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2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4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6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3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8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6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1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8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912A-2F13-404B-AA87-685EECA4CA9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2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6473" y="914400"/>
            <a:ext cx="8007927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</a:rPr>
              <a:t>Materijali-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supstanca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koju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ljudska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bića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upotrebljavaju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ili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prerađuju</a:t>
            </a:r>
            <a:endParaRPr lang="sr-Latn-R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</a:rPr>
              <a:t>Sirovine -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generički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naziv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sve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proizvode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dobijene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eksploatacijom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delomičnom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obradom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čišćenje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sortiranje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oplemenjivanje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iz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direktnih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prirodnih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resursa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Procesi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koji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koriste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kod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pretvaranja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sirovina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gotove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proizvode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svode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formiranje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materijala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željeni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oblik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oblik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drugom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menjaju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ili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poboljšavaju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karakteristike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materijala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sr-Latn-R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854" y="5105400"/>
            <a:ext cx="8305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BA7658"/>
                </a:solidFill>
              </a:rPr>
              <a:t>Nauka</a:t>
            </a:r>
            <a:r>
              <a:rPr lang="en-US" dirty="0">
                <a:solidFill>
                  <a:srgbClr val="BA7658"/>
                </a:solidFill>
              </a:rPr>
              <a:t> o </a:t>
            </a:r>
            <a:r>
              <a:rPr lang="en-US" dirty="0" err="1">
                <a:solidFill>
                  <a:srgbClr val="BA7658"/>
                </a:solidFill>
              </a:rPr>
              <a:t>materijalima</a:t>
            </a:r>
            <a:r>
              <a:rPr lang="en-US" dirty="0">
                <a:solidFill>
                  <a:srgbClr val="BA7658"/>
                </a:solidFill>
              </a:rPr>
              <a:t> se </a:t>
            </a:r>
            <a:r>
              <a:rPr lang="en-US" dirty="0" err="1">
                <a:solidFill>
                  <a:srgbClr val="BA7658"/>
                </a:solidFill>
              </a:rPr>
              <a:t>pretežno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bavi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traganjem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za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osnovnim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znanjima</a:t>
            </a:r>
            <a:r>
              <a:rPr lang="en-US" dirty="0">
                <a:solidFill>
                  <a:srgbClr val="BA7658"/>
                </a:solidFill>
              </a:rPr>
              <a:t> o </a:t>
            </a:r>
            <a:r>
              <a:rPr lang="en-US" dirty="0" err="1">
                <a:solidFill>
                  <a:srgbClr val="BA7658"/>
                </a:solidFill>
              </a:rPr>
              <a:t>unutrašnjoj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strukturi</a:t>
            </a:r>
            <a:r>
              <a:rPr lang="en-US" dirty="0">
                <a:solidFill>
                  <a:srgbClr val="BA7658"/>
                </a:solidFill>
              </a:rPr>
              <a:t>, </a:t>
            </a:r>
            <a:r>
              <a:rPr lang="en-US" dirty="0" err="1">
                <a:solidFill>
                  <a:srgbClr val="BA7658"/>
                </a:solidFill>
              </a:rPr>
              <a:t>svojstvima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i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obradi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materijala</a:t>
            </a:r>
            <a:r>
              <a:rPr lang="en-US" dirty="0">
                <a:solidFill>
                  <a:srgbClr val="BA7658"/>
                </a:solidFill>
              </a:rPr>
              <a:t>. </a:t>
            </a:r>
            <a:endParaRPr lang="sr-Latn-RS" dirty="0" smtClean="0">
              <a:solidFill>
                <a:srgbClr val="BA7658"/>
              </a:solidFill>
            </a:endParaRPr>
          </a:p>
          <a:p>
            <a:r>
              <a:rPr lang="en-US" dirty="0" err="1" smtClean="0">
                <a:solidFill>
                  <a:srgbClr val="BA7658"/>
                </a:solidFill>
              </a:rPr>
              <a:t>Inženjerstvo</a:t>
            </a:r>
            <a:r>
              <a:rPr lang="en-US" dirty="0" smtClean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materijala</a:t>
            </a:r>
            <a:r>
              <a:rPr lang="en-US" dirty="0">
                <a:solidFill>
                  <a:srgbClr val="BA7658"/>
                </a:solidFill>
              </a:rPr>
              <a:t> se </a:t>
            </a:r>
            <a:r>
              <a:rPr lang="en-US" dirty="0" err="1">
                <a:solidFill>
                  <a:srgbClr val="BA7658"/>
                </a:solidFill>
              </a:rPr>
              <a:t>uglavnom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bavi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korišćenjem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osnovnih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i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primenjenih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znanja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tako</a:t>
            </a:r>
            <a:r>
              <a:rPr lang="en-US" dirty="0">
                <a:solidFill>
                  <a:srgbClr val="BA7658"/>
                </a:solidFill>
              </a:rPr>
              <a:t> da </a:t>
            </a:r>
            <a:r>
              <a:rPr lang="en-US" dirty="0" err="1">
                <a:solidFill>
                  <a:srgbClr val="BA7658"/>
                </a:solidFill>
              </a:rPr>
              <a:t>proizvodi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zadovolje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potrebe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i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želje</a:t>
            </a:r>
            <a:r>
              <a:rPr lang="en-US" dirty="0">
                <a:solidFill>
                  <a:srgbClr val="BA7658"/>
                </a:solidFill>
              </a:rPr>
              <a:t> </a:t>
            </a:r>
            <a:r>
              <a:rPr lang="en-US" dirty="0" err="1">
                <a:solidFill>
                  <a:srgbClr val="BA7658"/>
                </a:solidFill>
              </a:rPr>
              <a:t>društva</a:t>
            </a:r>
            <a:r>
              <a:rPr lang="en-US" dirty="0">
                <a:solidFill>
                  <a:srgbClr val="BA7658"/>
                </a:solidFill>
              </a:rPr>
              <a:t>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92" y="3048001"/>
            <a:ext cx="6346808" cy="202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9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8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007434"/>
                </a:solidFill>
              </a:rPr>
              <a:t>Održivi razvoj i biotehnički materijali</a:t>
            </a:r>
            <a:endParaRPr lang="en-US" dirty="0">
              <a:solidFill>
                <a:srgbClr val="007434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1" y="1813173"/>
            <a:ext cx="4488873" cy="301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6400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57" y="2009413"/>
            <a:ext cx="41433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2509" y="533400"/>
            <a:ext cx="8430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vi-VN" dirty="0">
                <a:solidFill>
                  <a:srgbClr val="FF9933"/>
                </a:solidFill>
              </a:rPr>
              <a:t>Koncepciju održivog ili uravnoteženog razvoja ne bi trebalo shvatiti kao strogo određenu definiciju, već kao proces promena u odnosima koji se uspostavljaju između društvenih, ekonomskih i prirodnih sistema. </a:t>
            </a:r>
            <a:endParaRPr lang="en-US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7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007434"/>
                </a:solidFill>
              </a:rPr>
              <a:t>Održivi razvoj i biotehnički materijali</a:t>
            </a:r>
            <a:endParaRPr lang="en-US" dirty="0">
              <a:solidFill>
                <a:srgbClr val="00743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97309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Proces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izdvajanja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materijala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otpada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njegovo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ponovno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korišćenje</a:t>
            </a:r>
            <a:r>
              <a:rPr lang="en-US" dirty="0">
                <a:solidFill>
                  <a:srgbClr val="002060"/>
                </a:solidFill>
              </a:rPr>
              <a:t> u </a:t>
            </a:r>
            <a:r>
              <a:rPr lang="en-US" dirty="0" err="1">
                <a:solidFill>
                  <a:srgbClr val="002060"/>
                </a:solidFill>
              </a:rPr>
              <a:t>iste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slične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svrhe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naziva</a:t>
            </a:r>
            <a:r>
              <a:rPr lang="en-US" dirty="0">
                <a:solidFill>
                  <a:srgbClr val="002060"/>
                </a:solidFill>
              </a:rPr>
              <a:t> se </a:t>
            </a:r>
            <a:r>
              <a:rPr lang="en-US" dirty="0" err="1">
                <a:solidFill>
                  <a:srgbClr val="002060"/>
                </a:solidFill>
              </a:rPr>
              <a:t>reciklaža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Reciklaža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doprinosi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smanjenju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zagađenja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životne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sredine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uštedi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energije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prirodnih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resursa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Obuhvata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sakupljanje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otpada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njegovu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obradu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772" y="2757054"/>
            <a:ext cx="3124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slučaju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biotehničkih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materijala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razvijenih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bazi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biomase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karakteristično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je da 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oni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uključuju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zatvoreni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kružni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tok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materije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prirodi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Osnovne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sirovine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biljnog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porekla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koje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koriste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za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proizvodnju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biorazgradivih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polimernih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materijala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aditiva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za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polimerne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materijale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drvo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celuloza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lignin),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vlaknaste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biljke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skrob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šećeri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biljna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ulja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52866"/>
            <a:ext cx="2677169" cy="165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99" y="4089126"/>
            <a:ext cx="2319338" cy="21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3" y="3764144"/>
            <a:ext cx="3429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382000" cy="1828800"/>
          </a:xfrm>
        </p:spPr>
        <p:txBody>
          <a:bodyPr>
            <a:normAutofit/>
          </a:bodyPr>
          <a:lstStyle/>
          <a:p>
            <a:r>
              <a:rPr lang="sr-Latn-RS" sz="6000" dirty="0" smtClean="0"/>
              <a:t>Hvala </a:t>
            </a:r>
            <a:r>
              <a:rPr lang="sr-Latn-RS" sz="6000" dirty="0" smtClean="0">
                <a:solidFill>
                  <a:srgbClr val="C00000"/>
                </a:solidFill>
              </a:rPr>
              <a:t>na</a:t>
            </a:r>
            <a:r>
              <a:rPr lang="sr-Latn-RS" sz="6000" dirty="0" smtClean="0"/>
              <a:t> </a:t>
            </a:r>
            <a:r>
              <a:rPr lang="sr-Latn-RS" sz="6000" dirty="0" smtClean="0">
                <a:solidFill>
                  <a:schemeClr val="bg1">
                    <a:lumMod val="50000"/>
                  </a:schemeClr>
                </a:solidFill>
              </a:rPr>
              <a:t>pažnji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6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90786" y="1191491"/>
            <a:ext cx="6400800" cy="609600"/>
          </a:xfrm>
        </p:spPr>
        <p:txBody>
          <a:bodyPr>
            <a:noAutofit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Podela materijala 1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11" y="1143000"/>
            <a:ext cx="433300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7" y="3049897"/>
            <a:ext cx="3324595" cy="277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26727"/>
            <a:ext cx="65246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2" y="4458033"/>
            <a:ext cx="4900187" cy="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35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33400"/>
            <a:ext cx="6705600" cy="609600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C00000"/>
                </a:solidFill>
              </a:rPr>
              <a:t>Podela materijala 1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329" y="2466109"/>
            <a:ext cx="5715000" cy="1143000"/>
          </a:xfrm>
        </p:spPr>
        <p:txBody>
          <a:bodyPr>
            <a:normAutofit/>
          </a:bodyPr>
          <a:lstStyle/>
          <a:p>
            <a:endParaRPr lang="sr-Latn-RS" dirty="0"/>
          </a:p>
          <a:p>
            <a:endParaRPr lang="sr-Latn-RS" dirty="0">
              <a:solidFill>
                <a:srgbClr val="C00000"/>
              </a:solidFill>
            </a:endParaRP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1822" y="1149927"/>
            <a:ext cx="5410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Metalni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materijali</a:t>
            </a:r>
            <a:r>
              <a:rPr lang="en-US" sz="2000" dirty="0">
                <a:solidFill>
                  <a:srgbClr val="00B050"/>
                </a:solidFill>
              </a:rPr>
              <a:t>. </a:t>
            </a:r>
            <a:r>
              <a:rPr lang="en-US" sz="2000" dirty="0" err="1">
                <a:solidFill>
                  <a:srgbClr val="00B050"/>
                </a:solidFill>
              </a:rPr>
              <a:t>Metalni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materijali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obuhvataju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čiste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metale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 err="1">
                <a:solidFill>
                  <a:srgbClr val="00B050"/>
                </a:solidFill>
              </a:rPr>
              <a:t>kao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što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su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sr-Latn-RS" sz="2000" dirty="0" smtClean="0">
                <a:solidFill>
                  <a:srgbClr val="00B050"/>
                </a:solidFill>
              </a:rPr>
              <a:t> gvožđe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>
                <a:solidFill>
                  <a:srgbClr val="00B050"/>
                </a:solidFill>
              </a:rPr>
              <a:t>aluminijum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 err="1">
                <a:solidFill>
                  <a:srgbClr val="00B050"/>
                </a:solidFill>
              </a:rPr>
              <a:t>cink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 err="1">
                <a:solidFill>
                  <a:srgbClr val="00B050"/>
                </a:solidFill>
              </a:rPr>
              <a:t>bakar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 err="1">
                <a:solidFill>
                  <a:srgbClr val="00B050"/>
                </a:solidFill>
              </a:rPr>
              <a:t>nikl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njihove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kombinacije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 err="1">
                <a:solidFill>
                  <a:srgbClr val="00B050"/>
                </a:solidFill>
              </a:rPr>
              <a:t>poznate</a:t>
            </a:r>
            <a:r>
              <a:rPr lang="en-US" sz="2000" dirty="0">
                <a:solidFill>
                  <a:srgbClr val="00B050"/>
                </a:solidFill>
              </a:rPr>
              <a:t> pod </a:t>
            </a:r>
            <a:r>
              <a:rPr lang="en-US" sz="2000" dirty="0" err="1">
                <a:solidFill>
                  <a:srgbClr val="00B050"/>
                </a:solidFill>
              </a:rPr>
              <a:t>imenom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legure</a:t>
            </a:r>
            <a:r>
              <a:rPr lang="en-US" sz="2000" dirty="0">
                <a:solidFill>
                  <a:srgbClr val="00B050"/>
                </a:solidFill>
              </a:rPr>
              <a:t> (</a:t>
            </a:r>
            <a:r>
              <a:rPr lang="en-US" sz="2000" dirty="0" err="1">
                <a:solidFill>
                  <a:srgbClr val="00B050"/>
                </a:solidFill>
              </a:rPr>
              <a:t>čelik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 err="1">
                <a:solidFill>
                  <a:srgbClr val="00B050"/>
                </a:solidFill>
              </a:rPr>
              <a:t>gvožđe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 err="1">
                <a:solidFill>
                  <a:srgbClr val="00B050"/>
                </a:solidFill>
              </a:rPr>
              <a:t>dural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 err="1">
                <a:solidFill>
                  <a:srgbClr val="00B050"/>
                </a:solidFill>
              </a:rPr>
              <a:t>mesing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 err="1">
                <a:solidFill>
                  <a:srgbClr val="00B050"/>
                </a:solidFill>
              </a:rPr>
              <a:t>bronza</a:t>
            </a:r>
            <a:r>
              <a:rPr lang="en-US" sz="2000" dirty="0">
                <a:solidFill>
                  <a:srgbClr val="00B050"/>
                </a:solidFill>
              </a:rPr>
              <a:t>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44" y="914400"/>
            <a:ext cx="37516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19600" y="402916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Kerami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čki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materijali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su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neorganski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nemetalni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materijali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koji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se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sastoje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od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jedinjenja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metalnih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nemetalnih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elemenata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povezanih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jonskim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/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ili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kovalentnim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vezama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5" y="3243521"/>
            <a:ext cx="4045378" cy="277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00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6705600" cy="609600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C00000"/>
                </a:solidFill>
              </a:rPr>
              <a:t>Podela materijala 1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329" y="2466109"/>
            <a:ext cx="5715000" cy="1143000"/>
          </a:xfrm>
        </p:spPr>
        <p:txBody>
          <a:bodyPr>
            <a:normAutofit/>
          </a:bodyPr>
          <a:lstStyle/>
          <a:p>
            <a:endParaRPr lang="sr-Latn-RS" dirty="0"/>
          </a:p>
          <a:p>
            <a:endParaRPr lang="sr-Latn-RS" dirty="0">
              <a:solidFill>
                <a:srgbClr val="C00000"/>
              </a:solidFill>
            </a:endParaRP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" y="1102151"/>
            <a:ext cx="4362153" cy="247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58145" y="61284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Polimeri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makromolekuli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materijali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velike</a:t>
            </a:r>
            <a:r>
              <a:rPr lang="sr-Latn-RS" dirty="0" smtClean="0">
                <a:solidFill>
                  <a:schemeClr val="accent5">
                    <a:lumMod val="50000"/>
                  </a:schemeClr>
                </a:solidFill>
              </a:rPr>
              <a:t> molekulske mase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sastoje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se od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velikog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broja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manjih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osnovnih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jedinica,koji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nazivaju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sr-Latn-RS" dirty="0" smtClean="0">
                <a:solidFill>
                  <a:schemeClr val="accent5">
                    <a:lumMod val="50000"/>
                  </a:schemeClr>
                </a:solidFill>
              </a:rPr>
              <a:t>monomeri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Polimeri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predstavljaju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vrlo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specifičnu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grupu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materijala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jer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s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jedne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strane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čine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osnovu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žive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ćelije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hranljivih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materija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biološki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polimeri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),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s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druge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strane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se od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njih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izrađuju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različiti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upotrebni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delovi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inženjerski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polimeri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).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Inženjerski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polimeri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mogu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budu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sintetički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veštački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polimeri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kao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što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plastični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materijali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lepkovi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elastomeri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gume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prirodni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polimeri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npr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kaučuk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vuna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celuloza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5" y="4029165"/>
            <a:ext cx="3910013" cy="256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647" y="38432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Kompoziti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materijali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koji</a:t>
            </a:r>
            <a:r>
              <a:rPr lang="en-US" dirty="0">
                <a:solidFill>
                  <a:srgbClr val="00B050"/>
                </a:solidFill>
              </a:rPr>
              <a:t> se </a:t>
            </a:r>
            <a:r>
              <a:rPr lang="en-US" dirty="0" err="1">
                <a:solidFill>
                  <a:srgbClr val="00B050"/>
                </a:solidFill>
              </a:rPr>
              <a:t>dobijaju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kombinacijom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dva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ili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više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materijala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tako</a:t>
            </a:r>
            <a:r>
              <a:rPr lang="en-US" dirty="0">
                <a:solidFill>
                  <a:srgbClr val="00B050"/>
                </a:solidFill>
              </a:rPr>
              <a:t> se </a:t>
            </a:r>
            <a:r>
              <a:rPr lang="en-US" dirty="0" err="1">
                <a:solidFill>
                  <a:srgbClr val="00B050"/>
                </a:solidFill>
              </a:rPr>
              <a:t>postignute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osobine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razlikuju</a:t>
            </a:r>
            <a:r>
              <a:rPr lang="en-US" dirty="0">
                <a:solidFill>
                  <a:srgbClr val="00B050"/>
                </a:solidFill>
              </a:rPr>
              <a:t> od </a:t>
            </a:r>
            <a:r>
              <a:rPr lang="en-US" dirty="0" err="1">
                <a:solidFill>
                  <a:srgbClr val="00B050"/>
                </a:solidFill>
              </a:rPr>
              <a:t>odgovarajućih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osobina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svakog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materijala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posebno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r>
              <a:rPr lang="sr-Latn-RS" dirty="0" smtClean="0">
                <a:solidFill>
                  <a:srgbClr val="00B050"/>
                </a:solidFill>
              </a:rPr>
              <a:t>Ovi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materijali</a:t>
            </a:r>
            <a:r>
              <a:rPr lang="en-US" dirty="0">
                <a:solidFill>
                  <a:srgbClr val="00B050"/>
                </a:solidFill>
              </a:rPr>
              <a:t> se </a:t>
            </a:r>
            <a:r>
              <a:rPr lang="en-US" dirty="0" err="1">
                <a:solidFill>
                  <a:srgbClr val="00B050"/>
                </a:solidFill>
              </a:rPr>
              <a:t>odlikuju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niskom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gustinom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imaju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dobru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čvrstoću</a:t>
            </a:r>
            <a:r>
              <a:rPr lang="en-US" dirty="0">
                <a:solidFill>
                  <a:srgbClr val="00B050"/>
                </a:solidFill>
              </a:rPr>
              <a:t>, a </a:t>
            </a:r>
            <a:r>
              <a:rPr lang="en-US" dirty="0" err="1">
                <a:solidFill>
                  <a:srgbClr val="00B050"/>
                </a:solidFill>
              </a:rPr>
              <a:t>neki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kompoziti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dobru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duktilnost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dobru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otpornost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udar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postojanost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pri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povišenim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temperaturama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otpornost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dejstvo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agresivnih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radnih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medijuma</a:t>
            </a:r>
            <a:r>
              <a:rPr lang="en-US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755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457200"/>
            <a:ext cx="198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Podela materijala 2</a:t>
            </a:r>
            <a:endParaRPr lang="sr-Latn-RS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897757"/>
            <a:ext cx="33491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1. Strukturni materijali</a:t>
            </a:r>
          </a:p>
          <a:p>
            <a:r>
              <a:rPr lang="sr-Latn-RS" dirty="0" smtClean="0"/>
              <a:t>2. Funkcionalni materijali</a:t>
            </a:r>
          </a:p>
          <a:p>
            <a:r>
              <a:rPr lang="sr-Latn-RS" dirty="0" smtClean="0"/>
              <a:t>3. Multifunkcionalni materijali</a:t>
            </a:r>
            <a:endParaRPr lang="sr-Latn-RS" dirty="0" smtClean="0"/>
          </a:p>
          <a:p>
            <a:endParaRPr lang="sr-Latn-RS" dirty="0"/>
          </a:p>
          <a:p>
            <a:endParaRPr lang="sr-Latn-RS" dirty="0"/>
          </a:p>
          <a:p>
            <a:endParaRPr lang="sr-Latn-RS" dirty="0" smtClean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715000" y="457200"/>
            <a:ext cx="198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Podela materijala 3</a:t>
            </a:r>
            <a:endParaRPr lang="sr-Latn-RS" dirty="0" smtClean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92546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 smtClean="0"/>
              <a:t>Mašinski</a:t>
            </a:r>
          </a:p>
          <a:p>
            <a:r>
              <a:rPr lang="sr-Latn-RS" dirty="0" smtClean="0"/>
              <a:t>Gradjevinski</a:t>
            </a:r>
          </a:p>
          <a:p>
            <a:r>
              <a:rPr lang="sr-Latn-RS" dirty="0" smtClean="0"/>
              <a:t>Elektrotehnički</a:t>
            </a:r>
          </a:p>
          <a:p>
            <a:r>
              <a:rPr lang="sr-Latn-RS" dirty="0" smtClean="0"/>
              <a:t>Biotehnički</a:t>
            </a:r>
          </a:p>
          <a:p>
            <a:r>
              <a:rPr lang="sr-Latn-RS" dirty="0" smtClean="0"/>
              <a:t>Medicinski</a:t>
            </a:r>
          </a:p>
          <a:p>
            <a:r>
              <a:rPr lang="sr-Latn-RS" dirty="0" smtClean="0"/>
              <a:t>Optoelektronski</a:t>
            </a:r>
          </a:p>
          <a:p>
            <a:r>
              <a:rPr lang="sr-Latn-RS" dirty="0" smtClean="0"/>
              <a:t>.......</a:t>
            </a:r>
            <a:endParaRPr lang="sr-Latn-R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4" y="2133600"/>
            <a:ext cx="5020765" cy="43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83" y="2984500"/>
            <a:ext cx="35486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57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228600"/>
            <a:ext cx="64008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8000"/>
                </a:solidFill>
              </a:rPr>
              <a:t>Biotehni</a:t>
            </a:r>
            <a:r>
              <a:rPr lang="sr-Latn-RS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873" y="7620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Biotehnički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materijali-materijali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koji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primenjuju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biotehnologiji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svim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delovima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agroindustrije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34285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aspekta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primene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najvažnije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poznavanje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fizičkih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osobina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biotehničkih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materijala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Postoji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više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razloga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zbog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čega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je to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važno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1.Kvalitetno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konstruisanje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uređaja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aparata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poljoprivrednoj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tehnici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obevezno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polazi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od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svojstava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materijala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je ta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naprava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predviđena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2.Radni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organi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mašine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moraju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tako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projektovani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vode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računa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mogućim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oštećenjima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mogu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nastati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materijalu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3.Podešavanje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nekog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uređaja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aparata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rad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zavisiće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od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svojstava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materijala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koji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obrađuje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4.Merenjem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nekog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svojstva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materijala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ukoliko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znaju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međuzavisnosti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moguće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saznati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kakvo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stanje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materijala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pogledu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vlažnosti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nekog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drugog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pokazatelja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stanja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robe.</a:t>
            </a:r>
          </a:p>
        </p:txBody>
      </p:sp>
      <p:pic>
        <p:nvPicPr>
          <p:cNvPr id="5" name="Picture 4" descr="1 multilayer package for sil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23163" y="1592997"/>
            <a:ext cx="1558637" cy="1531203"/>
          </a:xfrm>
          <a:prstGeom prst="rect">
            <a:avLst/>
          </a:prstGeom>
        </p:spPr>
      </p:pic>
      <p:pic>
        <p:nvPicPr>
          <p:cNvPr id="6" name="Picture 5" descr="2 Anti-UV-Breathable-Black-Plastic-Mulch-Film-for-Agricultur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000" y="5029200"/>
            <a:ext cx="1492775" cy="1503727"/>
          </a:xfrm>
          <a:prstGeom prst="rect">
            <a:avLst/>
          </a:prstGeom>
        </p:spPr>
      </p:pic>
      <p:pic>
        <p:nvPicPr>
          <p:cNvPr id="6146" name="Picture 2" descr="D:\SVI PODACI\PODACI STARI RACUNAR\G particija\Biotehnicki materijali\SLIKE BM\QuizImage-181115-1500x875-1024x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23" y="3210878"/>
            <a:ext cx="2916277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5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92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007434"/>
                </a:solidFill>
              </a:rPr>
              <a:t>Održivi razvoj i biotehnički materijali</a:t>
            </a:r>
            <a:endParaRPr lang="en-US" dirty="0">
              <a:solidFill>
                <a:srgbClr val="007434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5257800" cy="289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838201"/>
            <a:ext cx="3151909" cy="21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0500" y="111079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/>
              <a:t>Eko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naše</a:t>
            </a:r>
            <a:r>
              <a:rPr lang="en-US" sz="2000" dirty="0"/>
              <a:t> </a:t>
            </a:r>
            <a:r>
              <a:rPr lang="en-US" sz="2000" dirty="0" err="1"/>
              <a:t>planete</a:t>
            </a:r>
            <a:r>
              <a:rPr lang="en-US" sz="2000" dirty="0"/>
              <a:t> – </a:t>
            </a:r>
            <a:r>
              <a:rPr lang="en-US" sz="2000" dirty="0" err="1"/>
              <a:t>zemlje</a:t>
            </a:r>
            <a:r>
              <a:rPr lang="en-US" sz="2000" dirty="0"/>
              <a:t> </a:t>
            </a:r>
            <a:r>
              <a:rPr lang="en-US" sz="2000" dirty="0" err="1"/>
              <a:t>čine</a:t>
            </a:r>
            <a:r>
              <a:rPr lang="en-US" sz="2000" dirty="0"/>
              <a:t>, </a:t>
            </a:r>
            <a:r>
              <a:rPr lang="it-IT" sz="2000" dirty="0" smtClean="0"/>
              <a:t> </a:t>
            </a:r>
            <a:r>
              <a:rPr lang="it-IT" sz="2000" dirty="0"/>
              <a:t>stene, podloga, voda , vazduh i </a:t>
            </a:r>
            <a:r>
              <a:rPr lang="it-IT" sz="2000" dirty="0" smtClean="0"/>
              <a:t>izme</a:t>
            </a:r>
            <a:r>
              <a:rPr lang="sr-Latn-RS" sz="2000" dirty="0" smtClean="0"/>
              <a:t>dj</a:t>
            </a:r>
            <a:r>
              <a:rPr lang="it-IT" sz="2000" dirty="0" smtClean="0"/>
              <a:t>u</a:t>
            </a:r>
            <a:r>
              <a:rPr lang="sr-Latn-RS" sz="2000" dirty="0" smtClean="0"/>
              <a:t> </a:t>
            </a:r>
            <a:r>
              <a:rPr lang="en-US" sz="2000" dirty="0" err="1" smtClean="0"/>
              <a:t>njih</a:t>
            </a:r>
            <a:r>
              <a:rPr lang="en-US" sz="2000" dirty="0" smtClean="0"/>
              <a:t> </a:t>
            </a:r>
            <a:r>
              <a:rPr lang="sr-Latn-RS" sz="2000" dirty="0" err="1" smtClean="0"/>
              <a:t>ž</a:t>
            </a:r>
            <a:r>
              <a:rPr lang="en-US" sz="2000" dirty="0" err="1" smtClean="0"/>
              <a:t>ivi</a:t>
            </a:r>
            <a:r>
              <a:rPr lang="en-US" sz="2000" dirty="0" smtClean="0"/>
              <a:t> </a:t>
            </a:r>
            <a:r>
              <a:rPr lang="en-US" sz="2000" dirty="0" err="1"/>
              <a:t>svet</a:t>
            </a:r>
            <a:r>
              <a:rPr lang="en-US" sz="2000" dirty="0"/>
              <a:t>. </a:t>
            </a:r>
            <a:r>
              <a:rPr lang="en-US" sz="2000" dirty="0" err="1"/>
              <a:t>Energija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opstanak</a:t>
            </a:r>
            <a:r>
              <a:rPr lang="en-US" sz="2000" dirty="0"/>
              <a:t> </a:t>
            </a:r>
            <a:r>
              <a:rPr lang="en-US" sz="2000" dirty="0" err="1"/>
              <a:t>eko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r>
              <a:rPr lang="en-US" sz="2000" dirty="0"/>
              <a:t> </a:t>
            </a:r>
            <a:r>
              <a:rPr lang="en-US" sz="2000" dirty="0" err="1" smtClean="0"/>
              <a:t>zemlje</a:t>
            </a:r>
            <a:r>
              <a:rPr lang="sr-Latn-RS" sz="2000" dirty="0" smtClean="0"/>
              <a:t> </a:t>
            </a:r>
            <a:r>
              <a:rPr lang="en-US" sz="2000" dirty="0" err="1" smtClean="0"/>
              <a:t>dolazi</a:t>
            </a:r>
            <a:r>
              <a:rPr lang="en-US" sz="2000" dirty="0" smtClean="0"/>
              <a:t> </a:t>
            </a:r>
            <a:r>
              <a:rPr lang="en-US" sz="2000" dirty="0"/>
              <a:t>od </a:t>
            </a:r>
            <a:r>
              <a:rPr lang="sr-Latn-RS" sz="2000" dirty="0" err="1" smtClean="0"/>
              <a:t>S</a:t>
            </a:r>
            <a:r>
              <a:rPr lang="en-US" sz="2000" dirty="0" err="1" smtClean="0"/>
              <a:t>unca</a:t>
            </a:r>
            <a:endParaRPr lang="en-US" sz="20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3" y="3021552"/>
            <a:ext cx="2884353" cy="241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845" y="5461788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Scenario </a:t>
            </a:r>
            <a:r>
              <a:rPr lang="en-US" sz="1200" dirty="0" err="1"/>
              <a:t>potrošnje</a:t>
            </a:r>
            <a:r>
              <a:rPr lang="en-US" sz="1200" dirty="0"/>
              <a:t> </a:t>
            </a:r>
            <a:r>
              <a:rPr lang="en-US" sz="1200" dirty="0" err="1"/>
              <a:t>sirovina</a:t>
            </a:r>
            <a:r>
              <a:rPr lang="en-US" sz="1200" dirty="0"/>
              <a:t> </a:t>
            </a:r>
            <a:r>
              <a:rPr lang="en-US" sz="1200" dirty="0" err="1"/>
              <a:t>po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sr-Latn-RS" sz="1200" dirty="0" smtClean="0"/>
              <a:t> </a:t>
            </a:r>
            <a:r>
              <a:rPr lang="en-US" sz="1200" dirty="0" err="1" smtClean="0"/>
              <a:t>posledice</a:t>
            </a:r>
            <a:endParaRPr lang="en-US" sz="1200" dirty="0"/>
          </a:p>
          <a:p>
            <a:pPr algn="just"/>
            <a:r>
              <a:rPr lang="en-US" sz="1200" dirty="0"/>
              <a:t>(1–</a:t>
            </a:r>
            <a:r>
              <a:rPr lang="en-US" sz="1200" dirty="0" err="1"/>
              <a:t>bez</a:t>
            </a:r>
            <a:r>
              <a:rPr lang="en-US" sz="1200" dirty="0"/>
              <a:t> </a:t>
            </a:r>
            <a:r>
              <a:rPr lang="en-US" sz="1200" dirty="0" err="1"/>
              <a:t>preduzimanja</a:t>
            </a:r>
            <a:r>
              <a:rPr lang="en-US" sz="1200" dirty="0"/>
              <a:t> </a:t>
            </a:r>
            <a:r>
              <a:rPr lang="en-US" sz="1200" dirty="0" err="1"/>
              <a:t>mera</a:t>
            </a:r>
            <a:r>
              <a:rPr lang="en-US" sz="1200" dirty="0"/>
              <a:t> </a:t>
            </a:r>
            <a:r>
              <a:rPr lang="en-US" sz="1200" dirty="0" err="1"/>
              <a:t>štednje</a:t>
            </a:r>
            <a:r>
              <a:rPr lang="en-US" sz="1200" dirty="0"/>
              <a:t>, 2–</a:t>
            </a:r>
            <a:r>
              <a:rPr lang="en-US" sz="1200" dirty="0" err="1"/>
              <a:t>zamrzavanje</a:t>
            </a:r>
            <a:r>
              <a:rPr lang="en-US" sz="1200" dirty="0"/>
              <a:t> </a:t>
            </a:r>
            <a:r>
              <a:rPr lang="en-US" sz="1200" dirty="0" err="1" smtClean="0"/>
              <a:t>sadašnjeg</a:t>
            </a:r>
            <a:r>
              <a:rPr lang="sr-Latn-RS" sz="1200" dirty="0" smtClean="0"/>
              <a:t> </a:t>
            </a:r>
            <a:r>
              <a:rPr lang="sv-SE" sz="1200" dirty="0" smtClean="0"/>
              <a:t>tempa </a:t>
            </a:r>
            <a:r>
              <a:rPr lang="sv-SE" sz="1200" dirty="0"/>
              <a:t>potrošnje, 3–optimizacija proizvodnje i privatna štednja</a:t>
            </a:r>
            <a:r>
              <a:rPr lang="sv-SE" sz="1200" dirty="0" smtClean="0"/>
              <a:t>,</a:t>
            </a:r>
            <a:r>
              <a:rPr lang="sr-Latn-RS" sz="1200" dirty="0" smtClean="0"/>
              <a:t> </a:t>
            </a:r>
            <a:r>
              <a:rPr lang="vi-VN" sz="1200" dirty="0" smtClean="0"/>
              <a:t>4–uvođenje </a:t>
            </a:r>
            <a:r>
              <a:rPr lang="vi-VN" sz="1200" dirty="0"/>
              <a:t>eko-faktora 1:10 obezbeđuje dugoročni boravak</a:t>
            </a:r>
          </a:p>
          <a:p>
            <a:pPr algn="just"/>
            <a:r>
              <a:rPr lang="en-US" sz="1200" dirty="0" err="1"/>
              <a:t>ljudi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zemlji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354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92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007434"/>
                </a:solidFill>
              </a:rPr>
              <a:t>Održivi razvoj i biotehnički materijali</a:t>
            </a:r>
            <a:endParaRPr lang="en-US" dirty="0">
              <a:solidFill>
                <a:srgbClr val="00743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64" y="20324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b="1" dirty="0"/>
              <a:t>.  </a:t>
            </a:r>
            <a:r>
              <a:rPr lang="en-US" dirty="0" err="1" smtClean="0">
                <a:solidFill>
                  <a:srgbClr val="FF9933"/>
                </a:solidFill>
              </a:rPr>
              <a:t>PRINCIPI</a:t>
            </a:r>
            <a:r>
              <a:rPr lang="sr-Latn-RS" dirty="0" smtClean="0">
                <a:solidFill>
                  <a:srgbClr val="FF9933"/>
                </a:solidFill>
              </a:rPr>
              <a:t> </a:t>
            </a:r>
            <a:r>
              <a:rPr lang="en-US" dirty="0" err="1" smtClean="0">
                <a:solidFill>
                  <a:srgbClr val="FF9933"/>
                </a:solidFill>
              </a:rPr>
              <a:t>ODRŽIVOG</a:t>
            </a:r>
            <a:r>
              <a:rPr lang="en-US" dirty="0" smtClean="0">
                <a:solidFill>
                  <a:srgbClr val="FF9933"/>
                </a:solidFill>
              </a:rPr>
              <a:t> </a:t>
            </a:r>
            <a:r>
              <a:rPr lang="en-US" dirty="0" err="1">
                <a:solidFill>
                  <a:srgbClr val="FF9933"/>
                </a:solidFill>
              </a:rPr>
              <a:t>RAZVOJA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048000"/>
            <a:ext cx="7162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err="1"/>
              <a:t>Koncepcija</a:t>
            </a:r>
            <a:r>
              <a:rPr lang="en-US" dirty="0"/>
              <a:t> </a:t>
            </a:r>
            <a:r>
              <a:rPr lang="en-US" dirty="0" err="1"/>
              <a:t>održivog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bazira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tri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principa</a:t>
            </a:r>
            <a:r>
              <a:rPr lang="en-US" dirty="0"/>
              <a:t> (</a:t>
            </a:r>
            <a:r>
              <a:rPr lang="en-US" dirty="0" err="1"/>
              <a:t>trougao</a:t>
            </a:r>
            <a:r>
              <a:rPr lang="en-US" dirty="0"/>
              <a:t> </a:t>
            </a:r>
            <a:r>
              <a:rPr lang="en-US" dirty="0" err="1"/>
              <a:t>održivosti</a:t>
            </a:r>
            <a:r>
              <a:rPr lang="en-US" dirty="0"/>
              <a:t>): </a:t>
            </a:r>
            <a:endParaRPr lang="sr-Latn-RS" dirty="0" smtClean="0"/>
          </a:p>
          <a:p>
            <a:endParaRPr lang="en-US" dirty="0"/>
          </a:p>
          <a:p>
            <a:r>
              <a:rPr lang="vi-VN" dirty="0">
                <a:solidFill>
                  <a:srgbClr val="FF0000"/>
                </a:solidFill>
              </a:rPr>
              <a:t>•princip ekološke održivosti, koji obezbeđuje da razvoj bude kompatibilan sa održavanjem  </a:t>
            </a:r>
            <a:r>
              <a:rPr lang="en-US" dirty="0" err="1" smtClean="0">
                <a:solidFill>
                  <a:srgbClr val="FF0000"/>
                </a:solidFill>
              </a:rPr>
              <a:t>vitalnih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ekoloških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procesa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biološke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raznovrsnosti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bioloških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resursa</a:t>
            </a:r>
            <a:r>
              <a:rPr lang="en-US" dirty="0">
                <a:solidFill>
                  <a:srgbClr val="FF0000"/>
                </a:solidFill>
              </a:rPr>
              <a:t>; </a:t>
            </a:r>
          </a:p>
          <a:p>
            <a:r>
              <a:rPr lang="vi-VN" dirty="0">
                <a:solidFill>
                  <a:srgbClr val="00B050"/>
                </a:solidFill>
              </a:rPr>
              <a:t>•princip socijalne i kulturne održivosti, koji obezbeđuje da razvoj bude kompatibilan sa </a:t>
            </a:r>
            <a:r>
              <a:rPr lang="en-US" dirty="0" err="1" smtClean="0">
                <a:solidFill>
                  <a:srgbClr val="00B050"/>
                </a:solidFill>
              </a:rPr>
              <a:t>kulturom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tradicionalnim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vrednostima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ljudskih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zajednica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doprinosi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jačanju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njihovog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identiteta</a:t>
            </a:r>
            <a:r>
              <a:rPr lang="en-US" dirty="0">
                <a:solidFill>
                  <a:srgbClr val="00B050"/>
                </a:solidFill>
              </a:rPr>
              <a:t>; </a:t>
            </a:r>
          </a:p>
          <a:p>
            <a:r>
              <a:rPr lang="vi-VN" dirty="0">
                <a:solidFill>
                  <a:srgbClr val="FFC000"/>
                </a:solidFill>
              </a:rPr>
              <a:t>•princip ekonomske održivosti, koji obezbeđuje da razvoj bude ekonomski efikasan i da se </a:t>
            </a:r>
            <a:r>
              <a:rPr lang="en-US" dirty="0" err="1" smtClean="0">
                <a:solidFill>
                  <a:srgbClr val="FFC000"/>
                </a:solidFill>
              </a:rPr>
              <a:t>resursima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upravlja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način</a:t>
            </a:r>
            <a:r>
              <a:rPr lang="en-US" dirty="0">
                <a:solidFill>
                  <a:srgbClr val="FFC000"/>
                </a:solidFill>
              </a:rPr>
              <a:t> da </a:t>
            </a:r>
            <a:r>
              <a:rPr lang="en-US" dirty="0" err="1">
                <a:solidFill>
                  <a:srgbClr val="FFC000"/>
                </a:solidFill>
              </a:rPr>
              <a:t>njih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mogu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uspešno</a:t>
            </a:r>
            <a:r>
              <a:rPr lang="en-US" dirty="0">
                <a:solidFill>
                  <a:srgbClr val="FFC000"/>
                </a:solidFill>
              </a:rPr>
              <a:t> da </a:t>
            </a:r>
            <a:r>
              <a:rPr lang="en-US" dirty="0" err="1">
                <a:solidFill>
                  <a:srgbClr val="FFC000"/>
                </a:solidFill>
              </a:rPr>
              <a:t>koriste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buduće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generacije</a:t>
            </a:r>
            <a:r>
              <a:rPr lang="en-US" dirty="0">
                <a:solidFill>
                  <a:srgbClr val="FFC000"/>
                </a:solidFill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7641"/>
            <a:ext cx="3400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6364" y="838200"/>
            <a:ext cx="77485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drživi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razvoj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je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takav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razvoj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koji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zadovoljava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potrebe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sadašnjice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omogućuje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budućim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naraštajima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zadovolje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svoje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potrebe</a:t>
            </a:r>
            <a:r>
              <a:rPr lang="sr-Latn-R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9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92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007434"/>
                </a:solidFill>
              </a:rPr>
              <a:t>Održivi razvoj i biotehnički materijali</a:t>
            </a:r>
            <a:endParaRPr lang="en-US" dirty="0">
              <a:solidFill>
                <a:srgbClr val="007434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25236"/>
            <a:ext cx="6513947" cy="171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1" y="2971800"/>
            <a:ext cx="311674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78919"/>
            <a:ext cx="4900220" cy="31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215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719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Biotehnički materijali</vt:lpstr>
      <vt:lpstr>Biotehnički materijali</vt:lpstr>
      <vt:lpstr>Podela materijala 1 </vt:lpstr>
      <vt:lpstr>Podela materijala 1 </vt:lpstr>
      <vt:lpstr>PowerPoint Presentation</vt:lpstr>
      <vt:lpstr>PowerPoint Presentation</vt:lpstr>
      <vt:lpstr>Održivi razvoj i biotehnički materijali</vt:lpstr>
      <vt:lpstr>Održivi razvoj i biotehnički materijali</vt:lpstr>
      <vt:lpstr>Održivi razvoj i biotehnički materijali</vt:lpstr>
      <vt:lpstr>Održivi razvoj i biotehnički materijali</vt:lpstr>
      <vt:lpstr>Održivi razvoj i biotehnički materijali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 Pavlovic</dc:creator>
  <cp:lastModifiedBy>Vlada Pavlovic</cp:lastModifiedBy>
  <cp:revision>21</cp:revision>
  <dcterms:created xsi:type="dcterms:W3CDTF">2021-10-17T20:11:08Z</dcterms:created>
  <dcterms:modified xsi:type="dcterms:W3CDTF">2021-10-18T00:43:08Z</dcterms:modified>
</cp:coreProperties>
</file>