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8" r:id="rId6"/>
    <p:sldId id="269" r:id="rId7"/>
    <p:sldId id="270" r:id="rId8"/>
    <p:sldId id="271" r:id="rId9"/>
    <p:sldId id="272" r:id="rId10"/>
    <p:sldId id="273" r:id="rId11"/>
    <p:sldId id="281" r:id="rId12"/>
    <p:sldId id="278" r:id="rId13"/>
    <p:sldId id="274" r:id="rId14"/>
    <p:sldId id="275" r:id="rId15"/>
    <p:sldId id="276" r:id="rId16"/>
    <p:sldId id="277" r:id="rId17"/>
    <p:sldId id="280" r:id="rId18"/>
    <p:sldId id="279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912A-2F13-404B-AA87-685EECA4CA9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D9AF-A1C7-4949-AEE7-69846E7C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25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912A-2F13-404B-AA87-685EECA4CA9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D9AF-A1C7-4949-AEE7-69846E7C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6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912A-2F13-404B-AA87-685EECA4CA9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D9AF-A1C7-4949-AEE7-69846E7C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45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912A-2F13-404B-AA87-685EECA4CA9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D9AF-A1C7-4949-AEE7-69846E7C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6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912A-2F13-404B-AA87-685EECA4CA9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D9AF-A1C7-4949-AEE7-69846E7C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5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912A-2F13-404B-AA87-685EECA4CA9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D9AF-A1C7-4949-AEE7-69846E7C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3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912A-2F13-404B-AA87-685EECA4CA9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D9AF-A1C7-4949-AEE7-69846E7C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8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912A-2F13-404B-AA87-685EECA4CA9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D9AF-A1C7-4949-AEE7-69846E7C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8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912A-2F13-404B-AA87-685EECA4CA9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D9AF-A1C7-4949-AEE7-69846E7C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6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912A-2F13-404B-AA87-685EECA4CA9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D9AF-A1C7-4949-AEE7-69846E7C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1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912A-2F13-404B-AA87-685EECA4CA9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D9AF-A1C7-4949-AEE7-69846E7C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8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B912A-2F13-404B-AA87-685EECA4CA9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ED9AF-A1C7-4949-AEE7-69846E7C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2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18656" y="1409700"/>
            <a:ext cx="3200400" cy="571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RS" sz="1800" dirty="0" smtClean="0">
                <a:solidFill>
                  <a:schemeClr val="accent1">
                    <a:lumMod val="50000"/>
                  </a:schemeClr>
                </a:solidFill>
              </a:rPr>
              <a:t>Materijali-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supstanca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koju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ljudska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bića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upotrebljavaju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ili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prerađuju</a:t>
            </a:r>
            <a:endParaRPr lang="en-US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sr-Latn-RS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RS" sz="1800" dirty="0" smtClean="0">
                <a:solidFill>
                  <a:srgbClr val="C00000"/>
                </a:solidFill>
              </a:rPr>
              <a:t>Sirovine -</a:t>
            </a:r>
            <a:r>
              <a:rPr lang="en-US" sz="1800" dirty="0" err="1" smtClean="0">
                <a:solidFill>
                  <a:srgbClr val="C00000"/>
                </a:solidFill>
              </a:rPr>
              <a:t>generički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naziv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za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sve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proizvode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dobijene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eksploatacijom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delomičnom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obradom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smtClean="0">
                <a:solidFill>
                  <a:srgbClr val="C00000"/>
                </a:solidFill>
              </a:rPr>
              <a:t>(</a:t>
            </a:r>
            <a:r>
              <a:rPr lang="en-US" sz="1800" dirty="0" err="1" smtClean="0">
                <a:solidFill>
                  <a:srgbClr val="C00000"/>
                </a:solidFill>
              </a:rPr>
              <a:t>iz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direktnih</a:t>
            </a:r>
            <a:r>
              <a:rPr lang="en-US" sz="1800" dirty="0">
                <a:solidFill>
                  <a:srgbClr val="C00000"/>
                </a:solidFill>
              </a:rPr>
              <a:t>  </a:t>
            </a:r>
            <a:r>
              <a:rPr lang="en-US" sz="1800" dirty="0" err="1">
                <a:solidFill>
                  <a:srgbClr val="C00000"/>
                </a:solidFill>
              </a:rPr>
              <a:t>prirodnih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resursa</a:t>
            </a:r>
            <a:r>
              <a:rPr lang="sr-Latn-RS" sz="1800" dirty="0" smtClean="0">
                <a:solidFill>
                  <a:srgbClr val="C00000"/>
                </a:solidFill>
              </a:rPr>
              <a:t>.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Procesi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koji</a:t>
            </a:r>
            <a:r>
              <a:rPr lang="en-US" sz="1800" dirty="0">
                <a:solidFill>
                  <a:srgbClr val="C00000"/>
                </a:solidFill>
              </a:rPr>
              <a:t> se </a:t>
            </a:r>
            <a:r>
              <a:rPr lang="en-US" sz="1800" dirty="0" err="1">
                <a:solidFill>
                  <a:srgbClr val="C00000"/>
                </a:solidFill>
              </a:rPr>
              <a:t>koriste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kod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pretvaranja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sirovina</a:t>
            </a:r>
            <a:r>
              <a:rPr lang="en-US" sz="1800" dirty="0">
                <a:solidFill>
                  <a:srgbClr val="C00000"/>
                </a:solidFill>
              </a:rPr>
              <a:t> u </a:t>
            </a:r>
            <a:r>
              <a:rPr lang="en-US" sz="1800" dirty="0" err="1">
                <a:solidFill>
                  <a:srgbClr val="C00000"/>
                </a:solidFill>
              </a:rPr>
              <a:t>gotove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proizvode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svode</a:t>
            </a:r>
            <a:r>
              <a:rPr lang="en-US" sz="1800" dirty="0">
                <a:solidFill>
                  <a:srgbClr val="C00000"/>
                </a:solidFill>
              </a:rPr>
              <a:t> se </a:t>
            </a:r>
            <a:r>
              <a:rPr lang="en-US" sz="1800" dirty="0" err="1">
                <a:solidFill>
                  <a:srgbClr val="C00000"/>
                </a:solidFill>
              </a:rPr>
              <a:t>na</a:t>
            </a:r>
            <a:r>
              <a:rPr lang="en-US" sz="1800" dirty="0">
                <a:solidFill>
                  <a:srgbClr val="C00000"/>
                </a:solidFill>
              </a:rPr>
              <a:t>  </a:t>
            </a:r>
            <a:r>
              <a:rPr lang="en-US" sz="1800" dirty="0" err="1">
                <a:solidFill>
                  <a:srgbClr val="C00000"/>
                </a:solidFill>
              </a:rPr>
              <a:t>formiranje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materijala</a:t>
            </a:r>
            <a:r>
              <a:rPr lang="en-US" sz="1800" dirty="0">
                <a:solidFill>
                  <a:srgbClr val="C00000"/>
                </a:solidFill>
              </a:rPr>
              <a:t> u </a:t>
            </a:r>
            <a:r>
              <a:rPr lang="en-US" sz="1800" dirty="0" err="1">
                <a:solidFill>
                  <a:srgbClr val="C00000"/>
                </a:solidFill>
              </a:rPr>
              <a:t>željeni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oblik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oblik</a:t>
            </a:r>
            <a:r>
              <a:rPr lang="en-US" sz="1800" dirty="0">
                <a:solidFill>
                  <a:srgbClr val="C00000"/>
                </a:solidFill>
              </a:rPr>
              <a:t>, a </a:t>
            </a:r>
            <a:r>
              <a:rPr lang="en-US" sz="1800" dirty="0" err="1">
                <a:solidFill>
                  <a:srgbClr val="C00000"/>
                </a:solidFill>
              </a:rPr>
              <a:t>drugom</a:t>
            </a:r>
            <a:r>
              <a:rPr lang="en-US" sz="1800" dirty="0">
                <a:solidFill>
                  <a:srgbClr val="C00000"/>
                </a:solidFill>
              </a:rPr>
              <a:t> se </a:t>
            </a:r>
            <a:r>
              <a:rPr lang="en-US" sz="1800" dirty="0" err="1" smtClean="0">
                <a:solidFill>
                  <a:srgbClr val="C00000"/>
                </a:solidFill>
              </a:rPr>
              <a:t>menjaju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ili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poboljšavaju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karakteristike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materijala</a:t>
            </a:r>
            <a:r>
              <a:rPr lang="en-US" sz="1800" dirty="0">
                <a:solidFill>
                  <a:srgbClr val="C00000"/>
                </a:solidFill>
              </a:rPr>
              <a:t>.</a:t>
            </a:r>
          </a:p>
          <a:p>
            <a:pPr algn="just"/>
            <a:endParaRPr lang="sr-Latn-RS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438" y="1752600"/>
            <a:ext cx="4333002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918" y="5236327"/>
            <a:ext cx="4900187" cy="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092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9329" y="2466109"/>
            <a:ext cx="5715000" cy="1143000"/>
          </a:xfrm>
        </p:spPr>
        <p:txBody>
          <a:bodyPr>
            <a:normAutofit/>
          </a:bodyPr>
          <a:lstStyle/>
          <a:p>
            <a:endParaRPr lang="sr-Latn-RS" dirty="0"/>
          </a:p>
          <a:p>
            <a:endParaRPr lang="sr-Latn-RS" dirty="0">
              <a:solidFill>
                <a:srgbClr val="C00000"/>
              </a:solidFill>
            </a:endParaRPr>
          </a:p>
          <a:p>
            <a:endParaRPr lang="sr-Latn-RS" dirty="0" smtClean="0"/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447800" y="762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Makrostruktura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990600"/>
            <a:ext cx="1739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chemeClr val="accent2"/>
                </a:solidFill>
              </a:rPr>
              <a:t>Zapremina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39" y="1513820"/>
            <a:ext cx="2090737" cy="224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0400" y="1004455"/>
            <a:ext cx="5791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Potisak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kod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tečnosti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Sila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kojom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tečnosti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deluju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na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tela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potopljena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u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njih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naziva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se </a:t>
            </a:r>
            <a:r>
              <a:rPr lang="en-US" sz="1600" i="1" dirty="0" err="1">
                <a:solidFill>
                  <a:schemeClr val="accent4">
                    <a:lumMod val="50000"/>
                  </a:schemeClr>
                </a:solidFill>
              </a:rPr>
              <a:t>silom</a:t>
            </a:r>
            <a:r>
              <a:rPr lang="en-US" sz="16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accent4">
                    <a:lumMod val="50000"/>
                  </a:schemeClr>
                </a:solidFill>
              </a:rPr>
              <a:t>potiska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. Po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intenzitetu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sila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potiska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je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jednaka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težini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telom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istisnute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tečnosti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Napadna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tačka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sile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potiska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nalazi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se u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težištu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potopljenog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dela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tela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27894"/>
            <a:ext cx="11049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406486" y="2720599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 </a:t>
            </a:r>
            <a:r>
              <a:rPr lang="it-IT" sz="1600" dirty="0"/>
              <a:t>i </a:t>
            </a:r>
            <a:r>
              <a:rPr lang="it-IT" sz="1600" dirty="0" smtClean="0"/>
              <a:t>V gustina </a:t>
            </a:r>
            <a:r>
              <a:rPr lang="it-IT" sz="1600" dirty="0"/>
              <a:t>tečnosti i zapremina potopljenog dela </a:t>
            </a:r>
            <a:r>
              <a:rPr lang="it-IT" sz="1600" dirty="0" smtClean="0"/>
              <a:t>tela</a:t>
            </a:r>
            <a:endParaRPr lang="en-US" sz="16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2743200"/>
            <a:ext cx="1714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38" y="4133850"/>
            <a:ext cx="22002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28201"/>
            <a:ext cx="542210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7516" y="5721927"/>
            <a:ext cx="8888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accent2"/>
                </a:solidFill>
              </a:rPr>
              <a:t>Posuda</a:t>
            </a:r>
            <a:endParaRPr lang="en-US" sz="1400" dirty="0">
              <a:solidFill>
                <a:schemeClr val="accent2"/>
              </a:solidFill>
            </a:endParaRPr>
          </a:p>
          <a:p>
            <a:r>
              <a:rPr lang="en-US" sz="1400" dirty="0" err="1">
                <a:solidFill>
                  <a:schemeClr val="accent2"/>
                </a:solidFill>
              </a:rPr>
              <a:t>sa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dirty="0" err="1">
                <a:solidFill>
                  <a:schemeClr val="accent2"/>
                </a:solidFill>
              </a:rPr>
              <a:t>tečnošću</a:t>
            </a:r>
            <a:r>
              <a:rPr lang="en-US" sz="1400" dirty="0">
                <a:solidFill>
                  <a:schemeClr val="accent2"/>
                </a:solidFill>
              </a:rPr>
              <a:t> se </a:t>
            </a:r>
            <a:r>
              <a:rPr lang="en-US" sz="1400" dirty="0" err="1">
                <a:solidFill>
                  <a:schemeClr val="accent2"/>
                </a:solidFill>
              </a:rPr>
              <a:t>postavi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dirty="0" err="1">
                <a:solidFill>
                  <a:schemeClr val="accent2"/>
                </a:solidFill>
              </a:rPr>
              <a:t>na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dirty="0" err="1">
                <a:solidFill>
                  <a:schemeClr val="accent2"/>
                </a:solidFill>
              </a:rPr>
              <a:t>vagu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dirty="0" err="1">
                <a:solidFill>
                  <a:schemeClr val="accent2"/>
                </a:solidFill>
              </a:rPr>
              <a:t>i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dirty="0" err="1">
                <a:solidFill>
                  <a:schemeClr val="accent2"/>
                </a:solidFill>
              </a:rPr>
              <a:t>odmeri</a:t>
            </a:r>
            <a:r>
              <a:rPr lang="en-US" sz="1400" dirty="0">
                <a:solidFill>
                  <a:schemeClr val="accent2"/>
                </a:solidFill>
              </a:rPr>
              <a:t> se </a:t>
            </a:r>
            <a:r>
              <a:rPr lang="en-US" sz="1400" dirty="0" err="1">
                <a:solidFill>
                  <a:schemeClr val="accent2"/>
                </a:solidFill>
              </a:rPr>
              <a:t>masa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i="1" dirty="0">
                <a:solidFill>
                  <a:schemeClr val="accent2"/>
                </a:solidFill>
              </a:rPr>
              <a:t>MI</a:t>
            </a:r>
            <a:r>
              <a:rPr lang="en-US" sz="1400" dirty="0">
                <a:solidFill>
                  <a:schemeClr val="accent2"/>
                </a:solidFill>
              </a:rPr>
              <a:t>. tom </a:t>
            </a:r>
            <a:r>
              <a:rPr lang="en-US" sz="1400" dirty="0" err="1">
                <a:solidFill>
                  <a:schemeClr val="accent2"/>
                </a:solidFill>
              </a:rPr>
              <a:t>momentu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dirty="0" err="1">
                <a:solidFill>
                  <a:schemeClr val="accent2"/>
                </a:solidFill>
              </a:rPr>
              <a:t>uzorak</a:t>
            </a:r>
            <a:r>
              <a:rPr lang="en-US" sz="1400" dirty="0">
                <a:solidFill>
                  <a:schemeClr val="accent2"/>
                </a:solidFill>
              </a:rPr>
              <a:t> je u </a:t>
            </a:r>
            <a:r>
              <a:rPr lang="en-US" sz="1400" dirty="0" err="1">
                <a:solidFill>
                  <a:schemeClr val="accent2"/>
                </a:solidFill>
              </a:rPr>
              <a:t>položaju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dirty="0" smtClean="0">
                <a:solidFill>
                  <a:schemeClr val="accent2"/>
                </a:solidFill>
              </a:rPr>
              <a:t>-I </a:t>
            </a:r>
            <a:r>
              <a:rPr lang="en-US" sz="1400" dirty="0">
                <a:solidFill>
                  <a:schemeClr val="accent2"/>
                </a:solidFill>
              </a:rPr>
              <a:t>(</a:t>
            </a:r>
            <a:r>
              <a:rPr lang="en-US" sz="1400" dirty="0" err="1">
                <a:solidFill>
                  <a:schemeClr val="accent2"/>
                </a:solidFill>
              </a:rPr>
              <a:t>sl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dirty="0" err="1">
                <a:solidFill>
                  <a:schemeClr val="accent2"/>
                </a:solidFill>
              </a:rPr>
              <a:t>1.9a</a:t>
            </a:r>
            <a:r>
              <a:rPr lang="en-US" sz="1400" dirty="0">
                <a:solidFill>
                  <a:schemeClr val="accent2"/>
                </a:solidFill>
              </a:rPr>
              <a:t>). </a:t>
            </a:r>
            <a:r>
              <a:rPr lang="en-US" sz="1400" dirty="0" err="1">
                <a:solidFill>
                  <a:schemeClr val="accent2"/>
                </a:solidFill>
              </a:rPr>
              <a:t>Nakon</a:t>
            </a:r>
            <a:r>
              <a:rPr lang="en-US" sz="1400" dirty="0">
                <a:solidFill>
                  <a:schemeClr val="accent2"/>
                </a:solidFill>
              </a:rPr>
              <a:t> toga se </a:t>
            </a:r>
            <a:r>
              <a:rPr lang="en-US" sz="1400" dirty="0" err="1">
                <a:solidFill>
                  <a:schemeClr val="accent2"/>
                </a:solidFill>
              </a:rPr>
              <a:t>uzorak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dirty="0" err="1">
                <a:solidFill>
                  <a:schemeClr val="accent2"/>
                </a:solidFill>
              </a:rPr>
              <a:t>spusti</a:t>
            </a:r>
            <a:r>
              <a:rPr lang="en-US" sz="1400" dirty="0">
                <a:solidFill>
                  <a:schemeClr val="accent2"/>
                </a:solidFill>
              </a:rPr>
              <a:t> da u </a:t>
            </a:r>
            <a:r>
              <a:rPr lang="en-US" sz="1400" dirty="0" err="1">
                <a:solidFill>
                  <a:schemeClr val="accent2"/>
                </a:solidFill>
              </a:rPr>
              <a:t>potpunosti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dirty="0" err="1">
                <a:solidFill>
                  <a:schemeClr val="accent2"/>
                </a:solidFill>
              </a:rPr>
              <a:t>bude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dirty="0" err="1">
                <a:solidFill>
                  <a:schemeClr val="accent2"/>
                </a:solidFill>
              </a:rPr>
              <a:t>potopljen</a:t>
            </a:r>
            <a:r>
              <a:rPr lang="en-US" sz="1400" dirty="0">
                <a:solidFill>
                  <a:schemeClr val="accent2"/>
                </a:solidFill>
              </a:rPr>
              <a:t>, </a:t>
            </a:r>
            <a:r>
              <a:rPr lang="en-US" sz="1400" dirty="0" err="1">
                <a:solidFill>
                  <a:schemeClr val="accent2"/>
                </a:solidFill>
              </a:rPr>
              <a:t>ali</a:t>
            </a:r>
            <a:r>
              <a:rPr lang="en-US" sz="1400" dirty="0">
                <a:solidFill>
                  <a:schemeClr val="accent2"/>
                </a:solidFill>
              </a:rPr>
              <a:t> da ne </a:t>
            </a:r>
            <a:r>
              <a:rPr lang="en-US" sz="1400" dirty="0" err="1" smtClean="0">
                <a:solidFill>
                  <a:schemeClr val="accent2"/>
                </a:solidFill>
              </a:rPr>
              <a:t>dodiruje</a:t>
            </a:r>
            <a:r>
              <a:rPr lang="en-US" sz="1400" dirty="0" smtClean="0">
                <a:solidFill>
                  <a:schemeClr val="accent2"/>
                </a:solidFill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</a:rPr>
              <a:t>dno</a:t>
            </a:r>
            <a:r>
              <a:rPr lang="en-US" sz="1400" dirty="0" smtClean="0">
                <a:solidFill>
                  <a:schemeClr val="accent2"/>
                </a:solidFill>
              </a:rPr>
              <a:t> </a:t>
            </a:r>
            <a:r>
              <a:rPr lang="en-US" sz="1400" dirty="0" err="1">
                <a:solidFill>
                  <a:schemeClr val="accent2"/>
                </a:solidFill>
              </a:rPr>
              <a:t>ili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dirty="0" err="1">
                <a:solidFill>
                  <a:schemeClr val="accent2"/>
                </a:solidFill>
              </a:rPr>
              <a:t>bočne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dirty="0" err="1">
                <a:solidFill>
                  <a:schemeClr val="accent2"/>
                </a:solidFill>
              </a:rPr>
              <a:t>strane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dirty="0" err="1">
                <a:solidFill>
                  <a:schemeClr val="accent2"/>
                </a:solidFill>
              </a:rPr>
              <a:t>posude</a:t>
            </a:r>
            <a:r>
              <a:rPr lang="en-US" sz="1400" dirty="0">
                <a:solidFill>
                  <a:schemeClr val="accent2"/>
                </a:solidFill>
              </a:rPr>
              <a:t>, </a:t>
            </a:r>
            <a:r>
              <a:rPr lang="en-US" sz="1400" dirty="0" err="1">
                <a:solidFill>
                  <a:schemeClr val="accent2"/>
                </a:solidFill>
              </a:rPr>
              <a:t>te</a:t>
            </a:r>
            <a:r>
              <a:rPr lang="en-US" sz="1400" dirty="0">
                <a:solidFill>
                  <a:schemeClr val="accent2"/>
                </a:solidFill>
              </a:rPr>
              <a:t> se </a:t>
            </a:r>
            <a:r>
              <a:rPr lang="en-US" sz="1400" dirty="0" err="1">
                <a:solidFill>
                  <a:schemeClr val="accent2"/>
                </a:solidFill>
              </a:rPr>
              <a:t>odmeri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dirty="0" err="1">
                <a:solidFill>
                  <a:schemeClr val="accent2"/>
                </a:solidFill>
              </a:rPr>
              <a:t>masa</a:t>
            </a:r>
            <a:r>
              <a:rPr lang="en-US" sz="1400" dirty="0">
                <a:solidFill>
                  <a:schemeClr val="accent2"/>
                </a:solidFill>
              </a:rPr>
              <a:t> MII (</a:t>
            </a:r>
            <a:r>
              <a:rPr lang="en-US" sz="1400" dirty="0" err="1">
                <a:solidFill>
                  <a:schemeClr val="accent2"/>
                </a:solidFill>
              </a:rPr>
              <a:t>što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dirty="0" err="1">
                <a:solidFill>
                  <a:schemeClr val="accent2"/>
                </a:solidFill>
              </a:rPr>
              <a:t>odgovara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dirty="0" err="1">
                <a:solidFill>
                  <a:schemeClr val="accent2"/>
                </a:solidFill>
              </a:rPr>
              <a:t>položaju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dirty="0" err="1">
                <a:solidFill>
                  <a:schemeClr val="accent2"/>
                </a:solidFill>
              </a:rPr>
              <a:t>uzorka</a:t>
            </a:r>
            <a:r>
              <a:rPr lang="en-US" sz="1400" dirty="0">
                <a:solidFill>
                  <a:schemeClr val="accent2"/>
                </a:solidFill>
              </a:rPr>
              <a:t> - II).</a:t>
            </a:r>
          </a:p>
        </p:txBody>
      </p:sp>
    </p:spTree>
    <p:extLst>
      <p:ext uri="{BB962C8B-B14F-4D97-AF65-F5344CB8AC3E}">
        <p14:creationId xmlns:p14="http://schemas.microsoft.com/office/powerpoint/2010/main" val="3026005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13164" y="2286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008000"/>
                </a:solidFill>
              </a:rPr>
              <a:t>Makrostruktura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0777" y="1055592"/>
            <a:ext cx="1744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accent2"/>
                </a:solidFill>
              </a:rPr>
              <a:t>POROZNOST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0682" y="1069447"/>
            <a:ext cx="617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Poroznost</a:t>
            </a:r>
            <a:r>
              <a:rPr lang="en-US" dirty="0"/>
              <a:t> je </a:t>
            </a:r>
            <a:r>
              <a:rPr lang="en-US" dirty="0" err="1"/>
              <a:t>fizičko</a:t>
            </a:r>
            <a:r>
              <a:rPr lang="en-US" dirty="0"/>
              <a:t> </a:t>
            </a:r>
            <a:r>
              <a:rPr lang="en-US" dirty="0" err="1"/>
              <a:t>svojstvo</a:t>
            </a:r>
            <a:r>
              <a:rPr lang="en-US" dirty="0"/>
              <a:t> </a:t>
            </a:r>
            <a:r>
              <a:rPr lang="en-US" dirty="0" err="1"/>
              <a:t>nasutog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.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 smtClean="0"/>
              <a:t>odnos</a:t>
            </a:r>
            <a:r>
              <a:rPr lang="en-US" dirty="0" smtClean="0"/>
              <a:t> </a:t>
            </a:r>
            <a:r>
              <a:rPr lang="vi-VN" dirty="0" smtClean="0"/>
              <a:t>zapremina </a:t>
            </a:r>
            <a:r>
              <a:rPr lang="vi-VN" dirty="0"/>
              <a:t>prostora (</a:t>
            </a:r>
            <a:r>
              <a:rPr lang="vi-VN" i="1" dirty="0"/>
              <a:t>Vp</a:t>
            </a:r>
            <a:r>
              <a:rPr lang="vi-VN" dirty="0"/>
              <a:t>) između čestica (plodova, biljne mase i sl.) i ukupne </a:t>
            </a:r>
            <a:r>
              <a:rPr lang="vi-VN" dirty="0" smtClean="0"/>
              <a:t>zapremina</a:t>
            </a:r>
            <a:r>
              <a:rPr lang="en-US" dirty="0" smtClean="0"/>
              <a:t> </a:t>
            </a:r>
            <a:r>
              <a:rPr lang="vi-VN" dirty="0" smtClean="0"/>
              <a:t>nasutog </a:t>
            </a:r>
            <a:r>
              <a:rPr lang="vi-VN" dirty="0"/>
              <a:t>materijala uključujući prostor između čestica (</a:t>
            </a:r>
            <a:r>
              <a:rPr lang="vi-VN" i="1" dirty="0"/>
              <a:t>Vu</a:t>
            </a:r>
            <a:r>
              <a:rPr lang="vi-VN" dirty="0"/>
              <a:t>).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1371150" cy="120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7423" y="2819400"/>
            <a:ext cx="77922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Poroznost</a:t>
            </a:r>
            <a:r>
              <a:rPr lang="en-US" dirty="0">
                <a:solidFill>
                  <a:srgbClr val="0070C0"/>
                </a:solidFill>
              </a:rPr>
              <a:t> je </a:t>
            </a:r>
            <a:r>
              <a:rPr lang="en-US" dirty="0" err="1">
                <a:solidFill>
                  <a:srgbClr val="0070C0"/>
                </a:solidFill>
              </a:rPr>
              <a:t>promenjljiva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unutar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sloja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nasutog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materijala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r>
              <a:rPr lang="en-US" dirty="0" err="1">
                <a:solidFill>
                  <a:srgbClr val="0070C0"/>
                </a:solidFill>
              </a:rPr>
              <a:t>Srednja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vrednost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poroznosti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određuje</a:t>
            </a:r>
            <a:r>
              <a:rPr lang="en-US" dirty="0">
                <a:solidFill>
                  <a:srgbClr val="0070C0"/>
                </a:solidFill>
              </a:rPr>
              <a:t> se </a:t>
            </a:r>
            <a:r>
              <a:rPr lang="en-US" dirty="0" err="1">
                <a:solidFill>
                  <a:srgbClr val="0070C0"/>
                </a:solidFill>
              </a:rPr>
              <a:t>na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reprezentativnom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uzorku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najčešće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dva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osnovna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načina</a:t>
            </a:r>
            <a:r>
              <a:rPr lang="en-US" dirty="0">
                <a:solidFill>
                  <a:srgbClr val="0070C0"/>
                </a:solidFill>
              </a:rPr>
              <a:t>: </a:t>
            </a:r>
            <a:r>
              <a:rPr lang="en-US" dirty="0" err="1">
                <a:solidFill>
                  <a:srgbClr val="0070C0"/>
                </a:solidFill>
              </a:rPr>
              <a:t>metodom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nalivanja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tečnosti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piknometarskim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metodama</a:t>
            </a:r>
            <a:r>
              <a:rPr lang="en-US" dirty="0">
                <a:solidFill>
                  <a:srgbClr val="0070C0"/>
                </a:solidFill>
              </a:rPr>
              <a:t>.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03" y="3886200"/>
            <a:ext cx="321859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998" y="3899527"/>
            <a:ext cx="5063673" cy="227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35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13164" y="2286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008000"/>
                </a:solidFill>
              </a:rPr>
              <a:t>Makrostruktura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914400"/>
            <a:ext cx="1744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POROZNOST</a:t>
            </a:r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710" y="2667000"/>
            <a:ext cx="486029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50" y="2971800"/>
            <a:ext cx="389136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1412713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Poroznost</a:t>
            </a:r>
            <a:r>
              <a:rPr lang="en-US" dirty="0"/>
              <a:t> se 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definiše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zapremine</a:t>
            </a:r>
            <a:r>
              <a:rPr lang="en-US" dirty="0"/>
              <a:t> </a:t>
            </a:r>
            <a:r>
              <a:rPr lang="en-US" dirty="0" err="1"/>
              <a:t>pora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zapremine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zauzima</a:t>
            </a:r>
            <a:r>
              <a:rPr lang="en-US" dirty="0"/>
              <a:t> </a:t>
            </a:r>
            <a:r>
              <a:rPr lang="en-US" dirty="0" err="1"/>
              <a:t>čvrsta</a:t>
            </a:r>
            <a:r>
              <a:rPr lang="en-US" dirty="0"/>
              <a:t> </a:t>
            </a:r>
            <a:r>
              <a:rPr lang="en-US" dirty="0" err="1"/>
              <a:t>faza</a:t>
            </a:r>
            <a:r>
              <a:rPr lang="en-US" dirty="0"/>
              <a:t>. </a:t>
            </a:r>
            <a:r>
              <a:rPr lang="en-US" dirty="0" err="1"/>
              <a:t>Poroznost</a:t>
            </a:r>
            <a:r>
              <a:rPr lang="en-US" dirty="0"/>
              <a:t> </a:t>
            </a:r>
            <a:r>
              <a:rPr lang="en-US" dirty="0" err="1"/>
              <a:t>čine</a:t>
            </a:r>
            <a:r>
              <a:rPr lang="en-US" dirty="0"/>
              <a:t> </a:t>
            </a:r>
            <a:r>
              <a:rPr lang="en-US" dirty="0" err="1"/>
              <a:t>kavezi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kanali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veću</a:t>
            </a:r>
            <a:r>
              <a:rPr lang="en-US" dirty="0"/>
              <a:t> </a:t>
            </a:r>
            <a:r>
              <a:rPr lang="en-US" dirty="0" err="1"/>
              <a:t>dubinu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širinu</a:t>
            </a:r>
            <a:r>
              <a:rPr lang="en-US" dirty="0"/>
              <a:t>. </a:t>
            </a:r>
          </a:p>
          <a:p>
            <a:r>
              <a:rPr lang="en-US" dirty="0"/>
              <a:t>U </a:t>
            </a:r>
            <a:r>
              <a:rPr lang="en-US" dirty="0" err="1"/>
              <a:t>mnogim</a:t>
            </a:r>
            <a:r>
              <a:rPr lang="en-US" dirty="0"/>
              <a:t> </a:t>
            </a:r>
            <a:r>
              <a:rPr lang="en-US" dirty="0" err="1"/>
              <a:t>slučajevima</a:t>
            </a:r>
            <a:r>
              <a:rPr lang="en-US" dirty="0"/>
              <a:t> </a:t>
            </a:r>
            <a:r>
              <a:rPr lang="en-US" dirty="0" err="1"/>
              <a:t>unutrašnja</a:t>
            </a:r>
            <a:r>
              <a:rPr lang="en-US" dirty="0"/>
              <a:t> </a:t>
            </a:r>
            <a:r>
              <a:rPr lang="en-US" dirty="0" err="1"/>
              <a:t>površina</a:t>
            </a:r>
            <a:r>
              <a:rPr lang="en-US" dirty="0"/>
              <a:t> je </a:t>
            </a:r>
            <a:r>
              <a:rPr lang="en-US" dirty="0" err="1"/>
              <a:t>mnogo</a:t>
            </a:r>
            <a:r>
              <a:rPr lang="en-US" dirty="0"/>
              <a:t> </a:t>
            </a:r>
            <a:r>
              <a:rPr lang="en-US" dirty="0" err="1"/>
              <a:t>veća</a:t>
            </a:r>
            <a:r>
              <a:rPr lang="en-US" dirty="0"/>
              <a:t> od </a:t>
            </a:r>
            <a:r>
              <a:rPr lang="en-US" dirty="0" err="1"/>
              <a:t>spoljašnje</a:t>
            </a:r>
            <a:r>
              <a:rPr lang="en-US" dirty="0"/>
              <a:t> </a:t>
            </a:r>
            <a:r>
              <a:rPr lang="en-US" dirty="0" err="1"/>
              <a:t>površine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5540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13164" y="2286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008000"/>
                </a:solidFill>
              </a:rPr>
              <a:t>Makrostruktura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914400"/>
            <a:ext cx="7620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Tekstura i morfologija poroznih sistema </a:t>
            </a:r>
          </a:p>
          <a:p>
            <a:endParaRPr lang="en-US" dirty="0" smtClean="0"/>
          </a:p>
          <a:p>
            <a:r>
              <a:rPr lang="vi-VN" dirty="0">
                <a:solidFill>
                  <a:srgbClr val="0070C0"/>
                </a:solidFill>
              </a:rPr>
              <a:t>Pore se formiraju u procesu sinteze datog materijala. Pore su dostupne željenom adsorbatu onda kada su prazne što se postiže aktiviranjem, najčešće zagrevanjem na određenoj temperaturi i u vakuumu. 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90800"/>
            <a:ext cx="5355374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2711028"/>
            <a:ext cx="2971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Veličina</a:t>
            </a:r>
            <a:r>
              <a:rPr lang="en-US" dirty="0"/>
              <a:t> </a:t>
            </a:r>
            <a:r>
              <a:rPr lang="en-US" dirty="0" err="1"/>
              <a:t>pora</a:t>
            </a:r>
            <a:r>
              <a:rPr lang="en-US" dirty="0"/>
              <a:t> </a:t>
            </a:r>
          </a:p>
          <a:p>
            <a:r>
              <a:rPr lang="en-US" dirty="0" err="1"/>
              <a:t>Oblik</a:t>
            </a:r>
            <a:r>
              <a:rPr lang="en-US" dirty="0"/>
              <a:t> </a:t>
            </a:r>
            <a:r>
              <a:rPr lang="en-US" dirty="0" err="1"/>
              <a:t>pora</a:t>
            </a:r>
            <a:r>
              <a:rPr lang="en-US" dirty="0"/>
              <a:t> </a:t>
            </a:r>
          </a:p>
          <a:p>
            <a:r>
              <a:rPr lang="en-US" dirty="0" err="1"/>
              <a:t>Distribucija</a:t>
            </a:r>
            <a:r>
              <a:rPr lang="en-US" dirty="0"/>
              <a:t> </a:t>
            </a:r>
            <a:r>
              <a:rPr lang="en-US" dirty="0" err="1"/>
              <a:t>pora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veličini</a:t>
            </a:r>
            <a:r>
              <a:rPr lang="en-US" dirty="0"/>
              <a:t> </a:t>
            </a:r>
          </a:p>
          <a:p>
            <a:r>
              <a:rPr lang="en-US" dirty="0" err="1"/>
              <a:t>Zapremina</a:t>
            </a:r>
            <a:r>
              <a:rPr lang="en-US" dirty="0"/>
              <a:t> </a:t>
            </a:r>
            <a:r>
              <a:rPr lang="en-US" dirty="0" err="1"/>
              <a:t>pora</a:t>
            </a:r>
            <a:r>
              <a:rPr lang="en-US" dirty="0"/>
              <a:t> </a:t>
            </a:r>
          </a:p>
          <a:p>
            <a:r>
              <a:rPr lang="en-US" dirty="0" err="1"/>
              <a:t>Specifična</a:t>
            </a:r>
            <a:r>
              <a:rPr lang="en-US" dirty="0"/>
              <a:t> </a:t>
            </a:r>
            <a:r>
              <a:rPr lang="en-US" dirty="0" err="1"/>
              <a:t>površina</a:t>
            </a:r>
            <a:r>
              <a:rPr lang="en-US" dirty="0"/>
              <a:t> </a:t>
            </a:r>
            <a:r>
              <a:rPr lang="en-US" dirty="0" err="1"/>
              <a:t>adsorbenta</a:t>
            </a:r>
            <a:r>
              <a:rPr 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70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13164" y="2286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008000"/>
                </a:solidFill>
              </a:rPr>
              <a:t>Makrostruktura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273" y="685800"/>
            <a:ext cx="5114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Definicije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svojstava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poroznih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materi</a:t>
            </a:r>
            <a:r>
              <a:rPr lang="en-US" sz="2400" dirty="0" err="1"/>
              <a:t>jala</a:t>
            </a:r>
            <a:r>
              <a:rPr lang="en-US" sz="24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14300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•</a:t>
            </a:r>
            <a:r>
              <a:rPr lang="en-US" dirty="0" err="1">
                <a:solidFill>
                  <a:srgbClr val="FF0000"/>
                </a:solidFill>
              </a:rPr>
              <a:t>Otvor</a:t>
            </a:r>
            <a:r>
              <a:rPr lang="en-US" dirty="0">
                <a:solidFill>
                  <a:srgbClr val="FF0000"/>
                </a:solidFill>
              </a:rPr>
              <a:t> pore </a:t>
            </a:r>
            <a:r>
              <a:rPr lang="en-US" dirty="0" err="1"/>
              <a:t>kavez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kanal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otvorom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površini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•</a:t>
            </a:r>
            <a:r>
              <a:rPr lang="en-US" dirty="0" err="1">
                <a:solidFill>
                  <a:srgbClr val="FF0000"/>
                </a:solidFill>
              </a:rPr>
              <a:t>Povezujuće</a:t>
            </a:r>
            <a:r>
              <a:rPr lang="en-US" dirty="0">
                <a:solidFill>
                  <a:srgbClr val="FF0000"/>
                </a:solidFill>
              </a:rPr>
              <a:t> pore </a:t>
            </a:r>
            <a:r>
              <a:rPr lang="en-US" dirty="0"/>
              <a:t>pore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međusobno</a:t>
            </a:r>
            <a:r>
              <a:rPr lang="en-US" dirty="0"/>
              <a:t> </a:t>
            </a:r>
            <a:r>
              <a:rPr lang="en-US" dirty="0" err="1"/>
              <a:t>povezane-adsorbat</a:t>
            </a:r>
            <a:r>
              <a:rPr lang="en-US" dirty="0"/>
              <a:t> </a:t>
            </a:r>
            <a:r>
              <a:rPr lang="en-US" dirty="0" err="1"/>
              <a:t>ostvaruje</a:t>
            </a:r>
            <a:r>
              <a:rPr lang="en-US" dirty="0"/>
              <a:t> </a:t>
            </a:r>
            <a:r>
              <a:rPr lang="en-US" dirty="0" err="1"/>
              <a:t>komunikaciju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njih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•</a:t>
            </a:r>
            <a:r>
              <a:rPr lang="en-US" dirty="0" err="1">
                <a:solidFill>
                  <a:srgbClr val="FF0000"/>
                </a:solidFill>
              </a:rPr>
              <a:t>Slepa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pora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</a:rPr>
              <a:t>mrtva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err="1"/>
              <a:t>Pora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nalazi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površini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povezana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 smtClean="0"/>
              <a:t>porama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•</a:t>
            </a:r>
            <a:r>
              <a:rPr lang="en-US" dirty="0" err="1">
                <a:solidFill>
                  <a:srgbClr val="FF0000"/>
                </a:solidFill>
              </a:rPr>
              <a:t>Zatvorena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Kavez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povezan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površinom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•Void </a:t>
            </a:r>
            <a:r>
              <a:rPr lang="en-US" dirty="0" err="1"/>
              <a:t>Prazan</a:t>
            </a:r>
            <a:r>
              <a:rPr lang="en-US" dirty="0"/>
              <a:t> </a:t>
            </a:r>
            <a:r>
              <a:rPr lang="en-US" dirty="0" err="1"/>
              <a:t>prostor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 smtClean="0"/>
              <a:t>čestica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•</a:t>
            </a:r>
            <a:r>
              <a:rPr lang="en-US" dirty="0" err="1">
                <a:solidFill>
                  <a:srgbClr val="FF0000"/>
                </a:solidFill>
              </a:rPr>
              <a:t>Mikropora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Pora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od 2 nm 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•</a:t>
            </a:r>
            <a:r>
              <a:rPr lang="en-US" dirty="0" err="1">
                <a:solidFill>
                  <a:srgbClr val="FF0000"/>
                </a:solidFill>
              </a:rPr>
              <a:t>Mezopora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Pora</a:t>
            </a:r>
            <a:r>
              <a:rPr lang="en-US" dirty="0"/>
              <a:t> </a:t>
            </a:r>
            <a:r>
              <a:rPr lang="en-US" dirty="0" err="1"/>
              <a:t>veličine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2 </a:t>
            </a:r>
            <a:r>
              <a:rPr lang="en-US" dirty="0" err="1"/>
              <a:t>i</a:t>
            </a:r>
            <a:r>
              <a:rPr lang="en-US" dirty="0"/>
              <a:t> 50 nm 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•</a:t>
            </a:r>
            <a:r>
              <a:rPr lang="en-US" dirty="0" err="1">
                <a:solidFill>
                  <a:srgbClr val="FF0000"/>
                </a:solidFill>
              </a:rPr>
              <a:t>Makropora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Pora</a:t>
            </a:r>
            <a:r>
              <a:rPr lang="en-US" dirty="0"/>
              <a:t> </a:t>
            </a:r>
            <a:r>
              <a:rPr lang="en-US" dirty="0" err="1"/>
              <a:t>veličine</a:t>
            </a:r>
            <a:r>
              <a:rPr lang="en-US" dirty="0"/>
              <a:t> </a:t>
            </a:r>
            <a:r>
              <a:rPr lang="en-US" dirty="0" err="1"/>
              <a:t>veće</a:t>
            </a:r>
            <a:r>
              <a:rPr lang="en-US" dirty="0"/>
              <a:t> od 50 nm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4214616" cy="222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783" y="3657600"/>
            <a:ext cx="3944417" cy="294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962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13164" y="2286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008000"/>
                </a:solidFill>
              </a:rPr>
              <a:t>Makrostruktura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7037" y="3886200"/>
            <a:ext cx="8839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Veličina</a:t>
            </a:r>
            <a:r>
              <a:rPr lang="en-US" sz="1400" dirty="0">
                <a:solidFill>
                  <a:srgbClr val="FF0000"/>
                </a:solidFill>
              </a:rPr>
              <a:t> pore 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/>
              <a:t>Širina</a:t>
            </a:r>
            <a:r>
              <a:rPr lang="en-US" sz="1400" dirty="0" smtClean="0"/>
              <a:t> </a:t>
            </a:r>
            <a:r>
              <a:rPr lang="en-US" sz="1400" dirty="0"/>
              <a:t>pore (</a:t>
            </a:r>
            <a:r>
              <a:rPr lang="en-US" sz="1400" dirty="0" err="1"/>
              <a:t>dijametar</a:t>
            </a:r>
            <a:r>
              <a:rPr lang="en-US" sz="1400" dirty="0"/>
              <a:t> </a:t>
            </a:r>
            <a:r>
              <a:rPr lang="en-US" sz="1400" dirty="0" err="1"/>
              <a:t>cilindrične</a:t>
            </a:r>
            <a:r>
              <a:rPr lang="en-US" sz="1400" dirty="0"/>
              <a:t> pore, </a:t>
            </a:r>
            <a:r>
              <a:rPr lang="en-US" sz="1400" dirty="0" err="1"/>
              <a:t>ili</a:t>
            </a:r>
            <a:r>
              <a:rPr lang="en-US" sz="1400" dirty="0"/>
              <a:t> </a:t>
            </a:r>
            <a:r>
              <a:rPr lang="en-US" sz="1400" dirty="0" err="1"/>
              <a:t>rastojanje</a:t>
            </a:r>
            <a:r>
              <a:rPr lang="en-US" sz="1400" dirty="0"/>
              <a:t> </a:t>
            </a:r>
            <a:r>
              <a:rPr lang="en-US" sz="1400" dirty="0" err="1"/>
              <a:t>između</a:t>
            </a:r>
            <a:r>
              <a:rPr lang="en-US" sz="1400" dirty="0"/>
              <a:t> </a:t>
            </a:r>
            <a:r>
              <a:rPr lang="en-US" sz="1400" dirty="0" err="1"/>
              <a:t>zidova</a:t>
            </a:r>
            <a:r>
              <a:rPr lang="en-US" sz="1400" dirty="0"/>
              <a:t>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•</a:t>
            </a:r>
            <a:r>
              <a:rPr lang="en-US" sz="1400" dirty="0" err="1">
                <a:solidFill>
                  <a:srgbClr val="FF0000"/>
                </a:solidFill>
              </a:rPr>
              <a:t>Zapremina</a:t>
            </a:r>
            <a:r>
              <a:rPr lang="en-US" sz="1400" dirty="0">
                <a:solidFill>
                  <a:srgbClr val="FF0000"/>
                </a:solidFill>
              </a:rPr>
              <a:t> pore 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/>
              <a:t>Zapremina</a:t>
            </a:r>
            <a:r>
              <a:rPr lang="en-US" sz="1400" dirty="0" smtClean="0"/>
              <a:t> </a:t>
            </a:r>
            <a:r>
              <a:rPr lang="en-US" sz="1400" dirty="0" err="1"/>
              <a:t>određena</a:t>
            </a:r>
            <a:r>
              <a:rPr lang="en-US" sz="1400" dirty="0"/>
              <a:t> </a:t>
            </a:r>
            <a:r>
              <a:rPr lang="en-US" sz="1400" dirty="0" err="1"/>
              <a:t>datom</a:t>
            </a:r>
            <a:r>
              <a:rPr lang="en-US" sz="1400" dirty="0"/>
              <a:t> </a:t>
            </a:r>
            <a:r>
              <a:rPr lang="en-US" sz="1400" dirty="0" err="1"/>
              <a:t>metodom</a:t>
            </a:r>
            <a:r>
              <a:rPr lang="en-US" sz="1400" dirty="0"/>
              <a:t>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•</a:t>
            </a:r>
            <a:r>
              <a:rPr lang="en-US" sz="1400" dirty="0" err="1">
                <a:solidFill>
                  <a:srgbClr val="FF0000"/>
                </a:solidFill>
              </a:rPr>
              <a:t>Poroznost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/>
              <a:t>Odnos</a:t>
            </a:r>
            <a:r>
              <a:rPr lang="en-US" sz="1400" dirty="0" smtClean="0"/>
              <a:t> </a:t>
            </a:r>
            <a:r>
              <a:rPr lang="en-US" sz="1400" dirty="0" err="1"/>
              <a:t>ukupne</a:t>
            </a:r>
            <a:r>
              <a:rPr lang="en-US" sz="1400" dirty="0"/>
              <a:t> </a:t>
            </a:r>
            <a:r>
              <a:rPr lang="en-US" sz="1400" dirty="0" err="1"/>
              <a:t>zapremine</a:t>
            </a:r>
            <a:r>
              <a:rPr lang="en-US" sz="1400" dirty="0"/>
              <a:t> </a:t>
            </a:r>
            <a:r>
              <a:rPr lang="en-US" sz="1400" dirty="0" err="1"/>
              <a:t>pora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prividne</a:t>
            </a:r>
            <a:r>
              <a:rPr lang="en-US" sz="1400" dirty="0"/>
              <a:t> </a:t>
            </a:r>
            <a:r>
              <a:rPr lang="en-US" sz="1400" dirty="0" err="1"/>
              <a:t>gustine</a:t>
            </a:r>
            <a:r>
              <a:rPr lang="en-US" sz="1400" dirty="0"/>
              <a:t> </a:t>
            </a:r>
            <a:r>
              <a:rPr lang="en-US" sz="1400" dirty="0" err="1"/>
              <a:t>čvrste</a:t>
            </a:r>
            <a:r>
              <a:rPr lang="en-US" sz="1400" dirty="0"/>
              <a:t> </a:t>
            </a:r>
            <a:r>
              <a:rPr lang="en-US" sz="1400" dirty="0" err="1"/>
              <a:t>supstance</a:t>
            </a:r>
            <a:r>
              <a:rPr lang="en-US" sz="1400" dirty="0"/>
              <a:t>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•</a:t>
            </a:r>
            <a:r>
              <a:rPr lang="en-US" sz="1400" dirty="0" err="1">
                <a:solidFill>
                  <a:srgbClr val="FF0000"/>
                </a:solidFill>
              </a:rPr>
              <a:t>Totalna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poroznost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/>
              <a:t>Odnos</a:t>
            </a:r>
            <a:r>
              <a:rPr lang="en-US" sz="1400" dirty="0" smtClean="0"/>
              <a:t> </a:t>
            </a:r>
            <a:r>
              <a:rPr lang="en-US" sz="1400" dirty="0" err="1"/>
              <a:t>zapremine</a:t>
            </a:r>
            <a:r>
              <a:rPr lang="en-US" sz="1400" dirty="0"/>
              <a:t> </a:t>
            </a:r>
            <a:r>
              <a:rPr lang="en-US" sz="1400" dirty="0" err="1"/>
              <a:t>praznog</a:t>
            </a:r>
            <a:r>
              <a:rPr lang="en-US" sz="1400" dirty="0"/>
              <a:t> </a:t>
            </a:r>
            <a:r>
              <a:rPr lang="en-US" sz="1400" dirty="0" err="1"/>
              <a:t>prostora</a:t>
            </a:r>
            <a:r>
              <a:rPr lang="en-US" sz="1400" dirty="0"/>
              <a:t> </a:t>
            </a:r>
            <a:r>
              <a:rPr lang="en-US" sz="1400" dirty="0" err="1"/>
              <a:t>između</a:t>
            </a:r>
            <a:r>
              <a:rPr lang="en-US" sz="1400" dirty="0"/>
              <a:t> </a:t>
            </a:r>
            <a:r>
              <a:rPr lang="en-US" sz="1400" dirty="0" err="1"/>
              <a:t>čestica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pora</a:t>
            </a:r>
            <a:r>
              <a:rPr lang="en-US" sz="1400" dirty="0"/>
              <a:t> (</a:t>
            </a:r>
            <a:r>
              <a:rPr lang="en-US" sz="1400" dirty="0" err="1"/>
              <a:t>otvorenih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zatvorenih</a:t>
            </a:r>
            <a:r>
              <a:rPr lang="en-US" sz="1400" dirty="0"/>
              <a:t>)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zapremine</a:t>
            </a:r>
            <a:r>
              <a:rPr lang="en-US" sz="1400" dirty="0"/>
              <a:t> </a:t>
            </a:r>
            <a:r>
              <a:rPr lang="en-US" sz="1400" dirty="0" err="1"/>
              <a:t>koju</a:t>
            </a:r>
            <a:r>
              <a:rPr lang="en-US" sz="1400" dirty="0"/>
              <a:t> </a:t>
            </a:r>
            <a:r>
              <a:rPr lang="en-US" sz="1400" dirty="0" err="1"/>
              <a:t>zauzima</a:t>
            </a:r>
            <a:r>
              <a:rPr lang="en-US" sz="1400" dirty="0"/>
              <a:t> </a:t>
            </a:r>
            <a:r>
              <a:rPr lang="en-US" sz="1400" dirty="0" err="1"/>
              <a:t>čvrsta</a:t>
            </a:r>
            <a:r>
              <a:rPr lang="en-US" sz="1400" dirty="0"/>
              <a:t> </a:t>
            </a:r>
            <a:r>
              <a:rPr lang="en-US" sz="1400" dirty="0" err="1"/>
              <a:t>faza</a:t>
            </a:r>
            <a:r>
              <a:rPr lang="en-US" sz="1400" dirty="0"/>
              <a:t>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•</a:t>
            </a:r>
            <a:r>
              <a:rPr lang="en-US" sz="1400" dirty="0" err="1">
                <a:solidFill>
                  <a:srgbClr val="FF0000"/>
                </a:solidFill>
              </a:rPr>
              <a:t>Otvorena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poroznost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/>
              <a:t>Odnos</a:t>
            </a:r>
            <a:r>
              <a:rPr lang="en-US" sz="1400" dirty="0" smtClean="0"/>
              <a:t> </a:t>
            </a:r>
            <a:r>
              <a:rPr lang="en-US" sz="1400" dirty="0" err="1"/>
              <a:t>zapremine</a:t>
            </a:r>
            <a:r>
              <a:rPr lang="en-US" sz="1400" dirty="0"/>
              <a:t> </a:t>
            </a:r>
            <a:r>
              <a:rPr lang="en-US" sz="1400" dirty="0" err="1"/>
              <a:t>slobodnog</a:t>
            </a:r>
            <a:r>
              <a:rPr lang="en-US" sz="1400" dirty="0"/>
              <a:t> </a:t>
            </a:r>
            <a:r>
              <a:rPr lang="en-US" sz="1400" dirty="0" err="1"/>
              <a:t>prostora</a:t>
            </a:r>
            <a:r>
              <a:rPr lang="en-US" sz="1400" dirty="0"/>
              <a:t> </a:t>
            </a:r>
            <a:r>
              <a:rPr lang="en-US" sz="1400" dirty="0" err="1"/>
              <a:t>između</a:t>
            </a:r>
            <a:r>
              <a:rPr lang="en-US" sz="1400" dirty="0"/>
              <a:t> </a:t>
            </a:r>
            <a:r>
              <a:rPr lang="en-US" sz="1400" dirty="0" err="1"/>
              <a:t>čestica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otvorenih</a:t>
            </a:r>
            <a:r>
              <a:rPr lang="en-US" sz="1400" dirty="0"/>
              <a:t> </a:t>
            </a:r>
            <a:r>
              <a:rPr lang="en-US" sz="1400" dirty="0" err="1"/>
              <a:t>pora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zapremine</a:t>
            </a:r>
            <a:r>
              <a:rPr lang="en-US" sz="1400" dirty="0"/>
              <a:t> </a:t>
            </a:r>
            <a:r>
              <a:rPr lang="en-US" sz="1400" dirty="0" err="1"/>
              <a:t>koju</a:t>
            </a:r>
            <a:r>
              <a:rPr lang="en-US" sz="1400" dirty="0"/>
              <a:t> </a:t>
            </a:r>
            <a:r>
              <a:rPr lang="en-US" sz="1400" dirty="0" err="1"/>
              <a:t>zauzima</a:t>
            </a:r>
            <a:r>
              <a:rPr lang="en-US" sz="1400" dirty="0"/>
              <a:t> </a:t>
            </a:r>
            <a:r>
              <a:rPr lang="en-US" sz="1400" dirty="0" err="1"/>
              <a:t>čvrsta</a:t>
            </a:r>
            <a:r>
              <a:rPr lang="en-US" sz="1400" dirty="0"/>
              <a:t> </a:t>
            </a:r>
            <a:r>
              <a:rPr lang="en-US" sz="1400" dirty="0" err="1"/>
              <a:t>faza</a:t>
            </a:r>
            <a:r>
              <a:rPr lang="en-US" sz="1400" dirty="0"/>
              <a:t> </a:t>
            </a:r>
          </a:p>
          <a:p>
            <a:r>
              <a:rPr lang="en-US" sz="1400" dirty="0"/>
              <a:t>•</a:t>
            </a:r>
            <a:r>
              <a:rPr lang="en-US" sz="1400" dirty="0" err="1"/>
              <a:t>Površina</a:t>
            </a:r>
            <a:r>
              <a:rPr lang="en-US" sz="1400" dirty="0"/>
              <a:t> </a:t>
            </a:r>
            <a:r>
              <a:rPr lang="en-US" sz="1400" dirty="0" smtClean="0"/>
              <a:t> </a:t>
            </a:r>
            <a:r>
              <a:rPr lang="en-US" sz="1400" dirty="0" err="1" smtClean="0"/>
              <a:t>Ukupna</a:t>
            </a:r>
            <a:r>
              <a:rPr lang="en-US" sz="1400" dirty="0" smtClean="0"/>
              <a:t> </a:t>
            </a:r>
            <a:r>
              <a:rPr lang="en-US" sz="1400" dirty="0" err="1"/>
              <a:t>površina</a:t>
            </a:r>
            <a:r>
              <a:rPr lang="en-US" sz="1400" dirty="0"/>
              <a:t> </a:t>
            </a:r>
            <a:r>
              <a:rPr lang="en-US" sz="1400" dirty="0" err="1"/>
              <a:t>određena</a:t>
            </a:r>
            <a:r>
              <a:rPr lang="en-US" sz="1400" dirty="0"/>
              <a:t> </a:t>
            </a:r>
            <a:r>
              <a:rPr lang="en-US" sz="1400" dirty="0" err="1"/>
              <a:t>nekom</a:t>
            </a:r>
            <a:r>
              <a:rPr lang="en-US" sz="1400" dirty="0"/>
              <a:t> </a:t>
            </a:r>
            <a:r>
              <a:rPr lang="en-US" sz="1400" dirty="0" err="1"/>
              <a:t>metodom</a:t>
            </a:r>
            <a:r>
              <a:rPr lang="en-US" sz="1400" dirty="0"/>
              <a:t> </a:t>
            </a:r>
            <a:r>
              <a:rPr lang="en-US" sz="1400" dirty="0" err="1"/>
              <a:t>pri</a:t>
            </a:r>
            <a:r>
              <a:rPr lang="en-US" sz="1400" dirty="0"/>
              <a:t> </a:t>
            </a:r>
            <a:r>
              <a:rPr lang="en-US" sz="1400" dirty="0" err="1"/>
              <a:t>određenim</a:t>
            </a:r>
            <a:r>
              <a:rPr lang="en-US" sz="1400" dirty="0"/>
              <a:t> </a:t>
            </a:r>
            <a:r>
              <a:rPr lang="en-US" sz="1400" dirty="0" err="1"/>
              <a:t>uslovima</a:t>
            </a:r>
            <a:r>
              <a:rPr lang="en-US" sz="1400" dirty="0"/>
              <a:t>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•</a:t>
            </a:r>
            <a:r>
              <a:rPr lang="en-US" sz="1400" dirty="0" err="1">
                <a:solidFill>
                  <a:srgbClr val="FF0000"/>
                </a:solidFill>
              </a:rPr>
              <a:t>Spoljašnja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površina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/>
              <a:t>Spoljašnja</a:t>
            </a:r>
            <a:r>
              <a:rPr lang="en-US" sz="1400" dirty="0" smtClean="0"/>
              <a:t> </a:t>
            </a:r>
            <a:r>
              <a:rPr lang="en-US" sz="1400" dirty="0" err="1"/>
              <a:t>površina</a:t>
            </a:r>
            <a:r>
              <a:rPr lang="en-US" sz="1400" dirty="0"/>
              <a:t> </a:t>
            </a:r>
            <a:r>
              <a:rPr lang="en-US" sz="1400" dirty="0" err="1"/>
              <a:t>koja</a:t>
            </a:r>
            <a:r>
              <a:rPr lang="en-US" sz="1400" dirty="0"/>
              <a:t> ne </a:t>
            </a:r>
            <a:r>
              <a:rPr lang="en-US" sz="1400" dirty="0" err="1"/>
              <a:t>obuhvata</a:t>
            </a:r>
            <a:r>
              <a:rPr lang="en-US" sz="1400" dirty="0"/>
              <a:t> </a:t>
            </a:r>
            <a:r>
              <a:rPr lang="en-US" sz="1400" dirty="0" err="1"/>
              <a:t>površinu</a:t>
            </a:r>
            <a:r>
              <a:rPr lang="en-US" sz="1400" dirty="0"/>
              <a:t> </a:t>
            </a:r>
            <a:r>
              <a:rPr lang="en-US" sz="1400" dirty="0" err="1"/>
              <a:t>pora</a:t>
            </a:r>
            <a:r>
              <a:rPr lang="en-US" sz="1400" dirty="0"/>
              <a:t> </a:t>
            </a:r>
          </a:p>
          <a:p>
            <a:r>
              <a:rPr lang="en-US" sz="1400" dirty="0"/>
              <a:t>•</a:t>
            </a:r>
            <a:r>
              <a:rPr lang="en-US" sz="1400" dirty="0" err="1"/>
              <a:t>Unutrašnja</a:t>
            </a:r>
            <a:r>
              <a:rPr lang="en-US" sz="1400" dirty="0"/>
              <a:t> </a:t>
            </a:r>
            <a:r>
              <a:rPr lang="en-US" sz="1400" dirty="0" err="1"/>
              <a:t>površina</a:t>
            </a:r>
            <a:r>
              <a:rPr lang="en-US" sz="1400" dirty="0"/>
              <a:t> </a:t>
            </a:r>
            <a:r>
              <a:rPr lang="en-US" sz="1400" dirty="0" smtClean="0"/>
              <a:t>P </a:t>
            </a:r>
            <a:r>
              <a:rPr lang="en-US" sz="1400" dirty="0" err="1" smtClean="0"/>
              <a:t>ovršina</a:t>
            </a:r>
            <a:r>
              <a:rPr lang="en-US" sz="1400" dirty="0" smtClean="0"/>
              <a:t> </a:t>
            </a:r>
            <a:r>
              <a:rPr lang="en-US" sz="1400" dirty="0" err="1"/>
              <a:t>zidova</a:t>
            </a:r>
            <a:r>
              <a:rPr lang="en-US" sz="1400" dirty="0"/>
              <a:t> </a:t>
            </a:r>
            <a:r>
              <a:rPr lang="en-US" sz="1400" dirty="0" err="1"/>
              <a:t>pora</a:t>
            </a:r>
            <a:r>
              <a:rPr lang="en-US" sz="1400" dirty="0"/>
              <a:t>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•</a:t>
            </a:r>
            <a:r>
              <a:rPr lang="en-US" sz="1400" dirty="0" err="1">
                <a:solidFill>
                  <a:srgbClr val="FF0000"/>
                </a:solidFill>
              </a:rPr>
              <a:t>Gustina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/>
              <a:t>Gustina</a:t>
            </a:r>
            <a:r>
              <a:rPr lang="en-US" sz="1400" dirty="0" smtClean="0"/>
              <a:t> </a:t>
            </a:r>
            <a:r>
              <a:rPr lang="en-US" sz="1400" dirty="0" err="1"/>
              <a:t>čvrste</a:t>
            </a:r>
            <a:r>
              <a:rPr lang="en-US" sz="1400" dirty="0"/>
              <a:t> faze, </a:t>
            </a:r>
            <a:r>
              <a:rPr lang="en-US" sz="1400" dirty="0" err="1"/>
              <a:t>koja</a:t>
            </a:r>
            <a:r>
              <a:rPr lang="en-US" sz="1400" dirty="0"/>
              <a:t> ne </a:t>
            </a:r>
            <a:r>
              <a:rPr lang="en-US" sz="1400" dirty="0" err="1"/>
              <a:t>obuhvata</a:t>
            </a:r>
            <a:r>
              <a:rPr lang="en-US" sz="1400" dirty="0"/>
              <a:t> pore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slobodne</a:t>
            </a:r>
            <a:r>
              <a:rPr lang="en-US" sz="1400" dirty="0"/>
              <a:t> </a:t>
            </a:r>
            <a:r>
              <a:rPr lang="en-US" sz="1400" dirty="0" err="1"/>
              <a:t>prostore</a:t>
            </a:r>
            <a:r>
              <a:rPr lang="en-US" sz="1400" dirty="0"/>
              <a:t> </a:t>
            </a:r>
          </a:p>
          <a:p>
            <a:r>
              <a:rPr lang="en-US" sz="1400" dirty="0"/>
              <a:t>•</a:t>
            </a:r>
            <a:r>
              <a:rPr lang="en-US" sz="1400" dirty="0" err="1"/>
              <a:t>Prividna</a:t>
            </a:r>
            <a:r>
              <a:rPr lang="en-US" sz="1400" dirty="0"/>
              <a:t> </a:t>
            </a:r>
            <a:r>
              <a:rPr lang="en-US" sz="1400" dirty="0" err="1"/>
              <a:t>gustina</a:t>
            </a:r>
            <a:r>
              <a:rPr lang="en-US" sz="1400" dirty="0"/>
              <a:t> </a:t>
            </a:r>
            <a:r>
              <a:rPr lang="en-US" sz="1400" dirty="0" smtClean="0"/>
              <a:t> </a:t>
            </a:r>
            <a:r>
              <a:rPr lang="en-US" sz="1400" dirty="0" err="1" smtClean="0"/>
              <a:t>Gustina</a:t>
            </a:r>
            <a:r>
              <a:rPr lang="en-US" sz="1400" dirty="0" smtClean="0"/>
              <a:t> </a:t>
            </a:r>
            <a:r>
              <a:rPr lang="en-US" sz="1400" dirty="0" err="1"/>
              <a:t>materijala</a:t>
            </a:r>
            <a:r>
              <a:rPr lang="en-US" sz="1400" dirty="0"/>
              <a:t> </a:t>
            </a:r>
            <a:r>
              <a:rPr lang="en-US" sz="1400" dirty="0" err="1"/>
              <a:t>koja</a:t>
            </a:r>
            <a:r>
              <a:rPr lang="en-US" sz="1400" dirty="0"/>
              <a:t> </a:t>
            </a:r>
            <a:r>
              <a:rPr lang="en-US" sz="1400" dirty="0" err="1"/>
              <a:t>uključuje</a:t>
            </a:r>
            <a:r>
              <a:rPr lang="en-US" sz="1400" dirty="0"/>
              <a:t> </a:t>
            </a:r>
            <a:r>
              <a:rPr lang="en-US" sz="1400" dirty="0" err="1"/>
              <a:t>zatvorene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dostupne</a:t>
            </a:r>
            <a:r>
              <a:rPr lang="en-US" sz="1400" dirty="0"/>
              <a:t> pore, </a:t>
            </a:r>
            <a:r>
              <a:rPr lang="en-US" sz="1400" dirty="0" err="1"/>
              <a:t>određena</a:t>
            </a:r>
            <a:r>
              <a:rPr lang="en-US" sz="1400" dirty="0"/>
              <a:t> </a:t>
            </a:r>
            <a:r>
              <a:rPr lang="en-US" sz="1400" dirty="0" err="1"/>
              <a:t>datim</a:t>
            </a:r>
            <a:r>
              <a:rPr lang="en-US" sz="1400" dirty="0"/>
              <a:t> </a:t>
            </a:r>
            <a:r>
              <a:rPr lang="en-US" sz="1400" dirty="0" err="1"/>
              <a:t>metodom</a:t>
            </a:r>
            <a:r>
              <a:rPr lang="en-US" sz="1400" dirty="0"/>
              <a:t>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0"/>
            <a:ext cx="502609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111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13164" y="2286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008000"/>
                </a:solidFill>
              </a:rPr>
              <a:t>Makrostruktura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647700"/>
            <a:ext cx="694372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806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13164" y="762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008000"/>
                </a:solidFill>
              </a:rPr>
              <a:t>Makrostruktura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766648"/>
            <a:ext cx="5455227" cy="193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8" y="1600200"/>
            <a:ext cx="767466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609600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dirty="0"/>
              <a:t>Živina porozimetrija se primenjuje prvenstveno za određivanje specifične zapremine svih pora (u celini), ukupne poroznosti, specifične površine zidova pora i raspodele zapreminskog udela pora po veličini pora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663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13164" y="762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008000"/>
                </a:solidFill>
              </a:rPr>
              <a:t>Makrostruktura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4473476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dirty="0">
                <a:solidFill>
                  <a:schemeClr val="bg1">
                    <a:lumMod val="50000"/>
                  </a:schemeClr>
                </a:solidFill>
              </a:rPr>
              <a:t>Ukupna (totalna, kumulativna) zapremina ovih pora (</a:t>
            </a:r>
            <a:r>
              <a:rPr lang="sr-Latn-CS" i="1" dirty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sr-Latn-CS" i="1" baseline="-25000" dirty="0">
                <a:solidFill>
                  <a:schemeClr val="bg1">
                    <a:lumMod val="50000"/>
                  </a:schemeClr>
                </a:solidFill>
              </a:rPr>
              <a:t>ptot</a:t>
            </a:r>
            <a:r>
              <a:rPr lang="sr-Latn-CS" dirty="0">
                <a:solidFill>
                  <a:schemeClr val="bg1">
                    <a:lumMod val="50000"/>
                  </a:schemeClr>
                </a:solidFill>
              </a:rPr>
              <a:t>) je fizičko svojstvo datog uzorka koje se određuje direktno iz živine porozimetrije, kao ona zapremina žive koja je utisnuta u uzorak pri maksimalnom pritisku </a:t>
            </a:r>
            <a:r>
              <a:rPr lang="sr-Latn-CS" dirty="0" smtClean="0">
                <a:solidFill>
                  <a:schemeClr val="bg1">
                    <a:lumMod val="50000"/>
                  </a:schemeClr>
                </a:solidFill>
              </a:rPr>
              <a:t>[Deljenjem </a:t>
            </a:r>
            <a:r>
              <a:rPr lang="sr-Latn-CS" dirty="0">
                <a:solidFill>
                  <a:schemeClr val="bg1">
                    <a:lumMod val="50000"/>
                  </a:schemeClr>
                </a:solidFill>
              </a:rPr>
              <a:t>vrednosti ukupne zapremine pora sa masom uzorka dobija se specifična zapremina svih pora (</a:t>
            </a:r>
            <a:r>
              <a:rPr lang="sr-Latn-CS" i="1" dirty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sr-Latn-CS" i="1" baseline="-25000" dirty="0">
                <a:solidFill>
                  <a:schemeClr val="bg1">
                    <a:lumMod val="50000"/>
                  </a:schemeClr>
                </a:solidFill>
              </a:rPr>
              <a:t>sptot</a:t>
            </a:r>
            <a:r>
              <a:rPr lang="sr-Latn-CS" i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sr-Latn-CS" dirty="0">
                <a:solidFill>
                  <a:schemeClr val="bg1">
                    <a:lumMod val="50000"/>
                  </a:schemeClr>
                </a:solidFill>
              </a:rPr>
              <a:t>, koja karakteriše dati kompaktirani praškasti materijal. Direktnom primenom živine porozimetrije se određuje i vrednost tzv. «bulk» zapremine (</a:t>
            </a:r>
            <a:r>
              <a:rPr lang="sr-Latn-CS" i="1" dirty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sr-Latn-CS" i="1" baseline="-25000" dirty="0">
                <a:solidFill>
                  <a:schemeClr val="bg1">
                    <a:lumMod val="50000"/>
                  </a:schemeClr>
                </a:solidFill>
              </a:rPr>
              <a:t>bl</a:t>
            </a:r>
            <a:r>
              <a:rPr lang="sr-Latn-CS" dirty="0">
                <a:solidFill>
                  <a:schemeClr val="bg1">
                    <a:lumMod val="50000"/>
                  </a:schemeClr>
                </a:solidFill>
              </a:rPr>
              <a:t>) datog kompaktiranog praškastog sistema, koja je definisana kao suma zapremina: a) čvrste faze u svakom od delića (čestica ili granula praha) unutar sistema, b) šupljina untar tih delića (npr. čestične pore) i c) šupljina između delića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670" y="2762071"/>
            <a:ext cx="83679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dirty="0">
                <a:solidFill>
                  <a:srgbClr val="0070C0"/>
                </a:solidFill>
              </a:rPr>
              <a:t>Određivanje ukupne zapremine otvorenih pora (</a:t>
            </a:r>
            <a:r>
              <a:rPr lang="sr-Latn-CS" i="1" dirty="0">
                <a:solidFill>
                  <a:srgbClr val="0070C0"/>
                </a:solidFill>
              </a:rPr>
              <a:t>V</a:t>
            </a:r>
            <a:r>
              <a:rPr lang="sr-Latn-CS" i="1" baseline="-25000" dirty="0">
                <a:solidFill>
                  <a:srgbClr val="0070C0"/>
                </a:solidFill>
              </a:rPr>
              <a:t>ptot</a:t>
            </a:r>
            <a:r>
              <a:rPr lang="sr-Latn-CS" dirty="0">
                <a:solidFill>
                  <a:srgbClr val="0070C0"/>
                </a:solidFill>
              </a:rPr>
              <a:t>)</a:t>
            </a:r>
            <a:r>
              <a:rPr lang="sr-Latn-CS" i="1" dirty="0">
                <a:solidFill>
                  <a:srgbClr val="0070C0"/>
                </a:solidFill>
              </a:rPr>
              <a:t> i </a:t>
            </a:r>
            <a:r>
              <a:rPr lang="sr-Latn-CS" dirty="0">
                <a:solidFill>
                  <a:srgbClr val="0070C0"/>
                </a:solidFill>
              </a:rPr>
              <a:t>«bulk» zapremine (</a:t>
            </a:r>
            <a:r>
              <a:rPr lang="sr-Latn-CS" i="1" dirty="0">
                <a:solidFill>
                  <a:srgbClr val="0070C0"/>
                </a:solidFill>
              </a:rPr>
              <a:t>V</a:t>
            </a:r>
            <a:r>
              <a:rPr lang="sr-Latn-CS" i="1" baseline="-25000" dirty="0">
                <a:solidFill>
                  <a:srgbClr val="0070C0"/>
                </a:solidFill>
              </a:rPr>
              <a:t>bl</a:t>
            </a:r>
            <a:r>
              <a:rPr lang="sr-Latn-CS" dirty="0">
                <a:solidFill>
                  <a:srgbClr val="0070C0"/>
                </a:solidFill>
              </a:rPr>
              <a:t>) omogućava i proračun procentualne vrednosti otvorene poroznosti, tj mere prisustva intergranularnih šupljina u uzorku i onih </a:t>
            </a:r>
            <a:r>
              <a:rPr lang="sr-Latn-CS" dirty="0" smtClean="0">
                <a:solidFill>
                  <a:srgbClr val="0070C0"/>
                </a:solidFill>
              </a:rPr>
              <a:t>i</a:t>
            </a:r>
            <a:r>
              <a:rPr lang="en-US" dirty="0" smtClean="0">
                <a:solidFill>
                  <a:srgbClr val="0070C0"/>
                </a:solidFill>
              </a:rPr>
              <a:t>n</a:t>
            </a:r>
            <a:r>
              <a:rPr lang="sr-Latn-CS" dirty="0" smtClean="0">
                <a:solidFill>
                  <a:srgbClr val="0070C0"/>
                </a:solidFill>
              </a:rPr>
              <a:t>tragranularnih </a:t>
            </a:r>
            <a:r>
              <a:rPr lang="sr-Latn-CS" dirty="0">
                <a:solidFill>
                  <a:srgbClr val="0070C0"/>
                </a:solidFill>
              </a:rPr>
              <a:t>šupljina koje su povezane sa površinom date čestice. Proračun sledi iz jednostavne relacije: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009647"/>
            <a:ext cx="4488187" cy="40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08493"/>
            <a:ext cx="6172200" cy="212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088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09800"/>
            <a:ext cx="8382000" cy="1828800"/>
          </a:xfrm>
        </p:spPr>
        <p:txBody>
          <a:bodyPr>
            <a:normAutofit/>
          </a:bodyPr>
          <a:lstStyle/>
          <a:p>
            <a:r>
              <a:rPr lang="sr-Latn-RS" sz="6000" dirty="0" smtClean="0"/>
              <a:t>Hvala </a:t>
            </a:r>
            <a:r>
              <a:rPr lang="sr-Latn-RS" sz="6000" dirty="0" smtClean="0">
                <a:solidFill>
                  <a:srgbClr val="C00000"/>
                </a:solidFill>
              </a:rPr>
              <a:t>na</a:t>
            </a:r>
            <a:r>
              <a:rPr lang="sr-Latn-RS" sz="6000" dirty="0" smtClean="0"/>
              <a:t> </a:t>
            </a:r>
            <a:r>
              <a:rPr lang="sr-Latn-RS" sz="6000" dirty="0" smtClean="0">
                <a:solidFill>
                  <a:schemeClr val="bg1">
                    <a:lumMod val="50000"/>
                  </a:schemeClr>
                </a:solidFill>
              </a:rPr>
              <a:t>pažnji</a:t>
            </a:r>
            <a:endParaRPr lang="en-US" sz="6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6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9" name="Picture 8" descr="triada1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709" y="1066800"/>
            <a:ext cx="617601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684818" y="1073726"/>
            <a:ext cx="2306782" cy="494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Ostvarivanje zadate strukture polikristala se bazira na fundamentalnim principima sinteze poput: ograničavanja broja nezavisnih parametara stanja, ostvarivanja neuređenosti strukture, metastabilne raznolikosti, kao i ostvarivanja istog efekta različitim fizičkim i fizičko-hemijskim uticajima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51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9329" y="2466109"/>
            <a:ext cx="5715000" cy="1143000"/>
          </a:xfrm>
        </p:spPr>
        <p:txBody>
          <a:bodyPr>
            <a:normAutofit/>
          </a:bodyPr>
          <a:lstStyle/>
          <a:p>
            <a:endParaRPr lang="sr-Latn-RS" dirty="0"/>
          </a:p>
          <a:p>
            <a:endParaRPr lang="sr-Latn-RS" dirty="0">
              <a:solidFill>
                <a:srgbClr val="C00000"/>
              </a:solidFill>
            </a:endParaRPr>
          </a:p>
          <a:p>
            <a:endParaRPr lang="sr-Latn-R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3118" y="1070568"/>
            <a:ext cx="74826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Jedna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od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osnovnih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karakteristika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“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strukture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” je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postojanje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hijerarhije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strukture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odnosno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više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nivoa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strukture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elektronska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kristalna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atomska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mikrostruktura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Sinteza-struktura-svojstva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5333999"/>
            <a:ext cx="71558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Autonomija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strukture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osnovu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koje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svaki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nivo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strukture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u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izvesnom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stepenu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nezavisno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jedan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od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drugog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utiče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svojstva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materijala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43" y="3159006"/>
            <a:ext cx="97790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839" y="2942873"/>
            <a:ext cx="243205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043" y="2546234"/>
            <a:ext cx="2408237" cy="241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005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9329" y="2466109"/>
            <a:ext cx="5715000" cy="1143000"/>
          </a:xfrm>
        </p:spPr>
        <p:txBody>
          <a:bodyPr>
            <a:normAutofit/>
          </a:bodyPr>
          <a:lstStyle/>
          <a:p>
            <a:endParaRPr lang="sr-Latn-RS" dirty="0"/>
          </a:p>
          <a:p>
            <a:endParaRPr lang="sr-Latn-RS" dirty="0">
              <a:solidFill>
                <a:srgbClr val="C00000"/>
              </a:solidFill>
            </a:endParaRPr>
          </a:p>
          <a:p>
            <a:endParaRPr lang="sr-Latn-RS" dirty="0" smtClean="0"/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Makrostruktura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309" y="1524000"/>
            <a:ext cx="3810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Prihvaćeno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determinisanje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veličine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objekta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pomoću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tri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koaksijalne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dimenzije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sl.1.1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). One se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definišu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sledeći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način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-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dužina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apsolutno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najveća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dimenzija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 -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širina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najveća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dimenzija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normalna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pravac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merenja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dužine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 -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debljina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ili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visina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-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najveća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dimenzija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normalna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pravce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merenja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dužine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širine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proizvoljnom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slučaju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prikazanom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slici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(sl. 1.1)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je primer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merenja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sve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trikoaksijalne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dimenzije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137" y="1143000"/>
            <a:ext cx="3019486" cy="296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88731"/>
            <a:ext cx="4213142" cy="2415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556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9329" y="2466109"/>
            <a:ext cx="5715000" cy="1143000"/>
          </a:xfrm>
        </p:spPr>
        <p:txBody>
          <a:bodyPr>
            <a:normAutofit/>
          </a:bodyPr>
          <a:lstStyle/>
          <a:p>
            <a:endParaRPr lang="sr-Latn-RS" dirty="0"/>
          </a:p>
          <a:p>
            <a:endParaRPr lang="sr-Latn-RS" dirty="0">
              <a:solidFill>
                <a:srgbClr val="C00000"/>
              </a:solidFill>
            </a:endParaRPr>
          </a:p>
          <a:p>
            <a:endParaRPr lang="sr-Latn-RS" dirty="0" smtClean="0"/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Makrostruktura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6525" y="990600"/>
            <a:ext cx="82988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bg1">
                    <a:lumMod val="50000"/>
                  </a:schemeClr>
                </a:solidFill>
              </a:rPr>
              <a:t>Pojavila se potreba da se jednom dimenzijom izrazi veličina objekta. Pokazalo </a:t>
            </a:r>
            <a:r>
              <a:rPr lang="vi-VN" dirty="0" smtClean="0">
                <a:solidFill>
                  <a:schemeClr val="bg1">
                    <a:lumMod val="50000"/>
                  </a:schemeClr>
                </a:solidFill>
              </a:rPr>
              <a:t>se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vi-VN" dirty="0" smtClean="0">
                <a:solidFill>
                  <a:schemeClr val="bg1">
                    <a:lumMod val="50000"/>
                  </a:schemeClr>
                </a:solidFill>
              </a:rPr>
              <a:t>da </a:t>
            </a:r>
            <a:r>
              <a:rPr lang="vi-VN" dirty="0">
                <a:solidFill>
                  <a:schemeClr val="bg1">
                    <a:lumMod val="50000"/>
                  </a:schemeClr>
                </a:solidFill>
              </a:rPr>
              <a:t>je za to najpodesnija definicija ekvivalentnog prečnika - de. Ekvivalentni prečnik </a:t>
            </a:r>
            <a:r>
              <a:rPr lang="vi-VN" dirty="0" smtClean="0">
                <a:solidFill>
                  <a:schemeClr val="bg1">
                    <a:lumMod val="50000"/>
                  </a:schemeClr>
                </a:solidFill>
              </a:rPr>
              <a:t>je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vi-VN" dirty="0" smtClean="0">
                <a:solidFill>
                  <a:schemeClr val="bg1">
                    <a:lumMod val="50000"/>
                  </a:schemeClr>
                </a:solidFill>
              </a:rPr>
              <a:t>prečnik </a:t>
            </a:r>
            <a:r>
              <a:rPr lang="vi-VN" dirty="0">
                <a:solidFill>
                  <a:schemeClr val="bg1">
                    <a:lumMod val="50000"/>
                  </a:schemeClr>
                </a:solidFill>
              </a:rPr>
              <a:t>kugle (sfere) koja ima istu zapreminu kao objekt. Dakle, </a:t>
            </a:r>
            <a:r>
              <a:rPr lang="vi-VN" dirty="0" smtClean="0">
                <a:solidFill>
                  <a:schemeClr val="bg1">
                    <a:lumMod val="50000"/>
                  </a:schemeClr>
                </a:solidFill>
              </a:rPr>
              <a:t>ekvivalentni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vi-VN" dirty="0" smtClean="0">
                <a:solidFill>
                  <a:schemeClr val="bg1">
                    <a:lumMod val="50000"/>
                  </a:schemeClr>
                </a:solidFill>
              </a:rPr>
              <a:t>prečnik</a:t>
            </a:r>
            <a:r>
              <a:rPr lang="vi-VN" dirty="0">
                <a:solidFill>
                  <a:schemeClr val="bg1">
                    <a:lumMod val="50000"/>
                  </a:schemeClr>
                </a:solidFill>
              </a:rPr>
              <a:t>, na određeni način, zamenjuje sve tri dimenzije.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668" y="2362200"/>
            <a:ext cx="1530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accent2"/>
                </a:solidFill>
              </a:rPr>
              <a:t>Oblik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2417618"/>
            <a:ext cx="70103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okruglast</a:t>
            </a:r>
            <a:r>
              <a:rPr lang="en-US" dirty="0"/>
              <a:t> (</a:t>
            </a:r>
            <a:r>
              <a:rPr lang="en-US" dirty="0" err="1"/>
              <a:t>sferičan</a:t>
            </a:r>
            <a:r>
              <a:rPr lang="en-US" dirty="0"/>
              <a:t>, </a:t>
            </a:r>
            <a:r>
              <a:rPr lang="en-US" dirty="0" err="1"/>
              <a:t>kuglast</a:t>
            </a:r>
            <a:r>
              <a:rPr lang="en-US" dirty="0"/>
              <a:t>),</a:t>
            </a:r>
          </a:p>
          <a:p>
            <a:r>
              <a:rPr lang="en-US" dirty="0"/>
              <a:t>- </a:t>
            </a:r>
            <a:r>
              <a:rPr lang="en-US" dirty="0" err="1"/>
              <a:t>izdužen</a:t>
            </a:r>
            <a:r>
              <a:rPr lang="en-US" dirty="0"/>
              <a:t>,</a:t>
            </a:r>
          </a:p>
          <a:p>
            <a:r>
              <a:rPr lang="en-US" dirty="0"/>
              <a:t>- </a:t>
            </a:r>
            <a:r>
              <a:rPr lang="en-US" dirty="0" err="1"/>
              <a:t>duguljast</a:t>
            </a:r>
            <a:r>
              <a:rPr lang="en-US" dirty="0"/>
              <a:t>,</a:t>
            </a:r>
          </a:p>
          <a:p>
            <a:r>
              <a:rPr lang="en-US" dirty="0"/>
              <a:t>- </a:t>
            </a:r>
            <a:r>
              <a:rPr lang="en-US" dirty="0" err="1"/>
              <a:t>koničan</a:t>
            </a:r>
            <a:r>
              <a:rPr lang="en-US" dirty="0"/>
              <a:t>,</a:t>
            </a:r>
          </a:p>
          <a:p>
            <a:r>
              <a:rPr lang="en-US" dirty="0"/>
              <a:t>- </a:t>
            </a:r>
            <a:r>
              <a:rPr lang="en-US" dirty="0" err="1"/>
              <a:t>jajast</a:t>
            </a:r>
            <a:r>
              <a:rPr lang="en-US" dirty="0"/>
              <a:t>,</a:t>
            </a:r>
          </a:p>
          <a:p>
            <a:r>
              <a:rPr lang="en-US" dirty="0"/>
              <a:t>- </a:t>
            </a:r>
            <a:r>
              <a:rPr lang="en-US" dirty="0" err="1"/>
              <a:t>eliptičan</a:t>
            </a:r>
            <a:r>
              <a:rPr lang="en-US" dirty="0"/>
              <a:t> (</a:t>
            </a:r>
            <a:r>
              <a:rPr lang="en-US" dirty="0" err="1"/>
              <a:t>oblik</a:t>
            </a:r>
            <a:r>
              <a:rPr lang="en-US" dirty="0"/>
              <a:t> </a:t>
            </a:r>
            <a:r>
              <a:rPr lang="en-US" dirty="0" err="1"/>
              <a:t>elipsoida</a:t>
            </a:r>
            <a:r>
              <a:rPr lang="en-US" dirty="0"/>
              <a:t>)</a:t>
            </a:r>
          </a:p>
          <a:p>
            <a:r>
              <a:rPr lang="en-US" dirty="0"/>
              <a:t>- </a:t>
            </a:r>
            <a:r>
              <a:rPr lang="en-US" dirty="0" err="1"/>
              <a:t>iskrivljen</a:t>
            </a:r>
            <a:r>
              <a:rPr lang="en-US" dirty="0"/>
              <a:t>,</a:t>
            </a:r>
          </a:p>
          <a:p>
            <a:r>
              <a:rPr lang="en-US" dirty="0"/>
              <a:t>- </a:t>
            </a:r>
            <a:r>
              <a:rPr lang="en-US" dirty="0" err="1"/>
              <a:t>zarubljen</a:t>
            </a:r>
            <a:r>
              <a:rPr lang="en-US" dirty="0"/>
              <a:t>,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izbrazdan</a:t>
            </a:r>
            <a:r>
              <a:rPr lang="en-US" dirty="0" smtClean="0"/>
              <a:t> </a:t>
            </a:r>
            <a:r>
              <a:rPr lang="en-US" dirty="0" err="1"/>
              <a:t>itd</a:t>
            </a:r>
            <a:r>
              <a:rPr lang="en-US" dirty="0" smtClean="0"/>
              <a:t>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 err="1">
                <a:solidFill>
                  <a:srgbClr val="0070C0"/>
                </a:solidFill>
              </a:rPr>
              <a:t>Opisivanje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oblika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prethodni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naačin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nije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dovoljno</a:t>
            </a:r>
            <a:r>
              <a:rPr lang="en-US" dirty="0">
                <a:solidFill>
                  <a:srgbClr val="0070C0"/>
                </a:solidFill>
              </a:rPr>
              <a:t>. U </a:t>
            </a:r>
            <a:r>
              <a:rPr lang="en-US" dirty="0" err="1">
                <a:solidFill>
                  <a:srgbClr val="0070C0"/>
                </a:solidFill>
              </a:rPr>
              <a:t>tehnici</a:t>
            </a:r>
            <a:r>
              <a:rPr lang="en-US" dirty="0">
                <a:solidFill>
                  <a:srgbClr val="0070C0"/>
                </a:solidFill>
              </a:rPr>
              <a:t> se </a:t>
            </a:r>
            <a:r>
              <a:rPr lang="en-US" dirty="0" err="1">
                <a:solidFill>
                  <a:srgbClr val="0070C0"/>
                </a:solidFill>
              </a:rPr>
              <a:t>traži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err="1">
                <a:solidFill>
                  <a:srgbClr val="0070C0"/>
                </a:solidFill>
              </a:rPr>
              <a:t>kvantitativno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izražavanje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neke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osobine</a:t>
            </a:r>
            <a:r>
              <a:rPr lang="en-US" dirty="0">
                <a:solidFill>
                  <a:srgbClr val="0070C0"/>
                </a:solidFill>
              </a:rPr>
              <a:t>. </a:t>
            </a:r>
            <a:r>
              <a:rPr lang="en-US" dirty="0" err="1">
                <a:solidFill>
                  <a:srgbClr val="0070C0"/>
                </a:solidFill>
              </a:rPr>
              <a:t>Zbog</a:t>
            </a:r>
            <a:r>
              <a:rPr lang="en-US" dirty="0">
                <a:solidFill>
                  <a:srgbClr val="0070C0"/>
                </a:solidFill>
              </a:rPr>
              <a:t> toga </a:t>
            </a:r>
            <a:r>
              <a:rPr lang="en-US" dirty="0" err="1">
                <a:solidFill>
                  <a:srgbClr val="0070C0"/>
                </a:solidFill>
              </a:rPr>
              <a:t>su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uvedeni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pojmovi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zaobljenosti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err="1">
                <a:solidFill>
                  <a:srgbClr val="0070C0"/>
                </a:solidFill>
              </a:rPr>
              <a:t>sferičnosti</a:t>
            </a:r>
            <a:r>
              <a:rPr lang="en-US" dirty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71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9329" y="2466109"/>
            <a:ext cx="5715000" cy="1143000"/>
          </a:xfrm>
        </p:spPr>
        <p:txBody>
          <a:bodyPr>
            <a:normAutofit/>
          </a:bodyPr>
          <a:lstStyle/>
          <a:p>
            <a:endParaRPr lang="sr-Latn-RS" dirty="0"/>
          </a:p>
          <a:p>
            <a:endParaRPr lang="sr-Latn-RS" dirty="0">
              <a:solidFill>
                <a:srgbClr val="C00000"/>
              </a:solidFill>
            </a:endParaRPr>
          </a:p>
          <a:p>
            <a:endParaRPr lang="sr-Latn-RS" dirty="0" smtClean="0"/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Makrostruktura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914400"/>
            <a:ext cx="1530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accent2"/>
                </a:solidFill>
              </a:rPr>
              <a:t>Oblik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398" y="1543109"/>
            <a:ext cx="26398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Zaobljenost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okruglost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2614" y="948990"/>
            <a:ext cx="525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Okruglost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opisuje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ravansko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odstupanje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proizvoda</a:t>
            </a:r>
            <a:r>
              <a:rPr lang="en-US" dirty="0">
                <a:solidFill>
                  <a:srgbClr val="0070C0"/>
                </a:solidFill>
              </a:rPr>
              <a:t> od </a:t>
            </a:r>
            <a:r>
              <a:rPr lang="en-US" dirty="0" err="1">
                <a:solidFill>
                  <a:srgbClr val="0070C0"/>
                </a:solidFill>
              </a:rPr>
              <a:t>kružnog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oblika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može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se </a:t>
            </a:r>
            <a:r>
              <a:rPr lang="en-US" dirty="0" err="1" smtClean="0">
                <a:solidFill>
                  <a:srgbClr val="0070C0"/>
                </a:solidFill>
              </a:rPr>
              <a:t>odrediti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dva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načina</a:t>
            </a:r>
            <a:r>
              <a:rPr lang="en-US" dirty="0">
                <a:solidFill>
                  <a:srgbClr val="0070C0"/>
                </a:solidFill>
              </a:rPr>
              <a:t>. </a:t>
            </a:r>
            <a:r>
              <a:rPr lang="en-US" dirty="0" err="1">
                <a:solidFill>
                  <a:srgbClr val="0070C0"/>
                </a:solidFill>
              </a:rPr>
              <a:t>Prvi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način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definiše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okruglost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preko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površine</a:t>
            </a:r>
            <a:r>
              <a:rPr lang="en-US" dirty="0">
                <a:solidFill>
                  <a:srgbClr val="0070C0"/>
                </a:solidFill>
              </a:rPr>
              <a:t>: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27" y="1881203"/>
            <a:ext cx="3785321" cy="197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11756"/>
            <a:ext cx="4499696" cy="408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999" y="4572000"/>
            <a:ext cx="330517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99697" y="38576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Drugi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način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definiše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okruglost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na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osnovu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različitih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radijusa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zaobljenja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proizvoda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89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9329" y="2466109"/>
            <a:ext cx="5715000" cy="1143000"/>
          </a:xfrm>
        </p:spPr>
        <p:txBody>
          <a:bodyPr>
            <a:normAutofit/>
          </a:bodyPr>
          <a:lstStyle/>
          <a:p>
            <a:endParaRPr lang="sr-Latn-RS" dirty="0"/>
          </a:p>
          <a:p>
            <a:endParaRPr lang="sr-Latn-RS" dirty="0">
              <a:solidFill>
                <a:srgbClr val="C00000"/>
              </a:solidFill>
            </a:endParaRPr>
          </a:p>
          <a:p>
            <a:endParaRPr lang="sr-Latn-RS" dirty="0" smtClean="0"/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Makrostruktura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1430" y="943690"/>
            <a:ext cx="1530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accent2"/>
                </a:solidFill>
              </a:rPr>
              <a:t>Oblik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1066800"/>
            <a:ext cx="647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Loptast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oblik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je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bezdimenziona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veličina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koja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opisuje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koliko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proizvod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svojim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oblikom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odstupa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od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oblika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lopte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Loptast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oblik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definiše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se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izrazima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: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258" y="2142122"/>
            <a:ext cx="4433887" cy="1864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343400" y="4267200"/>
            <a:ext cx="434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Što</a:t>
            </a:r>
            <a:r>
              <a:rPr lang="en-US" dirty="0">
                <a:solidFill>
                  <a:srgbClr val="0070C0"/>
                </a:solidFill>
              </a:rPr>
              <a:t> je </a:t>
            </a:r>
            <a:r>
              <a:rPr lang="en-US" dirty="0" err="1">
                <a:solidFill>
                  <a:srgbClr val="0070C0"/>
                </a:solidFill>
              </a:rPr>
              <a:t>vrednost</a:t>
            </a:r>
            <a:r>
              <a:rPr lang="en-US" dirty="0">
                <a:solidFill>
                  <a:srgbClr val="0070C0"/>
                </a:solidFill>
              </a:rPr>
              <a:t> Lo </a:t>
            </a:r>
            <a:r>
              <a:rPr lang="en-US" dirty="0" err="1">
                <a:solidFill>
                  <a:srgbClr val="0070C0"/>
                </a:solidFill>
              </a:rPr>
              <a:t>veličine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bliža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jedinici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proizvod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manje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odstupa</a:t>
            </a:r>
            <a:r>
              <a:rPr lang="en-US" dirty="0">
                <a:solidFill>
                  <a:srgbClr val="0070C0"/>
                </a:solidFill>
              </a:rPr>
              <a:t> od </a:t>
            </a:r>
            <a:r>
              <a:rPr lang="en-US" dirty="0" err="1">
                <a:solidFill>
                  <a:srgbClr val="0070C0"/>
                </a:solidFill>
              </a:rPr>
              <a:t>oblika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pravilne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lopte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što</a:t>
            </a:r>
            <a:r>
              <a:rPr lang="en-US" dirty="0">
                <a:solidFill>
                  <a:srgbClr val="0070C0"/>
                </a:solidFill>
              </a:rPr>
              <a:t> je </a:t>
            </a:r>
            <a:r>
              <a:rPr lang="en-US" dirty="0" err="1">
                <a:solidFill>
                  <a:srgbClr val="0070C0"/>
                </a:solidFill>
              </a:rPr>
              <a:t>bolje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za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mehanizovanu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berbu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kalibraciju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preradu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ali</a:t>
            </a:r>
            <a:r>
              <a:rPr lang="en-US" dirty="0">
                <a:solidFill>
                  <a:srgbClr val="0070C0"/>
                </a:solidFill>
              </a:rPr>
              <a:t> se </a:t>
            </a:r>
            <a:r>
              <a:rPr lang="en-US" dirty="0" err="1">
                <a:solidFill>
                  <a:srgbClr val="0070C0"/>
                </a:solidFill>
              </a:rPr>
              <a:t>slabije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koristi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transportni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prostor</a:t>
            </a:r>
            <a:r>
              <a:rPr lang="en-US" dirty="0">
                <a:solidFill>
                  <a:srgbClr val="0070C0"/>
                </a:solidFill>
              </a:rPr>
              <a:t>. </a:t>
            </a:r>
            <a:r>
              <a:rPr lang="en-US" dirty="0" err="1">
                <a:solidFill>
                  <a:srgbClr val="0070C0"/>
                </a:solidFill>
              </a:rPr>
              <a:t>Oblik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proizvoda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može</a:t>
            </a:r>
            <a:r>
              <a:rPr lang="en-US" dirty="0">
                <a:solidFill>
                  <a:srgbClr val="0070C0"/>
                </a:solidFill>
              </a:rPr>
              <a:t> se </a:t>
            </a:r>
            <a:r>
              <a:rPr lang="en-US" dirty="0" err="1">
                <a:solidFill>
                  <a:srgbClr val="0070C0"/>
                </a:solidFill>
              </a:rPr>
              <a:t>uporediti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unapred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utvrđenim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standardnim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oblicima</a:t>
            </a:r>
            <a:r>
              <a:rPr lang="en-US" dirty="0">
                <a:solidFill>
                  <a:srgbClr val="0070C0"/>
                </a:solidFill>
              </a:rPr>
              <a:t>. Na </a:t>
            </a:r>
            <a:r>
              <a:rPr lang="en-US" dirty="0" err="1">
                <a:solidFill>
                  <a:srgbClr val="0070C0"/>
                </a:solidFill>
              </a:rPr>
              <a:t>slici</a:t>
            </a:r>
            <a:r>
              <a:rPr lang="en-US" dirty="0">
                <a:solidFill>
                  <a:srgbClr val="0070C0"/>
                </a:solidFill>
              </a:rPr>
              <a:t> 1.5. </a:t>
            </a:r>
            <a:r>
              <a:rPr lang="en-US" dirty="0" err="1">
                <a:solidFill>
                  <a:srgbClr val="0070C0"/>
                </a:solidFill>
              </a:rPr>
              <a:t>prikazani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standardni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oblici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za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jabuku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krompir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9" y="2214891"/>
            <a:ext cx="4291167" cy="388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438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9329" y="2466109"/>
            <a:ext cx="5715000" cy="1143000"/>
          </a:xfrm>
        </p:spPr>
        <p:txBody>
          <a:bodyPr>
            <a:normAutofit/>
          </a:bodyPr>
          <a:lstStyle/>
          <a:p>
            <a:endParaRPr lang="sr-Latn-RS" dirty="0"/>
          </a:p>
          <a:p>
            <a:endParaRPr lang="sr-Latn-RS" dirty="0">
              <a:solidFill>
                <a:srgbClr val="C00000"/>
              </a:solidFill>
            </a:endParaRPr>
          </a:p>
          <a:p>
            <a:endParaRPr lang="sr-Latn-RS" dirty="0" smtClean="0"/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447800" y="762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Makrostruktura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381000"/>
            <a:ext cx="1530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accent2"/>
                </a:solidFill>
              </a:rPr>
              <a:t>Oblik</a:t>
            </a: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62000"/>
            <a:ext cx="5837666" cy="109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9469" y="838200"/>
            <a:ext cx="30774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Srednja</a:t>
            </a:r>
            <a:r>
              <a:rPr lang="en-US" b="1" dirty="0"/>
              <a:t> </a:t>
            </a:r>
            <a:r>
              <a:rPr lang="en-US" b="1" dirty="0" err="1"/>
              <a:t>poprečna</a:t>
            </a:r>
            <a:r>
              <a:rPr lang="en-US" b="1" dirty="0"/>
              <a:t> </a:t>
            </a:r>
            <a:r>
              <a:rPr lang="en-US" b="1" dirty="0" err="1"/>
              <a:t>projekcija</a:t>
            </a:r>
            <a:r>
              <a:rPr lang="en-US" b="1" dirty="0"/>
              <a:t> </a:t>
            </a:r>
            <a:r>
              <a:rPr lang="en-US" b="1" dirty="0" err="1"/>
              <a:t>proizvoda</a:t>
            </a:r>
            <a:endParaRPr lang="en-US" b="1" dirty="0"/>
          </a:p>
          <a:p>
            <a:r>
              <a:rPr lang="vi-VN" dirty="0">
                <a:solidFill>
                  <a:srgbClr val="0070C0"/>
                </a:solidFill>
              </a:rPr>
              <a:t>Srednja poprečna projekcija proizvoda određuje se u proizvoljnom položaju u </a:t>
            </a:r>
            <a:r>
              <a:rPr lang="vi-VN" dirty="0" smtClean="0">
                <a:solidFill>
                  <a:srgbClr val="0070C0"/>
                </a:solidFill>
              </a:rPr>
              <a:t>zavisnosti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pl-PL" dirty="0" smtClean="0">
                <a:solidFill>
                  <a:srgbClr val="0070C0"/>
                </a:solidFill>
              </a:rPr>
              <a:t>od </a:t>
            </a:r>
            <a:r>
              <a:rPr lang="pl-PL" dirty="0">
                <a:solidFill>
                  <a:srgbClr val="0070C0"/>
                </a:solidFill>
              </a:rPr>
              <a:t>zapremine proizvoda na osnovu sledećeg izraza: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3061074"/>
            <a:ext cx="5122281" cy="364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92" y="3581400"/>
            <a:ext cx="4155314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227" y="1853433"/>
            <a:ext cx="5304412" cy="157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29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9329" y="2466109"/>
            <a:ext cx="5715000" cy="1143000"/>
          </a:xfrm>
        </p:spPr>
        <p:txBody>
          <a:bodyPr>
            <a:normAutofit/>
          </a:bodyPr>
          <a:lstStyle/>
          <a:p>
            <a:endParaRPr lang="sr-Latn-RS" dirty="0"/>
          </a:p>
          <a:p>
            <a:endParaRPr lang="sr-Latn-RS" dirty="0">
              <a:solidFill>
                <a:srgbClr val="C00000"/>
              </a:solidFill>
            </a:endParaRPr>
          </a:p>
          <a:p>
            <a:endParaRPr lang="sr-Latn-RS" dirty="0" smtClean="0"/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447800" y="762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Makrostruktura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9764" y="774412"/>
            <a:ext cx="1643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err="1">
                <a:solidFill>
                  <a:schemeClr val="accent2"/>
                </a:solidFill>
              </a:rPr>
              <a:t>Površina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359187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Merenje</a:t>
            </a:r>
            <a:r>
              <a:rPr lang="en-US" b="1" dirty="0"/>
              <a:t> </a:t>
            </a:r>
            <a:r>
              <a:rPr lang="en-US" b="1" dirty="0" err="1"/>
              <a:t>površine</a:t>
            </a:r>
            <a:r>
              <a:rPr lang="en-US" b="1" dirty="0"/>
              <a:t> </a:t>
            </a:r>
            <a:r>
              <a:rPr lang="en-US" b="1" dirty="0" err="1"/>
              <a:t>plodova</a:t>
            </a:r>
            <a:endParaRPr lang="en-US" dirty="0"/>
          </a:p>
          <a:p>
            <a:r>
              <a:rPr lang="en-US" dirty="0" err="1">
                <a:solidFill>
                  <a:srgbClr val="0070C0"/>
                </a:solidFill>
              </a:rPr>
              <a:t>Merenje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površine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plodova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voća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povrća</a:t>
            </a:r>
            <a:r>
              <a:rPr lang="en-US" dirty="0">
                <a:solidFill>
                  <a:srgbClr val="0070C0"/>
                </a:solidFill>
              </a:rPr>
              <a:t> se </a:t>
            </a:r>
            <a:r>
              <a:rPr lang="en-US" dirty="0" err="1">
                <a:solidFill>
                  <a:srgbClr val="0070C0"/>
                </a:solidFill>
              </a:rPr>
              <a:t>vrši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više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načina</a:t>
            </a:r>
            <a:r>
              <a:rPr lang="en-US" dirty="0">
                <a:solidFill>
                  <a:srgbClr val="0070C0"/>
                </a:solidFill>
              </a:rPr>
              <a:t>: </a:t>
            </a:r>
            <a:r>
              <a:rPr lang="en-US" dirty="0" err="1">
                <a:solidFill>
                  <a:srgbClr val="0070C0"/>
                </a:solidFill>
              </a:rPr>
              <a:t>direktno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err="1">
                <a:solidFill>
                  <a:srgbClr val="0070C0"/>
                </a:solidFill>
              </a:rPr>
              <a:t>merenjem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analitički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linearnom</a:t>
            </a:r>
            <a:r>
              <a:rPr lang="en-US" dirty="0">
                <a:solidFill>
                  <a:srgbClr val="0070C0"/>
                </a:solidFill>
              </a:rPr>
              <a:t> (</a:t>
            </a:r>
            <a:r>
              <a:rPr lang="en-US" dirty="0" err="1">
                <a:solidFill>
                  <a:srgbClr val="0070C0"/>
                </a:solidFill>
              </a:rPr>
              <a:t>prečnik</a:t>
            </a:r>
            <a:r>
              <a:rPr lang="en-US" dirty="0">
                <a:solidFill>
                  <a:srgbClr val="0070C0"/>
                </a:solidFill>
              </a:rPr>
              <a:t>) </a:t>
            </a:r>
            <a:r>
              <a:rPr lang="en-US" dirty="0" err="1">
                <a:solidFill>
                  <a:srgbClr val="0070C0"/>
                </a:solidFill>
              </a:rPr>
              <a:t>ili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površinskom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dimenzijom</a:t>
            </a:r>
            <a:r>
              <a:rPr lang="en-US" dirty="0">
                <a:solidFill>
                  <a:srgbClr val="0070C0"/>
                </a:solidFill>
              </a:rPr>
              <a:t> (</a:t>
            </a:r>
            <a:r>
              <a:rPr lang="en-US" dirty="0" err="1">
                <a:solidFill>
                  <a:srgbClr val="0070C0"/>
                </a:solidFill>
              </a:rPr>
              <a:t>presek</a:t>
            </a:r>
            <a:r>
              <a:rPr lang="en-US" dirty="0">
                <a:solidFill>
                  <a:srgbClr val="0070C0"/>
                </a:solidFill>
              </a:rPr>
              <a:t>) </a:t>
            </a:r>
            <a:r>
              <a:rPr lang="en-US" dirty="0" err="1">
                <a:solidFill>
                  <a:srgbClr val="0070C0"/>
                </a:solidFill>
              </a:rPr>
              <a:t>ili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iz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err="1">
                <a:solidFill>
                  <a:srgbClr val="0070C0"/>
                </a:solidFill>
              </a:rPr>
              <a:t>dijagonala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osnovu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mase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r>
              <a:rPr lang="en-US" dirty="0" err="1">
                <a:solidFill>
                  <a:srgbClr val="0070C0"/>
                </a:solidFill>
              </a:rPr>
              <a:t>Direktno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merenje</a:t>
            </a:r>
            <a:r>
              <a:rPr lang="en-US" dirty="0">
                <a:solidFill>
                  <a:srgbClr val="0070C0"/>
                </a:solidFill>
              </a:rPr>
              <a:t> se </a:t>
            </a:r>
            <a:r>
              <a:rPr lang="en-US" dirty="0" err="1">
                <a:solidFill>
                  <a:srgbClr val="0070C0"/>
                </a:solidFill>
              </a:rPr>
              <a:t>vrši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sečenjem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voća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tanke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trake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čije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površine</a:t>
            </a:r>
            <a:r>
              <a:rPr lang="en-US" dirty="0">
                <a:solidFill>
                  <a:srgbClr val="0070C0"/>
                </a:solidFill>
              </a:rPr>
              <a:t> se </a:t>
            </a:r>
            <a:r>
              <a:rPr lang="en-US" dirty="0" err="1">
                <a:solidFill>
                  <a:srgbClr val="0070C0"/>
                </a:solidFill>
              </a:rPr>
              <a:t>sabiraju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</a:rPr>
              <a:t>Ova </a:t>
            </a:r>
            <a:r>
              <a:rPr lang="en-US" dirty="0" err="1">
                <a:solidFill>
                  <a:srgbClr val="0070C0"/>
                </a:solidFill>
              </a:rPr>
              <a:t>metoda</a:t>
            </a:r>
            <a:r>
              <a:rPr lang="en-US" dirty="0">
                <a:solidFill>
                  <a:srgbClr val="0070C0"/>
                </a:solidFill>
              </a:rPr>
              <a:t> je </a:t>
            </a:r>
            <a:r>
              <a:rPr lang="en-US" dirty="0" err="1">
                <a:solidFill>
                  <a:srgbClr val="0070C0"/>
                </a:solidFill>
              </a:rPr>
              <a:t>spora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koristi</a:t>
            </a:r>
            <a:r>
              <a:rPr lang="en-US" dirty="0">
                <a:solidFill>
                  <a:srgbClr val="0070C0"/>
                </a:solidFill>
              </a:rPr>
              <a:t> se </a:t>
            </a:r>
            <a:r>
              <a:rPr lang="en-US" dirty="0" err="1">
                <a:solidFill>
                  <a:srgbClr val="0070C0"/>
                </a:solidFill>
              </a:rPr>
              <a:t>samo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za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postavljanje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teorijskih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zavisnosti</a:t>
            </a:r>
            <a:r>
              <a:rPr lang="en-US" dirty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9600" y="35814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>
                <a:solidFill>
                  <a:schemeClr val="bg1">
                    <a:lumMod val="50000"/>
                  </a:schemeClr>
                </a:solidFill>
              </a:rPr>
              <a:t>U praksi određivanje površine plodova voća najčešće se vrši na osnovu upravnih</a:t>
            </a:r>
          </a:p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prečnika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merenja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mase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Poznavajući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prečnik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odnosno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masu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površina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se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ili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računa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iz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empirijskih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izraza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ili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očitava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iz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dijagrama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zavisnosti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od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vrste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voća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127" y="5701789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Za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merenje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površine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listova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primenjuju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se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razne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metode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 Po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jednoj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metodi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mere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lista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se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prenesu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na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papir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kontaktnom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metodom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pa se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tako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dobijena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površina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nakon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toga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planimetriše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36" y="3330538"/>
            <a:ext cx="3768437" cy="225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80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1316</Words>
  <Application>Microsoft Office PowerPoint</Application>
  <PresentationFormat>On-screen Show (4:3)</PresentationFormat>
  <Paragraphs>134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Biotehnički materijali</vt:lpstr>
      <vt:lpstr>Biotehnički materijali</vt:lpstr>
      <vt:lpstr>Sinteza-struktura-svojstva</vt:lpstr>
      <vt:lpstr>Makrostruktura</vt:lpstr>
      <vt:lpstr>Makrostruktura</vt:lpstr>
      <vt:lpstr>Makrostruktura</vt:lpstr>
      <vt:lpstr>Makrostruktura</vt:lpstr>
      <vt:lpstr>Makrostruktura</vt:lpstr>
      <vt:lpstr>Makrostruktura</vt:lpstr>
      <vt:lpstr>Makrostruktura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Vlada Pavlovic</dc:creator>
  <cp:lastModifiedBy>Vlada Pavlovic</cp:lastModifiedBy>
  <cp:revision>40</cp:revision>
  <dcterms:created xsi:type="dcterms:W3CDTF">2021-10-17T20:11:08Z</dcterms:created>
  <dcterms:modified xsi:type="dcterms:W3CDTF">2021-10-25T06:57:17Z</dcterms:modified>
</cp:coreProperties>
</file>