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F30E-FC83-4C7E-A9B0-91CCD720589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0465-84C2-40D5-B65F-7707C690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5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F30E-FC83-4C7E-A9B0-91CCD720589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0465-84C2-40D5-B65F-7707C690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9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F30E-FC83-4C7E-A9B0-91CCD720589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0465-84C2-40D5-B65F-7707C690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5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F30E-FC83-4C7E-A9B0-91CCD720589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0465-84C2-40D5-B65F-7707C690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1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F30E-FC83-4C7E-A9B0-91CCD720589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0465-84C2-40D5-B65F-7707C690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4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F30E-FC83-4C7E-A9B0-91CCD720589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0465-84C2-40D5-B65F-7707C690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F30E-FC83-4C7E-A9B0-91CCD720589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0465-84C2-40D5-B65F-7707C690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1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F30E-FC83-4C7E-A9B0-91CCD720589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0465-84C2-40D5-B65F-7707C690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F30E-FC83-4C7E-A9B0-91CCD720589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0465-84C2-40D5-B65F-7707C690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1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F30E-FC83-4C7E-A9B0-91CCD720589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0465-84C2-40D5-B65F-7707C690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3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F30E-FC83-4C7E-A9B0-91CCD720589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0465-84C2-40D5-B65F-7707C690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3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7F30E-FC83-4C7E-A9B0-91CCD720589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80465-84C2-40D5-B65F-7707C690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2" y="1676400"/>
            <a:ext cx="3646062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6" name="Picture 5" descr="triada1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1" y="1219200"/>
            <a:ext cx="401625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52600" y="5105398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Jedna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od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osnovnih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karakteristika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“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strukture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” je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postojanje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hijerarhije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strukture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odnosno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više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nivoa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strukture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9512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AutoShape 2" descr="Hemijska v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Hemijska vez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6520" y="1221525"/>
            <a:ext cx="8198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Sekundarne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veze</a:t>
            </a:r>
            <a:r>
              <a:rPr lang="en-US" dirty="0" smtClean="0">
                <a:solidFill>
                  <a:srgbClr val="0070C0"/>
                </a:solidFill>
              </a:rPr>
              <a:t> (van der </a:t>
            </a:r>
            <a:r>
              <a:rPr lang="en-US" dirty="0" err="1" smtClean="0">
                <a:solidFill>
                  <a:srgbClr val="0070C0"/>
                </a:solidFill>
              </a:rPr>
              <a:t>Valsove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 err="1" smtClean="0">
                <a:solidFill>
                  <a:srgbClr val="0070C0"/>
                </a:solidFill>
              </a:rPr>
              <a:t>nastaju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kao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>
                <a:solidFill>
                  <a:srgbClr val="0070C0"/>
                </a:solidFill>
              </a:rPr>
              <a:t>rezultat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asimetričnog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rasporeda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naelektrisanja</a:t>
            </a:r>
            <a:r>
              <a:rPr lang="en-US" dirty="0">
                <a:solidFill>
                  <a:srgbClr val="0070C0"/>
                </a:solidFill>
              </a:rPr>
              <a:t> u </a:t>
            </a:r>
            <a:r>
              <a:rPr lang="en-US" dirty="0" err="1">
                <a:solidFill>
                  <a:srgbClr val="0070C0"/>
                </a:solidFill>
              </a:rPr>
              <a:t>molekulima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ili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atomima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odnosno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privlačenja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dipola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975" y="725131"/>
            <a:ext cx="7450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Sekundarne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veze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slabe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veze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međumolekularne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veze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33600"/>
            <a:ext cx="54937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15543" y="1987137"/>
            <a:ext cx="3009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dipolni</a:t>
            </a:r>
            <a:r>
              <a:rPr lang="en-US" dirty="0" smtClean="0"/>
              <a:t> moment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se </a:t>
            </a:r>
            <a:r>
              <a:rPr lang="en-US" dirty="0" err="1" smtClean="0"/>
              <a:t>središte</a:t>
            </a:r>
            <a:r>
              <a:rPr lang="en-US" dirty="0" smtClean="0"/>
              <a:t> </a:t>
            </a:r>
            <a:r>
              <a:rPr lang="en-US" dirty="0" err="1" smtClean="0"/>
              <a:t>pozitivnog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negativnog</a:t>
            </a:r>
            <a:r>
              <a:rPr lang="en-US" dirty="0" smtClean="0"/>
              <a:t> </a:t>
            </a:r>
            <a:r>
              <a:rPr lang="en-US" dirty="0" err="1" smtClean="0"/>
              <a:t>naelektrisanja</a:t>
            </a:r>
            <a:r>
              <a:rPr lang="en-US" dirty="0" smtClean="0"/>
              <a:t> </a:t>
            </a:r>
            <a:r>
              <a:rPr lang="en-US" dirty="0" err="1" smtClean="0"/>
              <a:t>molekula</a:t>
            </a:r>
            <a:r>
              <a:rPr lang="en-US" dirty="0" smtClean="0"/>
              <a:t> ne </a:t>
            </a:r>
            <a:r>
              <a:rPr lang="en-US" dirty="0" err="1" smtClean="0"/>
              <a:t>poklapa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veza</a:t>
            </a:r>
            <a:r>
              <a:rPr lang="en-US" dirty="0" smtClean="0"/>
              <a:t> je </a:t>
            </a:r>
            <a:r>
              <a:rPr lang="en-US" dirty="0" err="1" smtClean="0"/>
              <a:t>jače</a:t>
            </a:r>
            <a:r>
              <a:rPr lang="en-US" dirty="0" smtClean="0"/>
              <a:t> </a:t>
            </a:r>
            <a:r>
              <a:rPr lang="en-US" dirty="0" err="1" smtClean="0"/>
              <a:t>polarnog</a:t>
            </a:r>
            <a:r>
              <a:rPr lang="en-US" dirty="0" smtClean="0"/>
              <a:t> </a:t>
            </a:r>
            <a:r>
              <a:rPr lang="en-US" dirty="0" err="1" smtClean="0"/>
              <a:t>karaktera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je </a:t>
            </a:r>
            <a:r>
              <a:rPr lang="en-US" dirty="0" err="1" smtClean="0"/>
              <a:t>veća</a:t>
            </a:r>
            <a:r>
              <a:rPr lang="en-US" dirty="0" smtClean="0"/>
              <a:t> </a:t>
            </a:r>
            <a:r>
              <a:rPr lang="en-US" dirty="0" err="1" smtClean="0"/>
              <a:t>razlika</a:t>
            </a:r>
            <a:r>
              <a:rPr lang="en-US" dirty="0" smtClean="0"/>
              <a:t> u </a:t>
            </a:r>
            <a:r>
              <a:rPr lang="en-US" dirty="0" err="1" smtClean="0"/>
              <a:t>relativnoj</a:t>
            </a:r>
            <a:r>
              <a:rPr lang="en-US" dirty="0" smtClean="0"/>
              <a:t> </a:t>
            </a:r>
            <a:r>
              <a:rPr lang="en-US" dirty="0" err="1" smtClean="0"/>
              <a:t>elektronegativnosti</a:t>
            </a:r>
            <a:r>
              <a:rPr lang="en-US" dirty="0" smtClean="0"/>
              <a:t> </a:t>
            </a:r>
            <a:r>
              <a:rPr lang="en-US" dirty="0" err="1" smtClean="0"/>
              <a:t>atoma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negativno</a:t>
            </a:r>
            <a:r>
              <a:rPr lang="en-US" dirty="0" smtClean="0"/>
              <a:t> </a:t>
            </a:r>
            <a:r>
              <a:rPr lang="en-US" dirty="0" err="1" smtClean="0"/>
              <a:t>naelektrisan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molekula</a:t>
            </a:r>
            <a:r>
              <a:rPr lang="en-US" dirty="0" smtClean="0"/>
              <a:t> </a:t>
            </a:r>
            <a:r>
              <a:rPr lang="en-US" dirty="0" err="1" smtClean="0"/>
              <a:t>privlači</a:t>
            </a:r>
            <a:r>
              <a:rPr lang="en-US" dirty="0" smtClean="0"/>
              <a:t> </a:t>
            </a:r>
            <a:r>
              <a:rPr lang="en-US" dirty="0" err="1" smtClean="0"/>
              <a:t>elektrostatičkim</a:t>
            </a:r>
            <a:r>
              <a:rPr lang="en-US" dirty="0" smtClean="0"/>
              <a:t> </a:t>
            </a:r>
            <a:r>
              <a:rPr lang="en-US" dirty="0" err="1" smtClean="0"/>
              <a:t>silama</a:t>
            </a:r>
            <a:r>
              <a:rPr lang="en-US" dirty="0" smtClean="0"/>
              <a:t> </a:t>
            </a:r>
            <a:r>
              <a:rPr lang="en-US" dirty="0" err="1" smtClean="0"/>
              <a:t>pozitivno</a:t>
            </a:r>
            <a:r>
              <a:rPr lang="en-US" dirty="0" smtClean="0"/>
              <a:t> </a:t>
            </a:r>
            <a:r>
              <a:rPr lang="en-US" dirty="0" err="1" smtClean="0"/>
              <a:t>naelektrisan</a:t>
            </a:r>
            <a:endParaRPr lang="en-US" dirty="0" smtClean="0"/>
          </a:p>
          <a:p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molekula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AutoShape 2" descr="Hemijska v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Hemijska vez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7975" y="725131"/>
            <a:ext cx="7450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Sekundarne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veze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slabe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veze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međumolekularne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veze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431076" y="1235287"/>
            <a:ext cx="8220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Van der </a:t>
            </a:r>
            <a:r>
              <a:rPr lang="en-US" dirty="0" err="1"/>
              <a:t>Valsova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se </a:t>
            </a:r>
            <a:r>
              <a:rPr lang="en-US" dirty="0" err="1"/>
              <a:t>javlja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molekula</a:t>
            </a:r>
            <a:r>
              <a:rPr lang="en-US" dirty="0"/>
              <a:t> 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en-US" dirty="0" err="1"/>
              <a:t>nesimetrije</a:t>
            </a:r>
            <a:r>
              <a:rPr lang="en-US" dirty="0"/>
              <a:t> </a:t>
            </a:r>
            <a:r>
              <a:rPr lang="en-US" dirty="0" err="1"/>
              <a:t>naelektrisanja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 smtClean="0"/>
              <a:t>čemu</a:t>
            </a:r>
            <a:r>
              <a:rPr lang="en-US" dirty="0" smtClean="0"/>
              <a:t> </a:t>
            </a:r>
            <a:r>
              <a:rPr lang="en-US" dirty="0" err="1" smtClean="0"/>
              <a:t>pozitivno</a:t>
            </a:r>
            <a:r>
              <a:rPr lang="en-US" dirty="0" smtClean="0"/>
              <a:t> </a:t>
            </a:r>
            <a:r>
              <a:rPr lang="en-US" dirty="0" err="1"/>
              <a:t>naelektrisani</a:t>
            </a:r>
            <a:r>
              <a:rPr lang="en-US" dirty="0"/>
              <a:t> </a:t>
            </a:r>
            <a:r>
              <a:rPr lang="en-US" dirty="0" err="1"/>
              <a:t>kraj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molekula</a:t>
            </a:r>
            <a:r>
              <a:rPr lang="en-US" dirty="0"/>
              <a:t> </a:t>
            </a:r>
            <a:r>
              <a:rPr lang="en-US" dirty="0" err="1"/>
              <a:t>privlači</a:t>
            </a:r>
            <a:r>
              <a:rPr lang="en-US" dirty="0"/>
              <a:t> </a:t>
            </a:r>
            <a:r>
              <a:rPr lang="en-US" dirty="0" err="1"/>
              <a:t>negativno</a:t>
            </a:r>
            <a:r>
              <a:rPr lang="en-US" dirty="0"/>
              <a:t> </a:t>
            </a:r>
            <a:r>
              <a:rPr lang="en-US" dirty="0" err="1"/>
              <a:t>naelektrisani</a:t>
            </a:r>
            <a:r>
              <a:rPr lang="en-US" dirty="0"/>
              <a:t> </a:t>
            </a:r>
            <a:r>
              <a:rPr lang="en-US" dirty="0" err="1"/>
              <a:t>kraj</a:t>
            </a:r>
            <a:r>
              <a:rPr lang="en-US" dirty="0"/>
              <a:t> </a:t>
            </a:r>
            <a:r>
              <a:rPr lang="en-US" dirty="0" err="1" smtClean="0"/>
              <a:t>drugog</a:t>
            </a:r>
            <a:r>
              <a:rPr lang="en-US" dirty="0" smtClean="0"/>
              <a:t> </a:t>
            </a:r>
            <a:r>
              <a:rPr lang="en-US" dirty="0" err="1" smtClean="0"/>
              <a:t>molekula</a:t>
            </a:r>
            <a:r>
              <a:rPr lang="en-US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0" y="2209800"/>
            <a:ext cx="5942670" cy="230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72200" y="2362200"/>
            <a:ext cx="289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70C0"/>
                </a:solidFill>
              </a:rPr>
              <a:t>Polivinil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hlorid</a:t>
            </a:r>
            <a:r>
              <a:rPr lang="en-US" sz="1600" dirty="0" smtClean="0">
                <a:solidFill>
                  <a:srgbClr val="0070C0"/>
                </a:solidFill>
              </a:rPr>
              <a:t> (</a:t>
            </a:r>
            <a:r>
              <a:rPr lang="en-US" sz="1600" i="1" dirty="0" err="1" smtClean="0">
                <a:solidFill>
                  <a:srgbClr val="0070C0"/>
                </a:solidFill>
              </a:rPr>
              <a:t>Poli</a:t>
            </a:r>
            <a:r>
              <a:rPr lang="en-US" sz="1600" i="1" dirty="0" smtClean="0">
                <a:solidFill>
                  <a:srgbClr val="0070C0"/>
                </a:solidFill>
              </a:rPr>
              <a:t>(</a:t>
            </a:r>
            <a:r>
              <a:rPr lang="en-US" sz="1600" i="1" dirty="0" err="1" smtClean="0">
                <a:solidFill>
                  <a:srgbClr val="0070C0"/>
                </a:solidFill>
              </a:rPr>
              <a:t>vinil-hlorid</a:t>
            </a:r>
            <a:r>
              <a:rPr lang="en-US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poli</a:t>
            </a:r>
            <a:r>
              <a:rPr lang="en-US" sz="1600" dirty="0" smtClean="0">
                <a:solidFill>
                  <a:srgbClr val="0070C0"/>
                </a:solidFill>
              </a:rPr>
              <a:t>- + </a:t>
            </a:r>
            <a:r>
              <a:rPr lang="en-US" sz="1600" dirty="0" err="1" smtClean="0">
                <a:solidFill>
                  <a:srgbClr val="0070C0"/>
                </a:solidFill>
              </a:rPr>
              <a:t>vinil</a:t>
            </a:r>
            <a:r>
              <a:rPr lang="en-US" sz="1600" dirty="0" smtClean="0">
                <a:solidFill>
                  <a:srgbClr val="0070C0"/>
                </a:solidFill>
              </a:rPr>
              <a:t> + </a:t>
            </a:r>
            <a:r>
              <a:rPr lang="en-US" sz="1600" dirty="0" err="1" smtClean="0">
                <a:solidFill>
                  <a:srgbClr val="0070C0"/>
                </a:solidFill>
              </a:rPr>
              <a:t>hlorid</a:t>
            </a:r>
            <a:r>
              <a:rPr lang="en-US" sz="1600" dirty="0" smtClean="0">
                <a:solidFill>
                  <a:srgbClr val="0070C0"/>
                </a:solidFill>
              </a:rPr>
              <a:t>; </a:t>
            </a:r>
            <a:r>
              <a:rPr lang="en-US" sz="1600" dirty="0" err="1" smtClean="0">
                <a:solidFill>
                  <a:srgbClr val="0070C0"/>
                </a:solidFill>
              </a:rPr>
              <a:t>polivinilov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hlorid</a:t>
            </a:r>
            <a:r>
              <a:rPr lang="en-US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tzv</a:t>
            </a:r>
            <a:r>
              <a:rPr lang="en-US" sz="1600" dirty="0" smtClean="0">
                <a:solidFill>
                  <a:srgbClr val="0070C0"/>
                </a:solidFill>
              </a:rPr>
              <a:t>. </a:t>
            </a:r>
            <a:r>
              <a:rPr lang="en-US" sz="1600" dirty="0" err="1" smtClean="0">
                <a:solidFill>
                  <a:srgbClr val="0070C0"/>
                </a:solidFill>
              </a:rPr>
              <a:t>samo</a:t>
            </a:r>
            <a:r>
              <a:rPr lang="en-US" sz="1600" dirty="0" smtClean="0">
                <a:solidFill>
                  <a:srgbClr val="0070C0"/>
                </a:solidFill>
              </a:rPr>
              <a:t> „</a:t>
            </a:r>
            <a:r>
              <a:rPr lang="en-US" sz="1600" dirty="0" err="1" smtClean="0">
                <a:solidFill>
                  <a:srgbClr val="0070C0"/>
                </a:solidFill>
              </a:rPr>
              <a:t>plastika</a:t>
            </a:r>
            <a:r>
              <a:rPr lang="en-US" sz="1600" dirty="0" smtClean="0">
                <a:solidFill>
                  <a:srgbClr val="0070C0"/>
                </a:solidFill>
              </a:rPr>
              <a:t>“, </a:t>
            </a:r>
            <a:r>
              <a:rPr lang="en-US" sz="1600" dirty="0" err="1" smtClean="0">
                <a:solidFill>
                  <a:srgbClr val="0070C0"/>
                </a:solidFill>
              </a:rPr>
              <a:t>ili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skraćeno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PVC</a:t>
            </a:r>
            <a:r>
              <a:rPr lang="en-US" sz="1600" dirty="0" smtClean="0">
                <a:solidFill>
                  <a:srgbClr val="0070C0"/>
                </a:solidFill>
              </a:rPr>
              <a:t>) je </a:t>
            </a:r>
            <a:r>
              <a:rPr lang="en-US" sz="1600" dirty="0" err="1" smtClean="0">
                <a:solidFill>
                  <a:srgbClr val="0070C0"/>
                </a:solidFill>
              </a:rPr>
              <a:t>plastomerni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materijal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formiran</a:t>
            </a:r>
            <a:r>
              <a:rPr lang="en-US" sz="1600" dirty="0" smtClean="0">
                <a:solidFill>
                  <a:srgbClr val="0070C0"/>
                </a:solidFill>
              </a:rPr>
              <a:t> od </a:t>
            </a:r>
            <a:r>
              <a:rPr lang="en-US" sz="1600" dirty="0" err="1" smtClean="0">
                <a:solidFill>
                  <a:srgbClr val="0070C0"/>
                </a:solidFill>
              </a:rPr>
              <a:t>linearnih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razgranatih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makromolekula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opšte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formule</a:t>
            </a:r>
            <a:r>
              <a:rPr lang="en-US" sz="1600" dirty="0" smtClean="0">
                <a:solidFill>
                  <a:srgbClr val="0070C0"/>
                </a:solidFill>
              </a:rPr>
              <a:t> –(-</a:t>
            </a:r>
            <a:r>
              <a:rPr lang="en-US" sz="1600" dirty="0" err="1" smtClean="0">
                <a:solidFill>
                  <a:srgbClr val="0070C0"/>
                </a:solidFill>
              </a:rPr>
              <a:t>CH</a:t>
            </a:r>
            <a:r>
              <a:rPr lang="en-US" sz="1600" baseline="-25000" dirty="0" err="1" smtClean="0">
                <a:solidFill>
                  <a:srgbClr val="0070C0"/>
                </a:solidFill>
              </a:rPr>
              <a:t>2</a:t>
            </a:r>
            <a:r>
              <a:rPr lang="en-US" sz="1600" dirty="0" err="1" smtClean="0">
                <a:solidFill>
                  <a:srgbClr val="0070C0"/>
                </a:solidFill>
              </a:rPr>
              <a:t>-CHCl</a:t>
            </a:r>
            <a:r>
              <a:rPr lang="en-US" sz="1600" dirty="0" smtClean="0">
                <a:solidFill>
                  <a:srgbClr val="0070C0"/>
                </a:solidFill>
              </a:rPr>
              <a:t>-)</a:t>
            </a:r>
            <a:r>
              <a:rPr lang="en-US" sz="1600" baseline="-25000" dirty="0" smtClean="0">
                <a:solidFill>
                  <a:srgbClr val="0070C0"/>
                </a:solidFill>
              </a:rPr>
              <a:t>n</a:t>
            </a:r>
            <a:r>
              <a:rPr lang="en-US" sz="1600" dirty="0" smtClean="0">
                <a:solidFill>
                  <a:srgbClr val="0070C0"/>
                </a:solidFill>
              </a:rPr>
              <a:t>-.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925" y="4572000"/>
            <a:ext cx="8039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PVC se u </a:t>
            </a:r>
            <a:r>
              <a:rPr lang="en-US" sz="1600" dirty="0" err="1"/>
              <a:t>velikoj</a:t>
            </a:r>
            <a:r>
              <a:rPr lang="en-US" sz="1600" dirty="0"/>
              <a:t> </a:t>
            </a:r>
            <a:r>
              <a:rPr lang="en-US" sz="1600" dirty="0" err="1"/>
              <a:t>meri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/>
              <a:t>koristi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proizvodnju</a:t>
            </a:r>
            <a:r>
              <a:rPr lang="en-US" sz="1600" dirty="0"/>
              <a:t> </a:t>
            </a:r>
            <a:r>
              <a:rPr lang="en-US" sz="1600" dirty="0" err="1"/>
              <a:t>ambalaže</a:t>
            </a:r>
            <a:r>
              <a:rPr lang="en-US" sz="1600" dirty="0"/>
              <a:t> (</a:t>
            </a:r>
            <a:r>
              <a:rPr lang="en-US" sz="1600" dirty="0" err="1"/>
              <a:t>boca</a:t>
            </a:r>
            <a:r>
              <a:rPr lang="en-US" sz="1600" dirty="0"/>
              <a:t>, </a:t>
            </a:r>
            <a:r>
              <a:rPr lang="en-US" sz="1600" dirty="0" err="1"/>
              <a:t>ambalaže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lekove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kozmetiku</a:t>
            </a:r>
            <a:r>
              <a:rPr lang="en-US" sz="1600" dirty="0"/>
              <a:t>), a </a:t>
            </a:r>
            <a:r>
              <a:rPr lang="en-US" sz="1600" dirty="0" err="1"/>
              <a:t>zbog</a:t>
            </a:r>
            <a:r>
              <a:rPr lang="en-US" sz="1600" dirty="0"/>
              <a:t> male </a:t>
            </a:r>
            <a:r>
              <a:rPr lang="en-US" sz="1600" dirty="0" err="1"/>
              <a:t>propusnosti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vlagu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gasove</a:t>
            </a:r>
            <a:r>
              <a:rPr lang="en-US" sz="1600" dirty="0"/>
              <a:t> </a:t>
            </a:r>
            <a:r>
              <a:rPr lang="en-US" sz="1600" dirty="0" err="1"/>
              <a:t>upotrebljava</a:t>
            </a:r>
            <a:r>
              <a:rPr lang="en-US" sz="1600" dirty="0"/>
              <a:t> se u </a:t>
            </a:r>
            <a:r>
              <a:rPr lang="en-US" sz="1600" dirty="0" err="1"/>
              <a:t>obliku</a:t>
            </a:r>
            <a:r>
              <a:rPr lang="en-US" sz="1600" dirty="0"/>
              <a:t> </a:t>
            </a:r>
            <a:r>
              <a:rPr lang="en-US" sz="1600" dirty="0" err="1"/>
              <a:t>folija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pakovanje</a:t>
            </a:r>
            <a:r>
              <a:rPr lang="en-US" sz="1600" dirty="0"/>
              <a:t> </a:t>
            </a:r>
            <a:r>
              <a:rPr lang="en-US" sz="1600" dirty="0" err="1"/>
              <a:t>životnih</a:t>
            </a:r>
            <a:r>
              <a:rPr lang="en-US" sz="1600" dirty="0"/>
              <a:t> </a:t>
            </a:r>
            <a:r>
              <a:rPr lang="en-US" sz="1600" dirty="0" err="1"/>
              <a:t>namirnica</a:t>
            </a:r>
            <a:r>
              <a:rPr lang="en-US" sz="16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0909" y="5505271"/>
            <a:ext cx="7570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Nusprodukt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proizvodnje</a:t>
            </a:r>
            <a:r>
              <a:rPr lang="en-US" dirty="0">
                <a:solidFill>
                  <a:srgbClr val="C00000"/>
                </a:solidFill>
              </a:rPr>
              <a:t> PVC </a:t>
            </a:r>
            <a:r>
              <a:rPr lang="en-US" dirty="0" err="1">
                <a:solidFill>
                  <a:srgbClr val="C00000"/>
                </a:solidFill>
              </a:rPr>
              <a:t>materijala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dioksini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- </a:t>
            </a:r>
            <a:r>
              <a:rPr lang="en-US" dirty="0" err="1">
                <a:solidFill>
                  <a:srgbClr val="C00000"/>
                </a:solidFill>
              </a:rPr>
              <a:t>jedan</a:t>
            </a:r>
            <a:r>
              <a:rPr lang="en-US" dirty="0">
                <a:solidFill>
                  <a:srgbClr val="C00000"/>
                </a:solidFill>
              </a:rPr>
              <a:t> od </a:t>
            </a:r>
            <a:r>
              <a:rPr lang="en-US" dirty="0" err="1">
                <a:solidFill>
                  <a:srgbClr val="C00000"/>
                </a:solidFill>
              </a:rPr>
              <a:t>najtoksičnijih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ikad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stvorenih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hemijskih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jedinjenja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en-US" dirty="0" err="1">
                <a:solidFill>
                  <a:srgbClr val="C00000"/>
                </a:solidFill>
              </a:rPr>
              <a:t>Već</a:t>
            </a:r>
            <a:r>
              <a:rPr lang="en-US" dirty="0">
                <a:solidFill>
                  <a:srgbClr val="C00000"/>
                </a:solidFill>
              </a:rPr>
              <a:t> u </a:t>
            </a:r>
            <a:r>
              <a:rPr lang="en-US" dirty="0" err="1">
                <a:solidFill>
                  <a:srgbClr val="C00000"/>
                </a:solidFill>
              </a:rPr>
              <a:t>izuzetno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malim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količinama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uzrokuje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tumore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bolesti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endokrinih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žlijezda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smanjenje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imuniteta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dijabetes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kožne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probleme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te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ugrožava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reproduktivnu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sposobnost</a:t>
            </a:r>
            <a:r>
              <a:rPr lang="en-US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22661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AutoShape 2" descr="Hemijska v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Hemijska vez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7975" y="685800"/>
            <a:ext cx="7450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Sekundarne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veze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slabe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veze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međumolekularne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veze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0375" y="1447800"/>
            <a:ext cx="4378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Posebna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izmedju</a:t>
            </a:r>
            <a:r>
              <a:rPr lang="en-US" dirty="0"/>
              <a:t> </a:t>
            </a:r>
            <a:r>
              <a:rPr lang="en-US" dirty="0" err="1"/>
              <a:t>molekula</a:t>
            </a:r>
            <a:r>
              <a:rPr lang="en-US" dirty="0"/>
              <a:t> je </a:t>
            </a:r>
            <a:r>
              <a:rPr lang="en-US" dirty="0" err="1"/>
              <a:t>vodonična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stvorena</a:t>
            </a:r>
            <a:r>
              <a:rPr lang="en-US" dirty="0"/>
              <a:t> </a:t>
            </a:r>
            <a:r>
              <a:rPr lang="en-US" dirty="0" err="1"/>
              <a:t>izmedju</a:t>
            </a:r>
            <a:r>
              <a:rPr lang="en-US" dirty="0"/>
              <a:t> </a:t>
            </a:r>
            <a:r>
              <a:rPr lang="en-US" dirty="0" err="1"/>
              <a:t>kovalentno</a:t>
            </a:r>
            <a:r>
              <a:rPr lang="en-US" dirty="0"/>
              <a:t> </a:t>
            </a:r>
            <a:r>
              <a:rPr lang="en-US" dirty="0" err="1"/>
              <a:t>povezanih</a:t>
            </a:r>
            <a:r>
              <a:rPr lang="en-US" dirty="0"/>
              <a:t> </a:t>
            </a:r>
            <a:r>
              <a:rPr lang="en-US" dirty="0" err="1"/>
              <a:t>atoma</a:t>
            </a:r>
            <a:r>
              <a:rPr lang="en-US" dirty="0"/>
              <a:t> </a:t>
            </a:r>
            <a:r>
              <a:rPr lang="en-US" dirty="0" err="1"/>
              <a:t>vodonika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usamljenog</a:t>
            </a:r>
            <a:r>
              <a:rPr lang="en-US" dirty="0"/>
              <a:t> </a:t>
            </a:r>
            <a:r>
              <a:rPr lang="en-US" dirty="0" err="1"/>
              <a:t>elektronskog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atoma</a:t>
            </a:r>
            <a:r>
              <a:rPr lang="en-US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2277"/>
            <a:ext cx="2272144" cy="234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74673" y="3733800"/>
            <a:ext cx="38483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Vodonična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javlja</a:t>
            </a:r>
            <a:r>
              <a:rPr lang="en-US" dirty="0"/>
              <a:t> se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molekula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vodonikovi</a:t>
            </a:r>
            <a:r>
              <a:rPr lang="en-US" dirty="0"/>
              <a:t> (H) </a:t>
            </a:r>
            <a:r>
              <a:rPr lang="en-US" dirty="0" err="1"/>
              <a:t>atomi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najjače</a:t>
            </a:r>
            <a:r>
              <a:rPr lang="en-US" dirty="0" smtClean="0"/>
              <a:t> </a:t>
            </a:r>
            <a:r>
              <a:rPr lang="en-US" dirty="0" err="1"/>
              <a:t>elektronegativnim</a:t>
            </a:r>
            <a:r>
              <a:rPr lang="en-US" dirty="0"/>
              <a:t> </a:t>
            </a:r>
            <a:r>
              <a:rPr lang="en-US" dirty="0" err="1"/>
              <a:t>atomima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atomima</a:t>
            </a:r>
            <a:r>
              <a:rPr lang="en-US" dirty="0"/>
              <a:t> </a:t>
            </a:r>
            <a:r>
              <a:rPr lang="en-US" dirty="0" err="1"/>
              <a:t>fluora</a:t>
            </a:r>
            <a:r>
              <a:rPr lang="en-US" dirty="0"/>
              <a:t> (F), </a:t>
            </a:r>
            <a:r>
              <a:rPr lang="en-US" dirty="0" err="1"/>
              <a:t>kiseonika</a:t>
            </a:r>
            <a:r>
              <a:rPr lang="en-US" dirty="0"/>
              <a:t> (O)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azota</a:t>
            </a:r>
            <a:r>
              <a:rPr lang="en-US" dirty="0"/>
              <a:t> (N).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895130"/>
            <a:ext cx="4787946" cy="183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0375" y="2971800"/>
            <a:ext cx="4012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Vodonična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veza</a:t>
            </a:r>
            <a:r>
              <a:rPr lang="en-US" dirty="0" smtClean="0">
                <a:solidFill>
                  <a:schemeClr val="accent2"/>
                </a:solidFill>
              </a:rPr>
              <a:t> je </a:t>
            </a:r>
            <a:r>
              <a:rPr lang="en-US" dirty="0" err="1" smtClean="0">
                <a:solidFill>
                  <a:schemeClr val="accent2"/>
                </a:solidFill>
              </a:rPr>
              <a:t>jača</a:t>
            </a:r>
            <a:r>
              <a:rPr lang="en-US" dirty="0" smtClean="0">
                <a:solidFill>
                  <a:schemeClr val="accent2"/>
                </a:solidFill>
              </a:rPr>
              <a:t> od van der </a:t>
            </a:r>
            <a:r>
              <a:rPr lang="en-US" dirty="0" err="1" smtClean="0">
                <a:solidFill>
                  <a:schemeClr val="accent2"/>
                </a:solidFill>
              </a:rPr>
              <a:t>Waalsove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veze</a:t>
            </a:r>
            <a:r>
              <a:rPr lang="en-US" dirty="0" smtClean="0">
                <a:solidFill>
                  <a:schemeClr val="accent2"/>
                </a:solidFill>
              </a:rPr>
              <a:t>, a </a:t>
            </a:r>
            <a:r>
              <a:rPr lang="en-US" dirty="0" err="1" smtClean="0">
                <a:solidFill>
                  <a:schemeClr val="accent2"/>
                </a:solidFill>
              </a:rPr>
              <a:t>slabija</a:t>
            </a:r>
            <a:r>
              <a:rPr lang="en-US" dirty="0" smtClean="0">
                <a:solidFill>
                  <a:schemeClr val="accent2"/>
                </a:solidFill>
              </a:rPr>
              <a:t> od </a:t>
            </a:r>
            <a:r>
              <a:rPr lang="en-US" dirty="0" err="1" smtClean="0">
                <a:solidFill>
                  <a:schemeClr val="accent2"/>
                </a:solidFill>
              </a:rPr>
              <a:t>jonske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kovalentne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veze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375" y="5892225"/>
            <a:ext cx="8455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Amonijak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služi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kao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sastojak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djubriva</a:t>
            </a:r>
            <a:r>
              <a:rPr lang="en-US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ali</a:t>
            </a:r>
            <a:r>
              <a:rPr lang="en-US" sz="1600" dirty="0">
                <a:solidFill>
                  <a:srgbClr val="0070C0"/>
                </a:solidFill>
              </a:rPr>
              <a:t> se </a:t>
            </a:r>
            <a:r>
              <a:rPr lang="en-US" sz="1600" dirty="0" err="1">
                <a:solidFill>
                  <a:srgbClr val="0070C0"/>
                </a:solidFill>
              </a:rPr>
              <a:t>može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koristiti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direktno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kao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djubrivo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otapajući</a:t>
            </a:r>
            <a:r>
              <a:rPr lang="en-US" sz="1600" dirty="0">
                <a:solidFill>
                  <a:srgbClr val="0070C0"/>
                </a:solidFill>
              </a:rPr>
              <a:t> se u </a:t>
            </a:r>
            <a:r>
              <a:rPr lang="en-US" sz="1600" dirty="0" err="1">
                <a:solidFill>
                  <a:srgbClr val="0070C0"/>
                </a:solidFill>
              </a:rPr>
              <a:t>vodi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koja</a:t>
            </a:r>
            <a:r>
              <a:rPr lang="en-US" sz="1600" dirty="0">
                <a:solidFill>
                  <a:srgbClr val="0070C0"/>
                </a:solidFill>
              </a:rPr>
              <a:t> se </a:t>
            </a:r>
            <a:r>
              <a:rPr lang="en-US" sz="1600" dirty="0" err="1">
                <a:solidFill>
                  <a:srgbClr val="0070C0"/>
                </a:solidFill>
              </a:rPr>
              <a:t>koristi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za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navodnjavanje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bez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ikakvog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dodatnog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hemijskog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postupka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6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AutoShape 2" descr="Hemijska v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Hemijska vez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55964" y="791335"/>
            <a:ext cx="2316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Mešovite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veze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3" y="4474658"/>
            <a:ext cx="82867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4284" y="1442529"/>
            <a:ext cx="34258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većine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vezivanje</a:t>
            </a:r>
            <a:r>
              <a:rPr lang="en-US" dirty="0"/>
              <a:t> </a:t>
            </a:r>
            <a:r>
              <a:rPr lang="en-US" dirty="0" err="1"/>
              <a:t>atoma</a:t>
            </a:r>
            <a:r>
              <a:rPr lang="en-US" dirty="0"/>
              <a:t> se </a:t>
            </a:r>
            <a:r>
              <a:rPr lang="en-US" dirty="0" err="1"/>
              <a:t>ostvaruje</a:t>
            </a:r>
            <a:r>
              <a:rPr lang="en-US" dirty="0"/>
              <a:t> </a:t>
            </a:r>
            <a:r>
              <a:rPr lang="en-US" dirty="0" err="1"/>
              <a:t>kombinovanjem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 smtClean="0"/>
              <a:t>. </a:t>
            </a:r>
            <a:r>
              <a:rPr lang="en-US" dirty="0" err="1" smtClean="0"/>
              <a:t>Smese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mešanjem</a:t>
            </a:r>
            <a:r>
              <a:rPr lang="en-US" dirty="0"/>
              <a:t> </a:t>
            </a:r>
            <a:r>
              <a:rPr lang="en-US" dirty="0" err="1"/>
              <a:t>dvaju</a:t>
            </a:r>
            <a:r>
              <a:rPr lang="en-US" dirty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/>
              <a:t>metala</a:t>
            </a:r>
            <a:r>
              <a:rPr lang="en-US" dirty="0"/>
              <a:t> </a:t>
            </a:r>
            <a:r>
              <a:rPr lang="en-US" dirty="0" err="1"/>
              <a:t>vezuju</a:t>
            </a:r>
            <a:r>
              <a:rPr lang="en-US" dirty="0"/>
              <a:t> se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mešavinom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metalnih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jonskih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, </a:t>
            </a:r>
            <a:r>
              <a:rPr lang="en-US" dirty="0" err="1"/>
              <a:t>naročito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velike</a:t>
            </a:r>
            <a:r>
              <a:rPr lang="en-US" dirty="0" smtClean="0"/>
              <a:t> </a:t>
            </a:r>
            <a:r>
              <a:rPr lang="en-US" dirty="0" err="1" smtClean="0"/>
              <a:t>razlike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elektronegativnosti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.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780" y="1442529"/>
            <a:ext cx="5252655" cy="288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54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382000" cy="1828800"/>
          </a:xfrm>
        </p:spPr>
        <p:txBody>
          <a:bodyPr>
            <a:normAutofit/>
          </a:bodyPr>
          <a:lstStyle/>
          <a:p>
            <a:r>
              <a:rPr lang="sr-Latn-RS" sz="6000" dirty="0" smtClean="0"/>
              <a:t>Hvala </a:t>
            </a:r>
            <a:r>
              <a:rPr lang="sr-Latn-RS" sz="6000" dirty="0" smtClean="0">
                <a:solidFill>
                  <a:srgbClr val="C00000"/>
                </a:solidFill>
              </a:rPr>
              <a:t>na</a:t>
            </a:r>
            <a:r>
              <a:rPr lang="sr-Latn-RS" sz="6000" dirty="0" smtClean="0"/>
              <a:t> </a:t>
            </a:r>
            <a:r>
              <a:rPr lang="sr-Latn-RS" sz="6000" dirty="0" smtClean="0">
                <a:solidFill>
                  <a:schemeClr val="bg1">
                    <a:lumMod val="50000"/>
                  </a:schemeClr>
                </a:solidFill>
              </a:rPr>
              <a:t>pažnji</a:t>
            </a:r>
            <a:endParaRPr lang="en-US" sz="6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8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847671"/>
            <a:ext cx="6176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 bi se </a:t>
            </a:r>
            <a:r>
              <a:rPr lang="en-US" dirty="0" err="1"/>
              <a:t>shvatila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neophodno</a:t>
            </a:r>
            <a:r>
              <a:rPr lang="en-US" dirty="0"/>
              <a:t> je da se </a:t>
            </a:r>
            <a:r>
              <a:rPr lang="en-US" dirty="0" err="1"/>
              <a:t>zna</a:t>
            </a:r>
            <a:r>
              <a:rPr lang="en-US" dirty="0"/>
              <a:t>: </a:t>
            </a:r>
          </a:p>
          <a:p>
            <a:r>
              <a:rPr lang="en-US" dirty="0"/>
              <a:t>(1)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atomi</a:t>
            </a:r>
            <a:r>
              <a:rPr lang="en-US" dirty="0"/>
              <a:t>, </a:t>
            </a:r>
            <a:r>
              <a:rPr lang="en-US" dirty="0" err="1"/>
              <a:t>joni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molekuli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prisutni</a:t>
            </a:r>
            <a:r>
              <a:rPr lang="en-US" dirty="0"/>
              <a:t>,</a:t>
            </a:r>
          </a:p>
          <a:p>
            <a:r>
              <a:rPr lang="en-US" dirty="0"/>
              <a:t>(2)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atomi</a:t>
            </a:r>
            <a:r>
              <a:rPr lang="en-US" dirty="0"/>
              <a:t>, </a:t>
            </a:r>
            <a:r>
              <a:rPr lang="en-US" dirty="0" err="1"/>
              <a:t>joni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molekuli</a:t>
            </a:r>
            <a:r>
              <a:rPr lang="en-US" dirty="0"/>
              <a:t> </a:t>
            </a:r>
            <a:r>
              <a:rPr lang="en-US" dirty="0" err="1"/>
              <a:t>međusobno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  <a:p>
            <a:r>
              <a:rPr lang="en-US" dirty="0"/>
              <a:t>(3)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uređeni</a:t>
            </a:r>
            <a:r>
              <a:rPr lang="en-US" dirty="0"/>
              <a:t> u </a:t>
            </a:r>
            <a:r>
              <a:rPr lang="en-US" dirty="0" err="1"/>
              <a:t>prostoru</a:t>
            </a:r>
            <a:r>
              <a:rPr lang="en-US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180" y="829270"/>
            <a:ext cx="8970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Materijali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prema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agregatnom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stanju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kome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nalaze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mogu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podeliti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kristale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fluide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tečnosti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gasove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amorfne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materijale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Agregatno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stanje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materije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zavisi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od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odnosa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privlačnih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odbojnih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sila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koje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deluju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između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atoma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unutar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tog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materijala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4038599"/>
            <a:ext cx="30950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Energija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veze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energija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disocijacije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veze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su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mere </a:t>
            </a:r>
            <a:r>
              <a:rPr lang="en-US" dirty="0" err="1">
                <a:solidFill>
                  <a:srgbClr val="00B050"/>
                </a:solidFill>
              </a:rPr>
              <a:t>energije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vezivanja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između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atoma</a:t>
            </a:r>
            <a:r>
              <a:rPr lang="en-US" dirty="0" smtClean="0">
                <a:solidFill>
                  <a:srgbClr val="00B050"/>
                </a:solidFill>
              </a:rPr>
              <a:t> u </a:t>
            </a:r>
            <a:r>
              <a:rPr lang="en-US" dirty="0" err="1" smtClean="0">
                <a:solidFill>
                  <a:srgbClr val="00B050"/>
                </a:solidFill>
              </a:rPr>
              <a:t>hemijskoj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vezi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  <a:r>
              <a:rPr lang="en-US" dirty="0">
                <a:solidFill>
                  <a:srgbClr val="00B050"/>
                </a:solidFill>
              </a:rPr>
              <a:t>To je </a:t>
            </a:r>
            <a:r>
              <a:rPr lang="en-US" dirty="0" err="1">
                <a:solidFill>
                  <a:srgbClr val="00B050"/>
                </a:solidFill>
              </a:rPr>
              <a:t>energija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neophodna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za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rastavljanje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molekula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>
                <a:solidFill>
                  <a:srgbClr val="00B050"/>
                </a:solidFill>
              </a:rPr>
              <a:t>u </a:t>
            </a:r>
            <a:r>
              <a:rPr lang="en-US" dirty="0" err="1">
                <a:solidFill>
                  <a:srgbClr val="00B050"/>
                </a:solidFill>
              </a:rPr>
              <a:t>njegove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konstituentne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atome</a:t>
            </a:r>
            <a:r>
              <a:rPr lang="en-US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4598" y="3105789"/>
            <a:ext cx="5505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Energija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vezivanja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razmak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između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atoma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54" y="3706107"/>
            <a:ext cx="4876800" cy="269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44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762000"/>
            <a:ext cx="2468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</a:rPr>
              <a:t>HEMIJSKE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VEZE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091" y="3886200"/>
            <a:ext cx="41425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Većina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stabilnu</a:t>
            </a:r>
            <a:r>
              <a:rPr lang="en-US" dirty="0"/>
              <a:t> </a:t>
            </a:r>
            <a:r>
              <a:rPr lang="en-US" dirty="0" err="1"/>
              <a:t>elektronsku</a:t>
            </a:r>
            <a:r>
              <a:rPr lang="en-US" dirty="0"/>
              <a:t> </a:t>
            </a:r>
            <a:r>
              <a:rPr lang="en-US" dirty="0" err="1"/>
              <a:t>konfiguraciju</a:t>
            </a:r>
            <a:r>
              <a:rPr lang="en-US" dirty="0"/>
              <a:t>. </a:t>
            </a:r>
            <a:r>
              <a:rPr lang="en-US" dirty="0" err="1"/>
              <a:t>Stabilna</a:t>
            </a:r>
            <a:r>
              <a:rPr lang="en-US" dirty="0"/>
              <a:t> </a:t>
            </a:r>
            <a:r>
              <a:rPr lang="en-US" dirty="0" err="1"/>
              <a:t>elektronska</a:t>
            </a:r>
            <a:r>
              <a:rPr lang="en-US" dirty="0"/>
              <a:t> </a:t>
            </a:r>
            <a:r>
              <a:rPr lang="en-US" dirty="0" err="1"/>
              <a:t>konfiguracija</a:t>
            </a:r>
            <a:r>
              <a:rPr lang="en-US" dirty="0"/>
              <a:t> se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vi-VN" dirty="0" smtClean="0"/>
              <a:t>postići </a:t>
            </a:r>
            <a:r>
              <a:rPr lang="vi-VN" dirty="0"/>
              <a:t>primanjem ili otpuštanjem elektrona i udruživanjem elektrona u zajedničke elektronske parove </a:t>
            </a:r>
            <a:r>
              <a:rPr lang="vi-VN" dirty="0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atoma</a:t>
            </a:r>
            <a:r>
              <a:rPr lang="en-US" dirty="0"/>
              <a:t>. </a:t>
            </a:r>
            <a:r>
              <a:rPr lang="en-US" dirty="0" err="1"/>
              <a:t>Prema</a:t>
            </a:r>
            <a:r>
              <a:rPr lang="en-US" dirty="0"/>
              <a:t> tome,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tipova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: </a:t>
            </a:r>
            <a:r>
              <a:rPr lang="en-US" dirty="0" err="1"/>
              <a:t>jonska</a:t>
            </a:r>
            <a:r>
              <a:rPr lang="en-US" dirty="0"/>
              <a:t>, </a:t>
            </a:r>
            <a:r>
              <a:rPr lang="en-US" dirty="0" err="1"/>
              <a:t>kovalentna</a:t>
            </a:r>
            <a:r>
              <a:rPr lang="en-US" dirty="0"/>
              <a:t>, </a:t>
            </a:r>
            <a:r>
              <a:rPr lang="en-US" dirty="0" err="1"/>
              <a:t>metalna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9" y="1447800"/>
            <a:ext cx="4050841" cy="22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16196"/>
            <a:ext cx="3368675" cy="206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78" y="4038600"/>
            <a:ext cx="4250124" cy="200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55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9906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HEMIJSKE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VEZE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6" name="AutoShape 2" descr="Hemijska v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8800"/>
            <a:ext cx="4953000" cy="371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27" y="838200"/>
            <a:ext cx="4048714" cy="369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57" y="4419600"/>
            <a:ext cx="375577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83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7512" y="9144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HEMIJSKE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VEZE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6" name="AutoShape 2" descr="Hemijska v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0375" y="143762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Jonska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veza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299394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Jonska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 se </a:t>
            </a:r>
            <a:r>
              <a:rPr lang="en-US" dirty="0" err="1" smtClean="0"/>
              <a:t>tumači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elektrostatičko</a:t>
            </a:r>
            <a:r>
              <a:rPr lang="en-US" dirty="0" smtClean="0"/>
              <a:t> </a:t>
            </a:r>
            <a:r>
              <a:rPr lang="en-US" dirty="0" err="1" smtClean="0"/>
              <a:t>privlačenje</a:t>
            </a:r>
            <a:r>
              <a:rPr lang="en-US" dirty="0" smtClean="0"/>
              <a:t> </a:t>
            </a:r>
            <a:r>
              <a:rPr lang="en-US" dirty="0" err="1" smtClean="0"/>
              <a:t>izmenu</a:t>
            </a:r>
            <a:endParaRPr lang="en-US" dirty="0" smtClean="0"/>
          </a:p>
          <a:p>
            <a:pPr algn="just"/>
            <a:r>
              <a:rPr lang="en-US" dirty="0" err="1" smtClean="0"/>
              <a:t>različito</a:t>
            </a:r>
            <a:r>
              <a:rPr lang="en-US" dirty="0" smtClean="0"/>
              <a:t> </a:t>
            </a:r>
            <a:r>
              <a:rPr lang="en-US" dirty="0" err="1" smtClean="0"/>
              <a:t>naelektrisanih</a:t>
            </a:r>
            <a:r>
              <a:rPr lang="en-US" dirty="0" smtClean="0"/>
              <a:t> </a:t>
            </a:r>
            <a:r>
              <a:rPr lang="en-US" dirty="0" err="1" smtClean="0"/>
              <a:t>jona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26" y="3024187"/>
            <a:ext cx="18954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91545" y="169923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Energija</a:t>
            </a:r>
            <a:r>
              <a:rPr lang="en-US" dirty="0"/>
              <a:t> </a:t>
            </a:r>
            <a:r>
              <a:rPr lang="en-US" dirty="0" err="1"/>
              <a:t>kristalne</a:t>
            </a:r>
            <a:r>
              <a:rPr lang="en-US" dirty="0"/>
              <a:t> </a:t>
            </a:r>
            <a:r>
              <a:rPr lang="en-US" dirty="0" err="1"/>
              <a:t>rešetke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</a:t>
            </a:r>
            <a:r>
              <a:rPr lang="en-US" dirty="0" err="1"/>
              <a:t>isključivo</a:t>
            </a:r>
            <a:r>
              <a:rPr lang="en-US" dirty="0"/>
              <a:t> od </a:t>
            </a:r>
            <a:r>
              <a:rPr lang="en-US" dirty="0" err="1"/>
              <a:t>naelektrisanja</a:t>
            </a:r>
            <a:r>
              <a:rPr lang="en-US" dirty="0"/>
              <a:t>,</a:t>
            </a:r>
          </a:p>
          <a:p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</a:t>
            </a:r>
            <a:r>
              <a:rPr lang="en-US" dirty="0" err="1"/>
              <a:t>pakovanja</a:t>
            </a:r>
            <a:r>
              <a:rPr lang="en-US" dirty="0"/>
              <a:t> </a:t>
            </a:r>
            <a:r>
              <a:rPr lang="en-US" dirty="0" err="1"/>
              <a:t>jona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jonsko</a:t>
            </a:r>
            <a:r>
              <a:rPr lang="en-US" dirty="0"/>
              <a:t> </a:t>
            </a:r>
            <a:r>
              <a:rPr lang="en-US" dirty="0" err="1"/>
              <a:t>jedinjenje</a:t>
            </a:r>
            <a:r>
              <a:rPr lang="en-US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24" y="3657600"/>
            <a:ext cx="4787322" cy="207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05400" y="4129865"/>
            <a:ext cx="381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Što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joni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manji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više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naelektrisani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energija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kristalne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rešetke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će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rasti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Pakovanje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jona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rešetku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zavisi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od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brojnih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faktora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od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kojih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najvažniji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odnos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izmenu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veličina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katjona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anjona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Generalno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ako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katjon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anjoj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približo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istih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veličina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pakovanje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će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biti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gušće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energija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kristalne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rešetke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veća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7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7512" y="9144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HEMIJSKE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VEZE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6" name="AutoShape 2" descr="Hemijska v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1447800"/>
            <a:ext cx="2605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Kovalentna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veza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1524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Nastajanje</a:t>
            </a:r>
            <a:r>
              <a:rPr lang="en-US" dirty="0"/>
              <a:t> </a:t>
            </a:r>
            <a:r>
              <a:rPr lang="en-US" dirty="0" err="1"/>
              <a:t>kovalentne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–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sile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učestvuju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Privlačenje</a:t>
            </a:r>
            <a:r>
              <a:rPr lang="en-US" dirty="0"/>
              <a:t> </a:t>
            </a:r>
            <a:r>
              <a:rPr lang="en-US" dirty="0" err="1"/>
              <a:t>izmenu</a:t>
            </a:r>
            <a:r>
              <a:rPr lang="en-US" dirty="0"/>
              <a:t> </a:t>
            </a:r>
            <a:r>
              <a:rPr lang="en-US" dirty="0" err="1"/>
              <a:t>jezgra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atoma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elektrona</a:t>
            </a:r>
            <a:r>
              <a:rPr lang="en-US" dirty="0"/>
              <a:t> </a:t>
            </a:r>
            <a:r>
              <a:rPr lang="en-US" dirty="0" err="1" smtClean="0"/>
              <a:t>drugog</a:t>
            </a:r>
            <a:r>
              <a:rPr lang="en-US" dirty="0" smtClean="0"/>
              <a:t> </a:t>
            </a:r>
            <a:r>
              <a:rPr lang="en-US" dirty="0" err="1" smtClean="0"/>
              <a:t>atoma</a:t>
            </a:r>
            <a:endParaRPr lang="en-US" dirty="0"/>
          </a:p>
          <a:p>
            <a:r>
              <a:rPr lang="pl-PL" dirty="0"/>
              <a:t>• Odbijanje izmenu elektrona dva atoma</a:t>
            </a:r>
          </a:p>
          <a:p>
            <a:r>
              <a:rPr lang="en-US" dirty="0"/>
              <a:t>• </a:t>
            </a:r>
            <a:r>
              <a:rPr lang="en-US" dirty="0" err="1"/>
              <a:t>Odbijanje</a:t>
            </a:r>
            <a:r>
              <a:rPr lang="en-US" dirty="0"/>
              <a:t> </a:t>
            </a:r>
            <a:r>
              <a:rPr lang="en-US" dirty="0" err="1"/>
              <a:t>izmenu</a:t>
            </a:r>
            <a:r>
              <a:rPr lang="en-US" dirty="0"/>
              <a:t> </a:t>
            </a:r>
            <a:r>
              <a:rPr lang="en-US" dirty="0" err="1"/>
              <a:t>jezgara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atoma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88" y="2971800"/>
            <a:ext cx="2903292" cy="164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0825" y="205740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Zajednički</a:t>
            </a:r>
            <a:r>
              <a:rPr lang="en-US" dirty="0" smtClean="0"/>
              <a:t> </a:t>
            </a:r>
            <a:r>
              <a:rPr lang="en-US" dirty="0" err="1" smtClean="0"/>
              <a:t>elektronski</a:t>
            </a:r>
            <a:r>
              <a:rPr lang="en-US" dirty="0" smtClean="0"/>
              <a:t> par </a:t>
            </a:r>
            <a:r>
              <a:rPr lang="en-US" dirty="0" err="1" smtClean="0"/>
              <a:t>ustvari</a:t>
            </a:r>
            <a:r>
              <a:rPr lang="en-US" dirty="0" smtClean="0"/>
              <a:t> </a:t>
            </a:r>
            <a:r>
              <a:rPr lang="en-US" dirty="0" err="1" smtClean="0"/>
              <a:t>deluje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“</a:t>
            </a:r>
            <a:r>
              <a:rPr lang="en-US" dirty="0" err="1" smtClean="0"/>
              <a:t>lepak</a:t>
            </a:r>
            <a:r>
              <a:rPr lang="en-US" dirty="0" smtClean="0"/>
              <a:t>”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drži</a:t>
            </a:r>
            <a:r>
              <a:rPr lang="en-US" dirty="0" smtClean="0"/>
              <a:t> </a:t>
            </a:r>
            <a:r>
              <a:rPr lang="en-US" dirty="0" err="1" smtClean="0"/>
              <a:t>jezgra</a:t>
            </a:r>
            <a:r>
              <a:rPr lang="en-US" dirty="0" smtClean="0"/>
              <a:t> </a:t>
            </a:r>
            <a:r>
              <a:rPr lang="en-US" dirty="0" err="1" smtClean="0"/>
              <a:t>zajedno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57600" y="3352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Kovalentna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 </a:t>
            </a:r>
            <a:r>
              <a:rPr lang="en-US" dirty="0" err="1" smtClean="0"/>
              <a:t>izmeñu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atoma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dele 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zajednički</a:t>
            </a:r>
            <a:r>
              <a:rPr lang="en-US" dirty="0" smtClean="0"/>
              <a:t> </a:t>
            </a:r>
            <a:r>
              <a:rPr lang="en-US" dirty="0" err="1" smtClean="0"/>
              <a:t>elektronski</a:t>
            </a:r>
            <a:r>
              <a:rPr lang="en-US" dirty="0" smtClean="0"/>
              <a:t> par se </a:t>
            </a:r>
            <a:r>
              <a:rPr lang="en-US" dirty="0" err="1" smtClean="0"/>
              <a:t>zove</a:t>
            </a:r>
            <a:r>
              <a:rPr lang="en-US" dirty="0" smtClean="0"/>
              <a:t> </a:t>
            </a:r>
            <a:r>
              <a:rPr lang="en-US" dirty="0" err="1" smtClean="0"/>
              <a:t>prosta</a:t>
            </a:r>
            <a:r>
              <a:rPr lang="en-US" dirty="0" smtClean="0"/>
              <a:t> </a:t>
            </a:r>
            <a:r>
              <a:rPr lang="en-US" dirty="0" err="1" smtClean="0"/>
              <a:t>kovalentna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prosta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94588" y="4648200"/>
            <a:ext cx="8292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Kovalentna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veza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izmenu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dva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atoma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koji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dele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jedan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zajednički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elektronski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par se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zove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prosta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kovalentna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veza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ili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samo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prosta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veza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kada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dva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atoma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dele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dva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elektronska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para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tada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nastaje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dvostruka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veza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ukoliko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atomi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dele tri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elektronska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para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tada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nastaje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trostruka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veza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0" y="5735782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Dvostruka veza je uvek jača i kraća od proste veze a trostruka</a:t>
            </a:r>
            <a:r>
              <a:rPr lang="en-US" dirty="0" smtClean="0"/>
              <a:t> </a:t>
            </a:r>
            <a:r>
              <a:rPr lang="pl-PL" dirty="0" smtClean="0"/>
              <a:t>je jača i kraća i od dvostruke i od proste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119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7512" y="7620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HEMIJSKE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VEZE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6" name="AutoShape 2" descr="Hemijska v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1219200"/>
            <a:ext cx="2605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Kovalentna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veza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2959" y="1752600"/>
            <a:ext cx="3435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Polarnost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kovalentne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veze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3622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</a:t>
            </a:r>
            <a:r>
              <a:rPr lang="en-US" dirty="0" err="1"/>
              <a:t>Nepolarna</a:t>
            </a:r>
            <a:r>
              <a:rPr lang="en-US" dirty="0"/>
              <a:t> </a:t>
            </a:r>
            <a:r>
              <a:rPr lang="en-US" dirty="0" err="1"/>
              <a:t>kovalentna</a:t>
            </a:r>
            <a:r>
              <a:rPr lang="en-US" dirty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                                    • </a:t>
            </a:r>
            <a:r>
              <a:rPr lang="en-US" dirty="0" err="1" smtClean="0"/>
              <a:t>Polarna</a:t>
            </a:r>
            <a:r>
              <a:rPr lang="en-US" dirty="0" smtClean="0"/>
              <a:t> </a:t>
            </a:r>
            <a:r>
              <a:rPr lang="en-US" dirty="0" err="1" smtClean="0"/>
              <a:t>kovalentna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AutoShape 2" descr="Hemijska vez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43" y="2731532"/>
            <a:ext cx="5270596" cy="395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05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AutoShape 2" descr="Hemijska v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7309" y="1000780"/>
            <a:ext cx="2605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Kovalentna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veza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AutoShape 2" descr="Hemijska vez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1676400"/>
            <a:ext cx="6137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Elektronegativnost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Polarnost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kovalentne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veze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0" y="3048000"/>
            <a:ext cx="519338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8139" y="228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Elektronegativnost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sposobnost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atoma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da u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molekulu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privu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č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elektronski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63994" y="3048000"/>
            <a:ext cx="36147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Jonizaciona</a:t>
            </a:r>
            <a:r>
              <a:rPr lang="en-US" dirty="0"/>
              <a:t> </a:t>
            </a:r>
            <a:r>
              <a:rPr lang="en-US" dirty="0" err="1"/>
              <a:t>energija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govori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atom “</a:t>
            </a:r>
            <a:r>
              <a:rPr lang="en-US" dirty="0" err="1"/>
              <a:t>čvrsto</a:t>
            </a:r>
            <a:r>
              <a:rPr lang="en-US" dirty="0"/>
              <a:t> </a:t>
            </a:r>
            <a:r>
              <a:rPr lang="en-US" dirty="0" err="1"/>
              <a:t>drži</a:t>
            </a:r>
            <a:r>
              <a:rPr lang="en-US" dirty="0"/>
              <a:t>”</a:t>
            </a:r>
          </a:p>
          <a:p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 smtClean="0"/>
              <a:t>elektrone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Afinitet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elektronu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govori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atom “</a:t>
            </a:r>
            <a:r>
              <a:rPr lang="en-US" dirty="0" err="1"/>
              <a:t>želi</a:t>
            </a:r>
            <a:r>
              <a:rPr lang="en-US" dirty="0"/>
              <a:t>” da</a:t>
            </a:r>
          </a:p>
          <a:p>
            <a:r>
              <a:rPr lang="en-US" dirty="0" err="1"/>
              <a:t>privuče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elektrone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0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AutoShape 2" descr="Hemijska v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6630" y="848380"/>
            <a:ext cx="2177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Metalna</a:t>
            </a:r>
            <a:r>
              <a:rPr lang="en-US" sz="2800" b="1" dirty="0" smtClean="0"/>
              <a:t> </a:t>
            </a:r>
            <a:r>
              <a:rPr lang="en-US" sz="2800" b="1" dirty="0" err="1"/>
              <a:t>veza</a:t>
            </a:r>
            <a:endParaRPr lang="en-US" sz="2800" dirty="0"/>
          </a:p>
        </p:txBody>
      </p:sp>
      <p:sp>
        <p:nvSpPr>
          <p:cNvPr id="7" name="AutoShape 2" descr="Hemijska vez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14791"/>
            <a:ext cx="6825812" cy="511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03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895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Biotehnički materijali</dc:title>
  <dc:creator>Vlada Pavlovic</dc:creator>
  <cp:lastModifiedBy>Vlada Pavlovic</cp:lastModifiedBy>
  <cp:revision>16</cp:revision>
  <dcterms:created xsi:type="dcterms:W3CDTF">2021-10-31T19:26:07Z</dcterms:created>
  <dcterms:modified xsi:type="dcterms:W3CDTF">2021-11-01T09:55:18Z</dcterms:modified>
</cp:coreProperties>
</file>