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6C2CD-8B8E-4764-9C33-C18A6F7862E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AA0E-D297-4E03-8421-888772B0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Jedinična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elementarna</a:t>
            </a:r>
            <a:r>
              <a:rPr lang="en-US" dirty="0" smtClean="0"/>
              <a:t> </a:t>
            </a:r>
            <a:r>
              <a:rPr lang="en-US" dirty="0" err="1" smtClean="0"/>
              <a:t>ćelija</a:t>
            </a:r>
            <a:r>
              <a:rPr lang="en-US" dirty="0" smtClean="0"/>
              <a:t> je </a:t>
            </a:r>
            <a:r>
              <a:rPr lang="en-US" dirty="0" err="1" smtClean="0"/>
              <a:t>najmanji</a:t>
            </a:r>
            <a:r>
              <a:rPr lang="en-US" dirty="0" smtClean="0"/>
              <a:t> do </a:t>
            </a:r>
            <a:r>
              <a:rPr lang="en-US" dirty="0" err="1" smtClean="0"/>
              <a:t>prostorne</a:t>
            </a:r>
            <a:r>
              <a:rPr lang="en-US" dirty="0" smtClean="0"/>
              <a:t> </a:t>
            </a:r>
            <a:r>
              <a:rPr lang="en-US" dirty="0" err="1" smtClean="0"/>
              <a:t>rešetke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, </a:t>
            </a:r>
            <a:r>
              <a:rPr lang="en-US" dirty="0" err="1" smtClean="0"/>
              <a:t>ponavljan</a:t>
            </a:r>
            <a:r>
              <a:rPr lang="en-US" dirty="0" smtClean="0"/>
              <a:t> u tri </a:t>
            </a:r>
            <a:r>
              <a:rPr lang="en-US" dirty="0" err="1" smtClean="0"/>
              <a:t>dimenzije</a:t>
            </a:r>
            <a:r>
              <a:rPr lang="en-US" dirty="0" smtClean="0"/>
              <a:t>,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celu</a:t>
            </a:r>
            <a:r>
              <a:rPr lang="en-US" dirty="0" smtClean="0"/>
              <a:t> </a:t>
            </a:r>
            <a:r>
              <a:rPr lang="en-US" dirty="0" err="1" smtClean="0"/>
              <a:t>kristalnu</a:t>
            </a:r>
            <a:r>
              <a:rPr lang="en-US" dirty="0" smtClean="0"/>
              <a:t> </a:t>
            </a:r>
            <a:r>
              <a:rPr lang="en-US" dirty="0" err="1" smtClean="0"/>
              <a:t>rešetku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A0E-D297-4E03-8421-888772B037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1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5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155C-1839-439C-A029-B1DDE6CAAD85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16D7-C169-4732-9249-B109E61F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2438"/>
            <a:ext cx="3188465" cy="22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4343400"/>
            <a:ext cx="4962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 bi se </a:t>
            </a:r>
            <a:r>
              <a:rPr lang="en-US" dirty="0" err="1"/>
              <a:t>shvatila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neophodno</a:t>
            </a:r>
            <a:r>
              <a:rPr lang="en-US" dirty="0"/>
              <a:t> je da se </a:t>
            </a:r>
            <a:r>
              <a:rPr lang="en-US" dirty="0" err="1"/>
              <a:t>zna</a:t>
            </a:r>
            <a:r>
              <a:rPr lang="en-US" dirty="0"/>
              <a:t>: </a:t>
            </a:r>
          </a:p>
          <a:p>
            <a:r>
              <a:rPr lang="en-US" dirty="0"/>
              <a:t>(1)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atomi</a:t>
            </a:r>
            <a:r>
              <a:rPr lang="en-US" dirty="0"/>
              <a:t>, </a:t>
            </a:r>
            <a:r>
              <a:rPr lang="en-US" dirty="0" err="1"/>
              <a:t>joni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molekuli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,</a:t>
            </a:r>
          </a:p>
          <a:p>
            <a:r>
              <a:rPr lang="en-US" dirty="0"/>
              <a:t>(2)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atomi</a:t>
            </a:r>
            <a:r>
              <a:rPr lang="en-US" dirty="0"/>
              <a:t>, </a:t>
            </a:r>
            <a:r>
              <a:rPr lang="en-US" dirty="0" err="1"/>
              <a:t>joni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molekuli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/>
              <a:t>(3)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uređeni</a:t>
            </a:r>
            <a:r>
              <a:rPr lang="en-US" dirty="0"/>
              <a:t> u </a:t>
            </a:r>
            <a:r>
              <a:rPr lang="en-US" dirty="0" err="1"/>
              <a:t>prostoru</a:t>
            </a:r>
            <a:r>
              <a:rPr lang="en-US" dirty="0"/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22" y="1079028"/>
            <a:ext cx="5530283" cy="303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riada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21" y="3810000"/>
            <a:ext cx="286224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50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Kristalna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struktura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geometrija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elementarnih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kristalnih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rešetki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4463"/>
            <a:ext cx="6858000" cy="50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4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Kristalna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geometrija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elementarnih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kristalnih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rešetki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8" y="1816388"/>
            <a:ext cx="5868971" cy="41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052697"/>
            <a:ext cx="266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Gustina</a:t>
            </a:r>
            <a:r>
              <a:rPr lang="en-US" sz="1600" dirty="0" smtClean="0"/>
              <a:t> </a:t>
            </a:r>
            <a:r>
              <a:rPr lang="en-US" sz="1600" dirty="0" err="1" smtClean="0"/>
              <a:t>pakovanja</a:t>
            </a:r>
            <a:r>
              <a:rPr lang="en-US" sz="1600" dirty="0" smtClean="0"/>
              <a:t> </a:t>
            </a:r>
            <a:r>
              <a:rPr lang="en-US" sz="1600" dirty="0" err="1" smtClean="0"/>
              <a:t>koja</a:t>
            </a:r>
            <a:r>
              <a:rPr lang="en-US" sz="1600" dirty="0" smtClean="0"/>
              <a:t> </a:t>
            </a:r>
            <a:r>
              <a:rPr lang="en-US" sz="1600" dirty="0" err="1" smtClean="0"/>
              <a:t>odgovara</a:t>
            </a:r>
            <a:r>
              <a:rPr lang="en-US" sz="1600" dirty="0" smtClean="0"/>
              <a:t> </a:t>
            </a:r>
            <a:r>
              <a:rPr lang="en-US" sz="1600" dirty="0" err="1" smtClean="0"/>
              <a:t>datoj</a:t>
            </a:r>
            <a:r>
              <a:rPr lang="en-US" sz="1600" dirty="0" smtClean="0"/>
              <a:t> </a:t>
            </a:r>
            <a:r>
              <a:rPr lang="en-US" sz="1600" dirty="0" err="1" smtClean="0"/>
              <a:t>rešetci</a:t>
            </a:r>
            <a:r>
              <a:rPr lang="en-US" sz="1600" dirty="0" smtClean="0"/>
              <a:t> </a:t>
            </a:r>
            <a:r>
              <a:rPr lang="en-US" sz="1600" dirty="0" err="1" smtClean="0"/>
              <a:t>karakteriše</a:t>
            </a:r>
            <a:r>
              <a:rPr lang="en-US" sz="1600" dirty="0" smtClean="0"/>
              <a:t> se </a:t>
            </a:r>
            <a:r>
              <a:rPr lang="en-US" sz="1600" dirty="0" err="1" smtClean="0"/>
              <a:t>koeficijentom</a:t>
            </a:r>
            <a:r>
              <a:rPr lang="en-US" sz="1600" dirty="0" smtClean="0"/>
              <a:t> </a:t>
            </a:r>
            <a:r>
              <a:rPr lang="en-US" sz="1600" dirty="0" err="1" smtClean="0"/>
              <a:t>pakovanja</a:t>
            </a:r>
            <a:r>
              <a:rPr lang="en-US" sz="1600" dirty="0" smtClean="0"/>
              <a:t> q. </a:t>
            </a:r>
            <a:r>
              <a:rPr lang="en-US" sz="1600" dirty="0" err="1" smtClean="0"/>
              <a:t>Koeficijent</a:t>
            </a:r>
            <a:r>
              <a:rPr lang="en-US" sz="1600" dirty="0" smtClean="0"/>
              <a:t> </a:t>
            </a:r>
            <a:r>
              <a:rPr lang="en-US" sz="1600" dirty="0" err="1" smtClean="0"/>
              <a:t>pakovanja</a:t>
            </a:r>
            <a:r>
              <a:rPr lang="en-US" sz="1600" dirty="0" smtClean="0"/>
              <a:t> q je </a:t>
            </a:r>
            <a:r>
              <a:rPr lang="en-US" sz="1600" dirty="0" err="1" smtClean="0"/>
              <a:t>jednak</a:t>
            </a:r>
            <a:r>
              <a:rPr lang="en-US" sz="1600" dirty="0" smtClean="0"/>
              <a:t> </a:t>
            </a:r>
            <a:r>
              <a:rPr lang="en-US" sz="1600" dirty="0" err="1" smtClean="0"/>
              <a:t>odnosu</a:t>
            </a:r>
            <a:r>
              <a:rPr lang="en-US" sz="1600" dirty="0" smtClean="0"/>
              <a:t> </a:t>
            </a:r>
            <a:r>
              <a:rPr lang="en-US" sz="1600" dirty="0" err="1" smtClean="0"/>
              <a:t>zapremine</a:t>
            </a:r>
            <a:r>
              <a:rPr lang="en-US" sz="1600" dirty="0" smtClean="0"/>
              <a:t> </a:t>
            </a:r>
            <a:r>
              <a:rPr lang="en-US" sz="1600" dirty="0" err="1" smtClean="0"/>
              <a:t>čestica</a:t>
            </a:r>
            <a:r>
              <a:rPr lang="en-US" sz="1600" dirty="0" smtClean="0"/>
              <a:t> od </a:t>
            </a:r>
            <a:r>
              <a:rPr lang="en-US" sz="1600" dirty="0" err="1" smtClean="0"/>
              <a:t>kojih</a:t>
            </a:r>
            <a:r>
              <a:rPr lang="en-US" sz="1600" dirty="0" smtClean="0"/>
              <a:t> je </a:t>
            </a:r>
            <a:r>
              <a:rPr lang="en-US" sz="1600" dirty="0" err="1" smtClean="0"/>
              <a:t>izgradjen</a:t>
            </a:r>
            <a:r>
              <a:rPr lang="en-US" sz="1600" dirty="0" smtClean="0"/>
              <a:t> </a:t>
            </a:r>
            <a:r>
              <a:rPr lang="en-US" sz="1600" dirty="0" err="1" smtClean="0"/>
              <a:t>kristal</a:t>
            </a:r>
            <a:r>
              <a:rPr lang="en-US" sz="1600" dirty="0" smtClean="0"/>
              <a:t> </a:t>
            </a:r>
            <a:r>
              <a:rPr lang="en-US" sz="1600" dirty="0" err="1" smtClean="0"/>
              <a:t>Vc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ukupne</a:t>
            </a:r>
            <a:r>
              <a:rPr lang="en-US" sz="1600" dirty="0" smtClean="0"/>
              <a:t> </a:t>
            </a:r>
            <a:r>
              <a:rPr lang="en-US" sz="1600" dirty="0" err="1" smtClean="0"/>
              <a:t>zapremine</a:t>
            </a:r>
            <a:r>
              <a:rPr lang="en-US" sz="1600" dirty="0" smtClean="0"/>
              <a:t> </a:t>
            </a:r>
            <a:r>
              <a:rPr lang="en-US" sz="1600" dirty="0" err="1" smtClean="0"/>
              <a:t>kristala</a:t>
            </a:r>
            <a:r>
              <a:rPr lang="en-US" sz="1600" dirty="0" smtClean="0"/>
              <a:t> </a:t>
            </a:r>
            <a:r>
              <a:rPr lang="en-US" sz="1600" dirty="0" err="1" smtClean="0"/>
              <a:t>Vk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20436" y="4430792"/>
                <a:ext cx="1524000" cy="674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𝑞</m:t>
                      </m:r>
                      <m:r>
                        <a:rPr lang="en-US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𝑖𝑐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" y="4430792"/>
                <a:ext cx="1524000" cy="6746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8600" y="5358825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gde</a:t>
            </a:r>
            <a:r>
              <a:rPr lang="en-US" sz="1600" dirty="0" smtClean="0"/>
              <a:t> je </a:t>
            </a:r>
            <a:r>
              <a:rPr lang="en-US" sz="1600" dirty="0" err="1" smtClean="0"/>
              <a:t>Zi-broj</a:t>
            </a:r>
            <a:r>
              <a:rPr lang="en-US" sz="1600" dirty="0" smtClean="0"/>
              <a:t> </a:t>
            </a:r>
            <a:r>
              <a:rPr lang="en-US" sz="1600" dirty="0" err="1" smtClean="0"/>
              <a:t>čestica</a:t>
            </a:r>
            <a:r>
              <a:rPr lang="en-US" sz="1600" dirty="0" smtClean="0"/>
              <a:t> </a:t>
            </a:r>
            <a:r>
              <a:rPr lang="en-US" sz="1600" dirty="0" err="1" smtClean="0"/>
              <a:t>i-te</a:t>
            </a:r>
            <a:r>
              <a:rPr lang="en-US" sz="1600" dirty="0" smtClean="0"/>
              <a:t> </a:t>
            </a:r>
            <a:r>
              <a:rPr lang="en-US" sz="1600" dirty="0" err="1" smtClean="0"/>
              <a:t>vrste</a:t>
            </a:r>
            <a:r>
              <a:rPr lang="en-US" sz="1600" dirty="0" smtClean="0"/>
              <a:t> u </a:t>
            </a:r>
            <a:r>
              <a:rPr lang="en-US" sz="1600" dirty="0" err="1" smtClean="0"/>
              <a:t>elementarnoj</a:t>
            </a:r>
            <a:r>
              <a:rPr lang="en-US" sz="1600" dirty="0" smtClean="0"/>
              <a:t> </a:t>
            </a:r>
            <a:r>
              <a:rPr lang="en-US" sz="1600" dirty="0" err="1" smtClean="0"/>
              <a:t>ćeliji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571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/>
              <a:t>Svojstva</a:t>
            </a:r>
            <a:r>
              <a:rPr lang="en-US" sz="2400" dirty="0"/>
              <a:t> </a:t>
            </a:r>
            <a:r>
              <a:rPr lang="en-US" sz="2400" dirty="0" err="1"/>
              <a:t>kristala</a:t>
            </a:r>
            <a:r>
              <a:rPr lang="en-US" sz="2400" dirty="0"/>
              <a:t> u </a:t>
            </a:r>
            <a:r>
              <a:rPr lang="en-US" sz="2400" dirty="0" err="1"/>
              <a:t>zavisnosti</a:t>
            </a:r>
            <a:r>
              <a:rPr lang="en-US" sz="2400" dirty="0"/>
              <a:t> od </a:t>
            </a:r>
            <a:r>
              <a:rPr lang="en-US" sz="2400" dirty="0" err="1"/>
              <a:t>tipa</a:t>
            </a:r>
            <a:r>
              <a:rPr lang="en-US" sz="2400" dirty="0"/>
              <a:t> </a:t>
            </a:r>
            <a:r>
              <a:rPr lang="en-US" sz="2400" dirty="0" err="1"/>
              <a:t>hemijske</a:t>
            </a:r>
            <a:r>
              <a:rPr lang="en-US" sz="2400" dirty="0"/>
              <a:t> </a:t>
            </a:r>
            <a:r>
              <a:rPr lang="en-US" sz="2400" dirty="0" err="1"/>
              <a:t>veze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Jonske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veze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kristalima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sr-Latn-R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električna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privlačenja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oko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jona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ravnomerna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sr-Latn-R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imaju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velike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module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elastičnosti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čvrstoće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deformabilnost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je mala (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krhki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dobru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topljivost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vodi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6364" y="1447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Kovalentne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veze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kristalima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formiraju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atomi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nemetala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–C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grafit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dijamant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SiO2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kvarc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Imaju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velike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module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elastičnosti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čvrstoće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</a:t>
            </a:r>
            <a:r>
              <a:rPr lang="sr-Latn-R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električne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toplotne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provodljivosti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•</a:t>
            </a:r>
            <a:r>
              <a:rPr lang="sr-Latn-R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različite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čvrstoće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različitim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pravcima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Pojava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različitih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svojstava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različitim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pravcima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naziva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anizotropijom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29000"/>
            <a:ext cx="426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Metalne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veze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u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kristalima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Metalne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kristalef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ormirajua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tomi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katjoni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metala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koji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su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otpustili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elektrone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Zbog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jakih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pivlačenja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katjona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metalai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otpuštenih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elektrona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metalii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maju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visoke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module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elastičnosti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čvrstoće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Velika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pokretljivost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otpuštenih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elektronai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relativno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male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promene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intenzitetap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rivlačenja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promenama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Razmaka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imaju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posledicu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bru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električnui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toplotnu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provodljivost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metalak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njihovuveliku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sposobnost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istezanje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3657600"/>
            <a:ext cx="487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B050"/>
                </a:solidFill>
              </a:rPr>
              <a:t>Molekulski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kristali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• </a:t>
            </a:r>
            <a:r>
              <a:rPr lang="en-US" sz="1600" dirty="0" err="1" smtClean="0">
                <a:solidFill>
                  <a:srgbClr val="00B050"/>
                </a:solidFill>
              </a:rPr>
              <a:t>Molekulske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kristalef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ormiraju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molekule</a:t>
            </a:r>
            <a:r>
              <a:rPr lang="en-US" sz="1600" dirty="0">
                <a:solidFill>
                  <a:srgbClr val="00B050"/>
                </a:solidFill>
              </a:rPr>
              <a:t>, s </a:t>
            </a:r>
            <a:r>
              <a:rPr lang="en-US" sz="1600" dirty="0" err="1" smtClean="0">
                <a:solidFill>
                  <a:srgbClr val="00B050"/>
                </a:solidFill>
              </a:rPr>
              <a:t>kovalentno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vezanim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atomima</a:t>
            </a:r>
            <a:r>
              <a:rPr lang="en-US" sz="1600" i="1" dirty="0" smtClean="0">
                <a:solidFill>
                  <a:srgbClr val="00B050"/>
                </a:solidFill>
              </a:rPr>
              <a:t>(</a:t>
            </a:r>
            <a:r>
              <a:rPr lang="en-US" sz="1600" i="1" dirty="0" err="1" smtClean="0">
                <a:solidFill>
                  <a:srgbClr val="00B050"/>
                </a:solidFill>
              </a:rPr>
              <a:t>npr</a:t>
            </a:r>
            <a:r>
              <a:rPr lang="en-US" sz="1600" i="1" dirty="0">
                <a:solidFill>
                  <a:srgbClr val="00B050"/>
                </a:solidFill>
              </a:rPr>
              <a:t>. H2O, CO2 , </a:t>
            </a:r>
            <a:r>
              <a:rPr lang="en-US" sz="1600" i="1" dirty="0" err="1">
                <a:solidFill>
                  <a:srgbClr val="00B050"/>
                </a:solidFill>
              </a:rPr>
              <a:t>C12H26</a:t>
            </a:r>
            <a:r>
              <a:rPr lang="en-US" sz="1600" i="1" dirty="0">
                <a:solidFill>
                  <a:srgbClr val="00B050"/>
                </a:solidFill>
              </a:rPr>
              <a:t>), </a:t>
            </a:r>
            <a:r>
              <a:rPr lang="en-US" sz="1600" i="1" dirty="0" err="1" smtClean="0">
                <a:solidFill>
                  <a:srgbClr val="00B050"/>
                </a:solidFill>
              </a:rPr>
              <a:t>uzajamno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povezane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smtClean="0">
                <a:solidFill>
                  <a:srgbClr val="00B050"/>
                </a:solidFill>
              </a:rPr>
              <a:t>van der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Waalsovim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silama</a:t>
            </a:r>
            <a:r>
              <a:rPr lang="en-US" sz="1600" i="1" dirty="0">
                <a:solidFill>
                  <a:srgbClr val="00B050"/>
                </a:solidFill>
              </a:rPr>
              <a:t>. </a:t>
            </a:r>
            <a:endParaRPr lang="sr-Latn-RS" sz="1600" i="1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• </a:t>
            </a:r>
            <a:r>
              <a:rPr lang="en-US" sz="1600" i="1" dirty="0" err="1" smtClean="0">
                <a:solidFill>
                  <a:srgbClr val="00B050"/>
                </a:solidFill>
              </a:rPr>
              <a:t>mali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su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smtClean="0">
                <a:solidFill>
                  <a:srgbClr val="00B050"/>
                </a:solidFill>
              </a:rPr>
              <a:t>moduli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elastičnosti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čvrstoće</a:t>
            </a:r>
            <a:r>
              <a:rPr lang="en-US" sz="1600" i="1" dirty="0">
                <a:solidFill>
                  <a:srgbClr val="00B050"/>
                </a:solidFill>
              </a:rPr>
              <a:t>.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i="1" dirty="0" err="1" smtClean="0">
                <a:solidFill>
                  <a:srgbClr val="00B050"/>
                </a:solidFill>
              </a:rPr>
              <a:t>Velika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deformabilnost</a:t>
            </a:r>
            <a:r>
              <a:rPr lang="en-US" sz="1600" i="1" dirty="0">
                <a:solidFill>
                  <a:srgbClr val="00B050"/>
                </a:solidFill>
              </a:rPr>
              <a:t>.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•</a:t>
            </a:r>
            <a:r>
              <a:rPr lang="sr-Latn-RS" sz="1600" dirty="0" smtClean="0">
                <a:solidFill>
                  <a:srgbClr val="00B050"/>
                </a:solidFill>
              </a:rPr>
              <a:t>Z</a:t>
            </a:r>
            <a:r>
              <a:rPr lang="en-US" sz="1600" i="1" dirty="0" smtClean="0">
                <a:solidFill>
                  <a:srgbClr val="00B050"/>
                </a:solidFill>
              </a:rPr>
              <a:t>bog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odsutnosti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slobodnih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elektrona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imaju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vrlo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nisku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električnu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toplotnu</a:t>
            </a:r>
            <a:r>
              <a:rPr lang="en-U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provodljivost</a:t>
            </a:r>
            <a:r>
              <a:rPr lang="en-US" sz="1600" i="1" dirty="0" smtClean="0">
                <a:solidFill>
                  <a:srgbClr val="00B050"/>
                </a:solidFill>
              </a:rPr>
              <a:t>–</a:t>
            </a:r>
            <a:r>
              <a:rPr lang="en-US" sz="1600" i="1" dirty="0" err="1" smtClean="0">
                <a:solidFill>
                  <a:srgbClr val="00B050"/>
                </a:solidFill>
              </a:rPr>
              <a:t>deluju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kao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izolatori</a:t>
            </a:r>
            <a:r>
              <a:rPr lang="en-US" sz="1600" i="1" dirty="0">
                <a:solidFill>
                  <a:srgbClr val="00B050"/>
                </a:solidFill>
              </a:rPr>
              <a:t>.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• </a:t>
            </a:r>
            <a:r>
              <a:rPr lang="en-US" sz="1600" i="1" dirty="0" err="1" smtClean="0">
                <a:solidFill>
                  <a:srgbClr val="00B050"/>
                </a:solidFill>
              </a:rPr>
              <a:t>Kristalne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agregacije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smtClean="0">
                <a:solidFill>
                  <a:srgbClr val="00B050"/>
                </a:solidFill>
              </a:rPr>
              <a:t>s </a:t>
            </a:r>
            <a:r>
              <a:rPr lang="en-US" sz="1600" i="1" dirty="0" err="1" smtClean="0">
                <a:solidFill>
                  <a:srgbClr val="00B050"/>
                </a:solidFill>
              </a:rPr>
              <a:t>molekulskim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kristalnim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rešet-kama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slabo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su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topljive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smtClean="0">
                <a:solidFill>
                  <a:srgbClr val="00B050"/>
                </a:solidFill>
              </a:rPr>
              <a:t>u </a:t>
            </a:r>
            <a:r>
              <a:rPr lang="en-US" sz="1600" i="1" dirty="0" err="1" smtClean="0">
                <a:solidFill>
                  <a:srgbClr val="00B050"/>
                </a:solidFill>
              </a:rPr>
              <a:t>vodi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i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dobro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topljiveu</a:t>
            </a:r>
            <a:r>
              <a:rPr lang="en-U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organskim</a:t>
            </a:r>
            <a:r>
              <a:rPr lang="sr-Latn-RS" sz="1600" i="1" dirty="0" smtClean="0">
                <a:solidFill>
                  <a:srgbClr val="00B050"/>
                </a:solidFill>
              </a:rPr>
              <a:t> </a:t>
            </a:r>
            <a:r>
              <a:rPr lang="en-US" sz="1600" i="1" dirty="0" err="1" smtClean="0">
                <a:solidFill>
                  <a:srgbClr val="00B050"/>
                </a:solidFill>
              </a:rPr>
              <a:t>rastvorima</a:t>
            </a:r>
            <a:r>
              <a:rPr lang="en-US" sz="1600" i="1" dirty="0">
                <a:solidFill>
                  <a:srgbClr val="00B050"/>
                </a:solidFill>
              </a:rPr>
              <a:t>. 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8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30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Monokristali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polikristali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1353601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err="1"/>
              <a:t>Monokristal</a:t>
            </a:r>
            <a:r>
              <a:rPr lang="en-US" sz="1600" dirty="0"/>
              <a:t> je </a:t>
            </a:r>
            <a:r>
              <a:rPr lang="en-US" sz="1600" dirty="0" err="1"/>
              <a:t>kristalni</a:t>
            </a:r>
            <a:r>
              <a:rPr lang="en-US" sz="1600" dirty="0"/>
              <a:t> </a:t>
            </a:r>
            <a:r>
              <a:rPr lang="en-US" sz="1600" dirty="0" err="1"/>
              <a:t>materijal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se </a:t>
            </a:r>
            <a:r>
              <a:rPr lang="en-US" sz="1600" dirty="0" err="1"/>
              <a:t>sastoji</a:t>
            </a:r>
            <a:r>
              <a:rPr lang="en-US" sz="1600" dirty="0"/>
              <a:t> od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jednog</a:t>
            </a:r>
            <a:r>
              <a:rPr lang="en-US" sz="1600" dirty="0"/>
              <a:t> </a:t>
            </a:r>
            <a:r>
              <a:rPr lang="en-US" sz="1600" dirty="0" err="1"/>
              <a:t>kristala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je </a:t>
            </a:r>
            <a:r>
              <a:rPr lang="en-US" sz="1600" dirty="0" err="1"/>
              <a:t>polikristal</a:t>
            </a:r>
            <a:r>
              <a:rPr lang="en-US" sz="1600" dirty="0"/>
              <a:t>, </a:t>
            </a:r>
            <a:r>
              <a:rPr lang="en-US" sz="1600" dirty="0" err="1"/>
              <a:t>materijal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se </a:t>
            </a:r>
            <a:r>
              <a:rPr lang="en-US" sz="1600" dirty="0" err="1"/>
              <a:t>sastoji</a:t>
            </a:r>
            <a:r>
              <a:rPr lang="en-US" sz="1600" dirty="0"/>
              <a:t> od </a:t>
            </a:r>
            <a:r>
              <a:rPr lang="en-US" sz="1600" dirty="0" err="1"/>
              <a:t>proizvoljno</a:t>
            </a:r>
            <a:r>
              <a:rPr lang="en-US" sz="1600" dirty="0"/>
              <a:t> </a:t>
            </a:r>
            <a:r>
              <a:rPr lang="en-US" sz="1600" dirty="0" err="1"/>
              <a:t>orjentisanih</a:t>
            </a:r>
            <a:r>
              <a:rPr lang="en-US" sz="1600" dirty="0"/>
              <a:t> </a:t>
            </a:r>
            <a:r>
              <a:rPr lang="en-US" sz="1600" dirty="0" err="1"/>
              <a:t>monokristala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se </a:t>
            </a:r>
            <a:r>
              <a:rPr lang="en-US" sz="1600" dirty="0" err="1"/>
              <a:t>nazivaju</a:t>
            </a:r>
            <a:r>
              <a:rPr lang="en-US" sz="1600" dirty="0"/>
              <a:t> </a:t>
            </a:r>
            <a:r>
              <a:rPr lang="en-US" sz="1600" dirty="0" err="1"/>
              <a:t>zrna</a:t>
            </a:r>
            <a:r>
              <a:rPr lang="en-US" sz="16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87398"/>
            <a:ext cx="1247775" cy="128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775" y="25126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Polikristali</a:t>
            </a:r>
            <a:r>
              <a:rPr lang="en-US" sz="1600" dirty="0" smtClean="0">
                <a:solidFill>
                  <a:srgbClr val="00B050"/>
                </a:solidFill>
              </a:rPr>
              <a:t> se </a:t>
            </a:r>
            <a:r>
              <a:rPr lang="en-US" sz="1600" dirty="0" err="1" smtClean="0">
                <a:solidFill>
                  <a:srgbClr val="00B050"/>
                </a:solidFill>
              </a:rPr>
              <a:t>dobijaju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hladjenjem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rastopa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metala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ili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legura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presovanjem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sinterovanjem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metalnih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keramičkih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prahova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odnosno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reakcijama</a:t>
            </a:r>
            <a:r>
              <a:rPr lang="en-US" sz="1600" dirty="0" smtClean="0">
                <a:solidFill>
                  <a:srgbClr val="00B050"/>
                </a:solidFill>
              </a:rPr>
              <a:t> u </a:t>
            </a:r>
            <a:r>
              <a:rPr lang="en-US" sz="1600" dirty="0" err="1" smtClean="0">
                <a:solidFill>
                  <a:srgbClr val="00B050"/>
                </a:solidFill>
              </a:rPr>
              <a:t>čvrstoj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fazi</a:t>
            </a:r>
            <a:r>
              <a:rPr lang="en-US" sz="1600" dirty="0" smtClean="0">
                <a:solidFill>
                  <a:srgbClr val="00B050"/>
                </a:solidFill>
              </a:rPr>
              <a:t>. </a:t>
            </a:r>
            <a:r>
              <a:rPr lang="en-US" sz="1600" dirty="0" err="1" smtClean="0">
                <a:solidFill>
                  <a:srgbClr val="00B050"/>
                </a:solidFill>
              </a:rPr>
              <a:t>Svojstva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ovih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materijala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zavise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osim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sastava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 od </a:t>
            </a:r>
            <a:r>
              <a:rPr lang="en-US" sz="1600" dirty="0" err="1" smtClean="0">
                <a:solidFill>
                  <a:srgbClr val="00B050"/>
                </a:solidFill>
              </a:rPr>
              <a:t>prostorne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raspodele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veličine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zrna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kao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 od </a:t>
            </a:r>
            <a:r>
              <a:rPr lang="en-US" sz="1600" dirty="0" err="1" smtClean="0">
                <a:solidFill>
                  <a:srgbClr val="00B050"/>
                </a:solidFill>
              </a:rPr>
              <a:t>njihovih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defekata</a:t>
            </a:r>
            <a:r>
              <a:rPr lang="en-US" sz="1600" dirty="0" smtClean="0">
                <a:solidFill>
                  <a:srgbClr val="00B050"/>
                </a:solidFill>
              </a:rPr>
              <a:t>.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9" y="2321152"/>
            <a:ext cx="1971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6" y="4419600"/>
            <a:ext cx="4269364" cy="18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4273777"/>
            <a:ext cx="4152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Orijentacija</a:t>
            </a:r>
            <a:r>
              <a:rPr lang="en-US" sz="1600" dirty="0" smtClean="0"/>
              <a:t> </a:t>
            </a:r>
            <a:r>
              <a:rPr lang="en-US" sz="1600" dirty="0" err="1" smtClean="0"/>
              <a:t>rešetki</a:t>
            </a:r>
            <a:r>
              <a:rPr lang="en-US" sz="1600" dirty="0" smtClean="0"/>
              <a:t> </a:t>
            </a:r>
            <a:r>
              <a:rPr lang="en-US" sz="1600" dirty="0" err="1" smtClean="0"/>
              <a:t>susednih</a:t>
            </a:r>
            <a:r>
              <a:rPr lang="en-US" sz="1600" dirty="0" smtClean="0"/>
              <a:t> </a:t>
            </a:r>
            <a:r>
              <a:rPr lang="en-US" sz="1600" dirty="0" err="1" smtClean="0"/>
              <a:t>zrna</a:t>
            </a:r>
            <a:r>
              <a:rPr lang="en-US" sz="1600" dirty="0" smtClean="0"/>
              <a:t> je </a:t>
            </a:r>
            <a:r>
              <a:rPr lang="en-US" sz="1600" dirty="0" err="1" smtClean="0"/>
              <a:t>različita</a:t>
            </a:r>
            <a:r>
              <a:rPr lang="en-US" sz="1600" dirty="0" smtClean="0"/>
              <a:t> pa je </a:t>
            </a:r>
            <a:r>
              <a:rPr lang="en-US" sz="1600" dirty="0" err="1" smtClean="0"/>
              <a:t>zato</a:t>
            </a:r>
            <a:r>
              <a:rPr lang="en-US" sz="1600" dirty="0" smtClean="0"/>
              <a:t> </a:t>
            </a:r>
            <a:r>
              <a:rPr lang="en-US" sz="1600" dirty="0" err="1" smtClean="0"/>
              <a:t>prelazni</a:t>
            </a:r>
            <a:r>
              <a:rPr lang="en-US" sz="1600" dirty="0" smtClean="0"/>
              <a:t> </a:t>
            </a:r>
            <a:r>
              <a:rPr lang="en-US" sz="1600" dirty="0" err="1" smtClean="0"/>
              <a:t>sloj</a:t>
            </a:r>
            <a:r>
              <a:rPr lang="en-US" sz="1600" dirty="0" smtClean="0"/>
              <a:t> </a:t>
            </a:r>
            <a:r>
              <a:rPr lang="en-US" sz="1600" dirty="0" err="1" smtClean="0"/>
              <a:t>izmedju</a:t>
            </a:r>
            <a:r>
              <a:rPr lang="en-US" sz="1600" dirty="0" smtClean="0"/>
              <a:t> </a:t>
            </a:r>
            <a:r>
              <a:rPr lang="en-US" sz="1600" dirty="0" err="1" smtClean="0"/>
              <a:t>susednih</a:t>
            </a:r>
            <a:r>
              <a:rPr lang="en-US" sz="1600" dirty="0" smtClean="0"/>
              <a:t> </a:t>
            </a:r>
            <a:r>
              <a:rPr lang="en-US" sz="1600" dirty="0" err="1" smtClean="0"/>
              <a:t>zrna</a:t>
            </a:r>
            <a:r>
              <a:rPr lang="en-US" sz="1600" dirty="0" smtClean="0"/>
              <a:t> oblast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izrazitim</a:t>
            </a:r>
            <a:r>
              <a:rPr lang="en-US" sz="1600" dirty="0" smtClean="0"/>
              <a:t> </a:t>
            </a:r>
            <a:r>
              <a:rPr lang="en-US" sz="1600" dirty="0" err="1" smtClean="0"/>
              <a:t>narušavanjem</a:t>
            </a:r>
            <a:r>
              <a:rPr lang="en-US" sz="1600" dirty="0" smtClean="0"/>
              <a:t> </a:t>
            </a:r>
            <a:r>
              <a:rPr lang="en-US" sz="1600" dirty="0" err="1" smtClean="0"/>
              <a:t>kristalne</a:t>
            </a:r>
            <a:r>
              <a:rPr lang="en-US" sz="1600" dirty="0" smtClean="0"/>
              <a:t> </a:t>
            </a:r>
            <a:r>
              <a:rPr lang="en-US" sz="1600" dirty="0" err="1" smtClean="0"/>
              <a:t>gradje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naziva</a:t>
            </a:r>
            <a:r>
              <a:rPr lang="en-US" sz="1600" dirty="0" smtClean="0"/>
              <a:t> se </a:t>
            </a:r>
            <a:r>
              <a:rPr lang="en-US" sz="1600" dirty="0" err="1" smtClean="0"/>
              <a:t>granica</a:t>
            </a:r>
            <a:r>
              <a:rPr lang="en-US" sz="1600" dirty="0" smtClean="0"/>
              <a:t> </a:t>
            </a:r>
            <a:r>
              <a:rPr lang="en-US" sz="1600" dirty="0" err="1" smtClean="0"/>
              <a:t>zrna</a:t>
            </a:r>
            <a:r>
              <a:rPr lang="en-US" sz="1600" dirty="0" smtClean="0"/>
              <a:t>. </a:t>
            </a:r>
            <a:r>
              <a:rPr lang="en-US" sz="1600" dirty="0" err="1" smtClean="0"/>
              <a:t>Veličina</a:t>
            </a:r>
            <a:r>
              <a:rPr lang="en-US" sz="1600" dirty="0" smtClean="0"/>
              <a:t> </a:t>
            </a:r>
            <a:r>
              <a:rPr lang="en-US" sz="1600" dirty="0" err="1" smtClean="0"/>
              <a:t>zrna</a:t>
            </a:r>
            <a:r>
              <a:rPr lang="en-US" sz="1600" dirty="0" smtClean="0"/>
              <a:t> je </a:t>
            </a:r>
            <a:r>
              <a:rPr lang="en-US" sz="1600" dirty="0" err="1" smtClean="0"/>
              <a:t>važna</a:t>
            </a:r>
            <a:r>
              <a:rPr lang="en-US" sz="1600" dirty="0" smtClean="0"/>
              <a:t> </a:t>
            </a:r>
            <a:r>
              <a:rPr lang="en-US" sz="1600" dirty="0" err="1" smtClean="0"/>
              <a:t>metalografska</a:t>
            </a:r>
            <a:r>
              <a:rPr lang="en-US" sz="1600" dirty="0" smtClean="0"/>
              <a:t> </a:t>
            </a:r>
            <a:r>
              <a:rPr lang="en-US" sz="1600" dirty="0" err="1" smtClean="0"/>
              <a:t>karakteristika</a:t>
            </a:r>
            <a:r>
              <a:rPr lang="en-US" sz="1600" dirty="0" smtClean="0"/>
              <a:t> </a:t>
            </a:r>
            <a:r>
              <a:rPr lang="en-US" sz="1600" dirty="0" err="1" smtClean="0"/>
              <a:t>polikristalnih</a:t>
            </a:r>
            <a:r>
              <a:rPr lang="en-US" sz="1600" dirty="0" smtClean="0"/>
              <a:t> </a:t>
            </a:r>
            <a:r>
              <a:rPr lang="en-US" sz="1600" dirty="0" err="1" smtClean="0"/>
              <a:t>materijala</a:t>
            </a:r>
            <a:r>
              <a:rPr lang="en-US" sz="1600" dirty="0" smtClean="0"/>
              <a:t>. </a:t>
            </a:r>
            <a:r>
              <a:rPr lang="en-US" sz="1600" dirty="0" err="1" smtClean="0"/>
              <a:t>Materijali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sitnijim</a:t>
            </a:r>
            <a:r>
              <a:rPr lang="en-US" sz="1600" dirty="0" smtClean="0"/>
              <a:t> </a:t>
            </a:r>
            <a:r>
              <a:rPr lang="en-US" sz="1600" dirty="0" err="1" smtClean="0"/>
              <a:t>zrnima</a:t>
            </a:r>
            <a:r>
              <a:rPr lang="en-US" sz="1600" dirty="0" smtClean="0"/>
              <a:t> </a:t>
            </a:r>
            <a:r>
              <a:rPr lang="en-US" sz="1600" dirty="0" err="1" smtClean="0"/>
              <a:t>imaju</a:t>
            </a:r>
            <a:r>
              <a:rPr lang="en-US" sz="1600" dirty="0" smtClean="0"/>
              <a:t> </a:t>
            </a:r>
            <a:r>
              <a:rPr lang="en-US" sz="1600" dirty="0" err="1" smtClean="0"/>
              <a:t>obično</a:t>
            </a:r>
            <a:r>
              <a:rPr lang="en-US" sz="1600" dirty="0" smtClean="0"/>
              <a:t> </a:t>
            </a:r>
            <a:r>
              <a:rPr lang="en-US" sz="1600" dirty="0" err="1" smtClean="0"/>
              <a:t>bolje</a:t>
            </a:r>
            <a:r>
              <a:rPr lang="en-US" sz="1600" dirty="0" smtClean="0"/>
              <a:t> </a:t>
            </a:r>
            <a:r>
              <a:rPr lang="en-US" sz="1600" dirty="0" err="1" smtClean="0"/>
              <a:t>mehaničke</a:t>
            </a:r>
            <a:r>
              <a:rPr lang="en-US" sz="1600" dirty="0" smtClean="0"/>
              <a:t> </a:t>
            </a:r>
            <a:r>
              <a:rPr lang="en-US" sz="1600" dirty="0" err="1" smtClean="0"/>
              <a:t>osobine</a:t>
            </a:r>
            <a:r>
              <a:rPr lang="en-US" sz="1600" dirty="0" smtClean="0"/>
              <a:t> (</a:t>
            </a:r>
            <a:r>
              <a:rPr lang="en-US" sz="1600" dirty="0" err="1" smtClean="0"/>
              <a:t>jačinu</a:t>
            </a:r>
            <a:r>
              <a:rPr lang="en-US" sz="1600" dirty="0" smtClean="0"/>
              <a:t>, </a:t>
            </a:r>
            <a:r>
              <a:rPr lang="en-US" sz="1600" dirty="0" err="1" smtClean="0"/>
              <a:t>tvrdoću</a:t>
            </a:r>
            <a:r>
              <a:rPr lang="en-US" sz="1600" dirty="0" smtClean="0"/>
              <a:t>, </a:t>
            </a:r>
            <a:r>
              <a:rPr lang="en-US" sz="1600" dirty="0" err="1" smtClean="0"/>
              <a:t>žilavost</a:t>
            </a:r>
            <a:r>
              <a:rPr lang="en-US" sz="1600" dirty="0" smtClean="0"/>
              <a:t>) </a:t>
            </a:r>
            <a:r>
              <a:rPr lang="en-US" sz="1600" dirty="0" err="1" smtClean="0"/>
              <a:t>nego</a:t>
            </a:r>
            <a:r>
              <a:rPr lang="en-US" sz="1600" dirty="0" smtClean="0"/>
              <a:t> </a:t>
            </a:r>
            <a:r>
              <a:rPr lang="en-US" sz="1600" dirty="0" err="1" smtClean="0"/>
              <a:t>krupnozrnasti</a:t>
            </a:r>
            <a:r>
              <a:rPr lang="en-US" sz="1600" dirty="0" smtClean="0"/>
              <a:t> </a:t>
            </a:r>
            <a:r>
              <a:rPr lang="en-US" sz="1600" dirty="0" err="1" smtClean="0"/>
              <a:t>materijali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096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90" y="1600200"/>
            <a:ext cx="699301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838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Strukturni</a:t>
            </a:r>
            <a:r>
              <a:rPr lang="en-US" sz="2400" dirty="0" smtClean="0"/>
              <a:t> </a:t>
            </a:r>
            <a:r>
              <a:rPr lang="en-US" sz="2400" dirty="0" err="1" smtClean="0"/>
              <a:t>defekti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odstupanja</a:t>
            </a:r>
            <a:r>
              <a:rPr lang="en-US" sz="2400" dirty="0" smtClean="0"/>
              <a:t> od </a:t>
            </a:r>
            <a:r>
              <a:rPr lang="en-US" sz="2400" dirty="0" err="1" smtClean="0"/>
              <a:t>pravilnog</a:t>
            </a:r>
            <a:r>
              <a:rPr lang="en-US" sz="2400" dirty="0" smtClean="0"/>
              <a:t> </a:t>
            </a:r>
            <a:r>
              <a:rPr lang="en-US" sz="2400" dirty="0" err="1" smtClean="0"/>
              <a:t>geometrijskog</a:t>
            </a:r>
            <a:r>
              <a:rPr lang="en-US" sz="2400" dirty="0" smtClean="0"/>
              <a:t> </a:t>
            </a:r>
            <a:r>
              <a:rPr lang="en-US" sz="2400" dirty="0" err="1" smtClean="0"/>
              <a:t>rasporeda</a:t>
            </a:r>
            <a:r>
              <a:rPr lang="en-US" sz="2400" dirty="0" smtClean="0"/>
              <a:t> </a:t>
            </a:r>
            <a:r>
              <a:rPr lang="en-US" sz="2400" dirty="0" err="1" smtClean="0"/>
              <a:t>atoma</a:t>
            </a:r>
            <a:r>
              <a:rPr lang="en-US" sz="2400" dirty="0" smtClean="0"/>
              <a:t> </a:t>
            </a:r>
            <a:r>
              <a:rPr lang="en-US" sz="2400" dirty="0" err="1" smtClean="0"/>
              <a:t>kristalne</a:t>
            </a:r>
            <a:r>
              <a:rPr lang="en-US" sz="2400" dirty="0" smtClean="0"/>
              <a:t> </a:t>
            </a:r>
            <a:r>
              <a:rPr lang="en-US" sz="2400" dirty="0" err="1" smtClean="0"/>
              <a:t>rešetke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71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805190"/>
            <a:ext cx="374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Tačkaste</a:t>
            </a:r>
            <a:r>
              <a:rPr lang="en-US" sz="2800" dirty="0" smtClean="0"/>
              <a:t> </a:t>
            </a:r>
            <a:r>
              <a:rPr lang="en-US" sz="2800" dirty="0" err="1" smtClean="0"/>
              <a:t>greške</a:t>
            </a:r>
            <a:r>
              <a:rPr lang="en-US" sz="2800" dirty="0" smtClean="0"/>
              <a:t> (</a:t>
            </a:r>
            <a:r>
              <a:rPr lang="en-US" sz="2800" dirty="0" err="1" smtClean="0"/>
              <a:t>defekti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657600" y="1371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Tačkasti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defekti</a:t>
            </a:r>
            <a:r>
              <a:rPr lang="en-US" sz="1600" dirty="0" smtClean="0">
                <a:solidFill>
                  <a:srgbClr val="C00000"/>
                </a:solidFill>
              </a:rPr>
              <a:t> u </a:t>
            </a:r>
            <a:r>
              <a:rPr lang="en-US" sz="1600" dirty="0" err="1" smtClean="0">
                <a:solidFill>
                  <a:srgbClr val="C00000"/>
                </a:solidFill>
              </a:rPr>
              <a:t>strukturi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mogu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biti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oblika</a:t>
            </a:r>
            <a:r>
              <a:rPr lang="en-US" sz="1600" dirty="0" smtClean="0">
                <a:solidFill>
                  <a:srgbClr val="C00000"/>
                </a:solidFill>
              </a:rPr>
              <a:t>: </a:t>
            </a:r>
            <a:endParaRPr lang="sr-Latn-R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• </a:t>
            </a:r>
            <a:r>
              <a:rPr lang="en-US" sz="1600" dirty="0" err="1" smtClean="0">
                <a:solidFill>
                  <a:srgbClr val="C00000"/>
                </a:solidFill>
              </a:rPr>
              <a:t>Vakancija</a:t>
            </a:r>
            <a:r>
              <a:rPr lang="en-US" sz="1600" dirty="0" smtClean="0">
                <a:solidFill>
                  <a:srgbClr val="C00000"/>
                </a:solidFill>
              </a:rPr>
              <a:t> (</a:t>
            </a:r>
            <a:r>
              <a:rPr lang="en-US" sz="1600" dirty="0" err="1" smtClean="0">
                <a:solidFill>
                  <a:srgbClr val="C00000"/>
                </a:solidFill>
              </a:rPr>
              <a:t>upražnjena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mesta</a:t>
            </a:r>
            <a:r>
              <a:rPr lang="en-US" sz="1600" dirty="0" smtClean="0">
                <a:solidFill>
                  <a:srgbClr val="C00000"/>
                </a:solidFill>
              </a:rPr>
              <a:t> u </a:t>
            </a:r>
            <a:r>
              <a:rPr lang="en-US" sz="1600" dirty="0" err="1" smtClean="0">
                <a:solidFill>
                  <a:srgbClr val="C00000"/>
                </a:solidFill>
              </a:rPr>
              <a:t>rešetki</a:t>
            </a:r>
            <a:r>
              <a:rPr lang="en-US" sz="1600" dirty="0" smtClean="0">
                <a:solidFill>
                  <a:srgbClr val="C00000"/>
                </a:solidFill>
              </a:rPr>
              <a:t>) •</a:t>
            </a:r>
            <a:r>
              <a:rPr lang="en-US" sz="1600" dirty="0" err="1" smtClean="0">
                <a:solidFill>
                  <a:srgbClr val="C00000"/>
                </a:solidFill>
              </a:rPr>
              <a:t>Atoma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zamene</a:t>
            </a:r>
            <a:r>
              <a:rPr lang="en-US" sz="1600" dirty="0" smtClean="0">
                <a:solidFill>
                  <a:srgbClr val="C00000"/>
                </a:solidFill>
              </a:rPr>
              <a:t> (</a:t>
            </a:r>
            <a:r>
              <a:rPr lang="en-US" sz="1600" dirty="0" err="1" smtClean="0">
                <a:solidFill>
                  <a:srgbClr val="C00000"/>
                </a:solidFill>
              </a:rPr>
              <a:t>supstitucija</a:t>
            </a:r>
            <a:r>
              <a:rPr lang="en-US" sz="1600" dirty="0" smtClean="0">
                <a:solidFill>
                  <a:srgbClr val="C00000"/>
                </a:solidFill>
              </a:rPr>
              <a:t>) </a:t>
            </a:r>
            <a:endParaRPr lang="sr-Latn-R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• </a:t>
            </a:r>
            <a:r>
              <a:rPr lang="en-US" sz="1600" dirty="0" err="1" smtClean="0">
                <a:solidFill>
                  <a:srgbClr val="C00000"/>
                </a:solidFill>
              </a:rPr>
              <a:t>Atoma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popune</a:t>
            </a:r>
            <a:r>
              <a:rPr lang="en-US" sz="1600" dirty="0" smtClean="0">
                <a:solidFill>
                  <a:srgbClr val="C00000"/>
                </a:solidFill>
              </a:rPr>
              <a:t> (</a:t>
            </a:r>
            <a:r>
              <a:rPr lang="en-US" sz="1600" dirty="0" err="1" smtClean="0">
                <a:solidFill>
                  <a:srgbClr val="C00000"/>
                </a:solidFill>
              </a:rPr>
              <a:t>intersticija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8" y="1371599"/>
            <a:ext cx="2590198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58" y="3099375"/>
            <a:ext cx="2315439" cy="153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9663" y="2514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Nedostajanje</a:t>
            </a:r>
            <a:r>
              <a:rPr lang="en-US" sz="1600" dirty="0" smtClean="0"/>
              <a:t> </a:t>
            </a:r>
            <a:r>
              <a:rPr lang="en-US" sz="1600" dirty="0" err="1" smtClean="0"/>
              <a:t>atoma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mestu</a:t>
            </a:r>
            <a:r>
              <a:rPr lang="en-US" sz="1600" dirty="0" smtClean="0"/>
              <a:t> </a:t>
            </a:r>
            <a:r>
              <a:rPr lang="en-US" sz="1600" dirty="0" err="1" smtClean="0"/>
              <a:t>gde</a:t>
            </a:r>
            <a:r>
              <a:rPr lang="en-US" sz="1600" dirty="0" smtClean="0"/>
              <a:t> se </a:t>
            </a:r>
            <a:r>
              <a:rPr lang="en-US" sz="1600" dirty="0" err="1" smtClean="0"/>
              <a:t>normalno</a:t>
            </a:r>
            <a:r>
              <a:rPr lang="en-US" sz="1600" dirty="0" smtClean="0"/>
              <a:t> </a:t>
            </a:r>
            <a:r>
              <a:rPr lang="en-US" sz="1600" dirty="0" err="1" smtClean="0"/>
              <a:t>očekuje</a:t>
            </a:r>
            <a:r>
              <a:rPr lang="en-US" sz="1600" dirty="0" smtClean="0"/>
              <a:t> da </a:t>
            </a:r>
            <a:r>
              <a:rPr lang="en-US" sz="1600" dirty="0" err="1" smtClean="0"/>
              <a:t>postoji</a:t>
            </a:r>
            <a:r>
              <a:rPr lang="en-US" sz="1600" dirty="0" smtClean="0"/>
              <a:t> </a:t>
            </a:r>
            <a:r>
              <a:rPr lang="en-US" sz="1600" dirty="0" err="1" smtClean="0"/>
              <a:t>nazivamo</a:t>
            </a:r>
            <a:r>
              <a:rPr lang="en-US" sz="1600" dirty="0" smtClean="0"/>
              <a:t> </a:t>
            </a:r>
            <a:r>
              <a:rPr lang="en-US" sz="1600" dirty="0" err="1" smtClean="0"/>
              <a:t>vakancijom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85" y="3276601"/>
            <a:ext cx="139325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1" y="51816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B050"/>
                </a:solidFill>
              </a:rPr>
              <a:t>Tačkaste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greške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imaju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veliki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uticaj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fizičke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osobine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metala</a:t>
            </a:r>
            <a:r>
              <a:rPr lang="en-US" sz="1600" dirty="0">
                <a:solidFill>
                  <a:srgbClr val="00B050"/>
                </a:solidFill>
              </a:rPr>
              <a:t> (</a:t>
            </a:r>
            <a:r>
              <a:rPr lang="en-US" sz="1600" dirty="0" err="1">
                <a:solidFill>
                  <a:srgbClr val="00B050"/>
                </a:solidFill>
              </a:rPr>
              <a:t>npr</a:t>
            </a:r>
            <a:r>
              <a:rPr lang="en-US" sz="1600" dirty="0">
                <a:solidFill>
                  <a:srgbClr val="00B050"/>
                </a:solidFill>
              </a:rPr>
              <a:t>. </a:t>
            </a:r>
            <a:r>
              <a:rPr lang="en-US" sz="1600" dirty="0" err="1">
                <a:solidFill>
                  <a:srgbClr val="00B050"/>
                </a:solidFill>
              </a:rPr>
              <a:t>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električni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otpor</a:t>
            </a:r>
            <a:r>
              <a:rPr lang="en-US" sz="1600" dirty="0">
                <a:solidFill>
                  <a:srgbClr val="00B050"/>
                </a:solidFill>
              </a:rPr>
              <a:t>) </a:t>
            </a:r>
            <a:r>
              <a:rPr lang="en-US" sz="1600" dirty="0" err="1">
                <a:solidFill>
                  <a:srgbClr val="00B050"/>
                </a:solidFill>
              </a:rPr>
              <a:t>kao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mehaničke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osobine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metala</a:t>
            </a:r>
            <a:r>
              <a:rPr lang="en-US" sz="1600" dirty="0">
                <a:solidFill>
                  <a:srgbClr val="00B050"/>
                </a:solidFill>
              </a:rPr>
              <a:t> (</a:t>
            </a:r>
            <a:r>
              <a:rPr lang="en-US" sz="1600" dirty="0" err="1">
                <a:solidFill>
                  <a:srgbClr val="00B050"/>
                </a:solidFill>
              </a:rPr>
              <a:t>npr</a:t>
            </a:r>
            <a:r>
              <a:rPr lang="en-US" sz="1600" dirty="0">
                <a:solidFill>
                  <a:srgbClr val="00B050"/>
                </a:solidFill>
              </a:rPr>
              <a:t>. </a:t>
            </a:r>
            <a:r>
              <a:rPr lang="en-US" sz="1600" dirty="0" err="1">
                <a:solidFill>
                  <a:srgbClr val="00B050"/>
                </a:solidFill>
              </a:rPr>
              <a:t>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tvrdoću</a:t>
            </a:r>
            <a:r>
              <a:rPr lang="en-US" sz="1600" dirty="0">
                <a:solidFill>
                  <a:srgbClr val="00B050"/>
                </a:solidFill>
              </a:rPr>
              <a:t>).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038600"/>
            <a:ext cx="4865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00" y="4648200"/>
            <a:ext cx="2898500" cy="18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52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2" y="838200"/>
            <a:ext cx="8294830" cy="574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8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1" y="1219200"/>
            <a:ext cx="8050505" cy="5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7725" y="849868"/>
            <a:ext cx="478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</a:rPr>
              <a:t>LINIJSKE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GREŠKE</a:t>
            </a:r>
            <a:r>
              <a:rPr lang="en-US" sz="2800" b="1" dirty="0" smtClean="0">
                <a:solidFill>
                  <a:srgbClr val="FFC000"/>
                </a:solidFill>
              </a:rPr>
              <a:t> (</a:t>
            </a:r>
            <a:r>
              <a:rPr lang="en-US" sz="2800" b="1" dirty="0" err="1" smtClean="0">
                <a:solidFill>
                  <a:srgbClr val="FFC000"/>
                </a:solidFill>
              </a:rPr>
              <a:t>DISLOKACIJE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2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725" y="849868"/>
            <a:ext cx="478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</a:rPr>
              <a:t>LINIJSKE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GREŠKE</a:t>
            </a:r>
            <a:r>
              <a:rPr lang="en-US" sz="2800" b="1" dirty="0" smtClean="0">
                <a:solidFill>
                  <a:srgbClr val="FFC000"/>
                </a:solidFill>
              </a:rPr>
              <a:t> (</a:t>
            </a:r>
            <a:r>
              <a:rPr lang="en-US" sz="2800" b="1" dirty="0" err="1" smtClean="0">
                <a:solidFill>
                  <a:srgbClr val="FFC000"/>
                </a:solidFill>
              </a:rPr>
              <a:t>DISLOKACIJE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151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725" y="849868"/>
            <a:ext cx="478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</a:rPr>
              <a:t>LINIJSKE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GREŠKE</a:t>
            </a:r>
            <a:r>
              <a:rPr lang="en-US" sz="2800" b="1" dirty="0" smtClean="0">
                <a:solidFill>
                  <a:srgbClr val="FFC000"/>
                </a:solidFill>
              </a:rPr>
              <a:t> (</a:t>
            </a:r>
            <a:r>
              <a:rPr lang="en-US" sz="2800" b="1" dirty="0" err="1" smtClean="0">
                <a:solidFill>
                  <a:srgbClr val="FFC000"/>
                </a:solidFill>
              </a:rPr>
              <a:t>DISLOKACIJE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1297510"/>
            <a:ext cx="662940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32" y="4765964"/>
            <a:ext cx="3009768" cy="19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8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Kristalna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struktura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geometrija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elementarnih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kristalnih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rešetki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2895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Nivoi pakovanja atoma u materijalima: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a)Inertni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monoatomsi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gas sa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neuređenim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atomima,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  <a:p>
            <a:r>
              <a:rPr lang="vi-VN" dirty="0" smtClean="0">
                <a:solidFill>
                  <a:srgbClr val="00B050"/>
                </a:solidFill>
              </a:rPr>
              <a:t>b,c)</a:t>
            </a:r>
            <a:r>
              <a:rPr lang="sr-Latn-RS" dirty="0" smtClean="0">
                <a:solidFill>
                  <a:srgbClr val="00B050"/>
                </a:solidFill>
              </a:rPr>
              <a:t>  </a:t>
            </a:r>
            <a:r>
              <a:rPr lang="vi-VN" dirty="0" smtClean="0">
                <a:solidFill>
                  <a:srgbClr val="00B050"/>
                </a:solidFill>
              </a:rPr>
              <a:t>Neki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materijali,kao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što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je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vodena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para</a:t>
            </a:r>
            <a:r>
              <a:rPr lang="vi-VN" dirty="0">
                <a:solidFill>
                  <a:srgbClr val="00B050"/>
                </a:solidFill>
              </a:rPr>
              <a:t>, </a:t>
            </a:r>
            <a:r>
              <a:rPr lang="vi-VN" dirty="0" smtClean="0">
                <a:solidFill>
                  <a:srgbClr val="00B050"/>
                </a:solidFill>
              </a:rPr>
              <a:t>amorfni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silicijum </a:t>
            </a:r>
            <a:r>
              <a:rPr lang="sr-Latn-RS" dirty="0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silikatna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stakla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imaju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samo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delimično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uređene atome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i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vi-VN" dirty="0"/>
          </a:p>
          <a:p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d)Metali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,legure,mnoge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keramike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neki polimeri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imaju uređene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atome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po celoj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zapremini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14" y="1828800"/>
            <a:ext cx="5679632" cy="30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sacredsource.com.au/blog/wp-content/uploads/2012/05/crystal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80" y="5105400"/>
            <a:ext cx="5254336" cy="11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9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725" y="762000"/>
            <a:ext cx="3444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rgbClr val="FFC000"/>
                </a:solidFill>
              </a:rPr>
              <a:t>POVRŠINSKE </a:t>
            </a:r>
            <a:r>
              <a:rPr lang="en-US" sz="2800" b="1" dirty="0" err="1" smtClean="0">
                <a:solidFill>
                  <a:srgbClr val="FFC000"/>
                </a:solidFill>
              </a:rPr>
              <a:t>GREŠKE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791200" cy="139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8926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8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725" y="762000"/>
            <a:ext cx="3444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rgbClr val="FFC000"/>
                </a:solidFill>
              </a:rPr>
              <a:t>POVRŠINSKE </a:t>
            </a:r>
            <a:r>
              <a:rPr lang="en-US" sz="2800" b="1" dirty="0" err="1" smtClean="0">
                <a:solidFill>
                  <a:srgbClr val="FFC000"/>
                </a:solidFill>
              </a:rPr>
              <a:t>GREŠKE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7" y="1319856"/>
            <a:ext cx="8251286" cy="50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592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221082" cy="229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402993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91" y="1013339"/>
            <a:ext cx="2944813" cy="1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91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382000" cy="1828800"/>
          </a:xfrm>
        </p:spPr>
        <p:txBody>
          <a:bodyPr>
            <a:normAutofit/>
          </a:bodyPr>
          <a:lstStyle/>
          <a:p>
            <a:r>
              <a:rPr lang="sr-Latn-RS" sz="6000" dirty="0" smtClean="0"/>
              <a:t>Hvala </a:t>
            </a:r>
            <a:r>
              <a:rPr lang="sr-Latn-RS" sz="6000" dirty="0" smtClean="0">
                <a:solidFill>
                  <a:srgbClr val="C00000"/>
                </a:solidFill>
              </a:rPr>
              <a:t>na</a:t>
            </a:r>
            <a:r>
              <a:rPr lang="sr-Latn-RS" sz="6000" dirty="0" smtClean="0"/>
              <a:t> </a:t>
            </a:r>
            <a:r>
              <a:rPr lang="sr-Latn-RS" sz="6000" dirty="0" smtClean="0">
                <a:solidFill>
                  <a:schemeClr val="bg1">
                    <a:lumMod val="50000"/>
                  </a:schemeClr>
                </a:solidFill>
              </a:rPr>
              <a:t>pažnji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29" y="349125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Kristalna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geometrija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elementarnih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kristalnih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rešetki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191429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AMORFNI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MATERIJALI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1600" dirty="0" smtClean="0">
                <a:solidFill>
                  <a:schemeClr val="accent4">
                    <a:lumMod val="75000"/>
                  </a:schemeClr>
                </a:solidFill>
              </a:rPr>
              <a:t>nemaju pravilnu unutrašnju građu i ne smatraju se pravim čvrstim materijama, već jako pothlađenim tečnostima. On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vi-VN" sz="1600" dirty="0" smtClean="0">
                <a:solidFill>
                  <a:schemeClr val="accent4">
                    <a:lumMod val="75000"/>
                  </a:schemeClr>
                </a:solidFill>
              </a:rPr>
              <a:t> nemaju određen</a:t>
            </a:r>
            <a:r>
              <a:rPr lang="sr-Latn-RS" sz="1600" dirty="0" smtClean="0">
                <a:solidFill>
                  <a:schemeClr val="accent4">
                    <a:lumMod val="75000"/>
                  </a:schemeClr>
                </a:solidFill>
              </a:rPr>
              <a:t>u tačku </a:t>
            </a:r>
            <a:r>
              <a:rPr lang="vi-VN" sz="1600" dirty="0" smtClean="0">
                <a:solidFill>
                  <a:schemeClr val="accent4">
                    <a:lumMod val="75000"/>
                  </a:schemeClr>
                </a:solidFill>
              </a:rPr>
              <a:t>topljenj</a:t>
            </a:r>
            <a:r>
              <a:rPr lang="sr-Latn-RS" sz="1600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vi-VN" sz="1600" dirty="0" smtClean="0">
                <a:solidFill>
                  <a:schemeClr val="accent4">
                    <a:lumMod val="75000"/>
                  </a:schemeClr>
                </a:solidFill>
              </a:rPr>
              <a:t>, ve</a:t>
            </a:r>
            <a:r>
              <a:rPr lang="sr-Latn-R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1600" dirty="0" smtClean="0">
                <a:solidFill>
                  <a:schemeClr val="accent4">
                    <a:lumMod val="75000"/>
                  </a:schemeClr>
                </a:solidFill>
              </a:rPr>
              <a:t>ć pri zagrevanju postepeno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1600" dirty="0" smtClean="0">
                <a:solidFill>
                  <a:schemeClr val="accent4">
                    <a:lumMod val="75000"/>
                  </a:schemeClr>
                </a:solidFill>
              </a:rPr>
              <a:t>omekšavaju dok se ne rastope. Primeri takvih materija su staklo i vosak.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7335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030881"/>
            <a:ext cx="2906805" cy="212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5210" y="4055619"/>
            <a:ext cx="388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</a:t>
            </a:r>
            <a:r>
              <a:rPr lang="sr-Latn-R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šte karakteristike amorfnih materijala: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r-Latn-R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Imaju </a:t>
            </a:r>
            <a:r>
              <a:rPr lang="sr-Latn-R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sva svojstva ista u istim pravcima (Izotropni su)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r-Latn-RS" sz="1600" dirty="0" smtClean="0">
                <a:solidFill>
                  <a:srgbClr val="C00000"/>
                </a:solidFill>
              </a:rPr>
              <a:t>2. Pri </a:t>
            </a:r>
            <a:r>
              <a:rPr lang="sr-Latn-RS" sz="1600" dirty="0">
                <a:solidFill>
                  <a:srgbClr val="C00000"/>
                </a:solidFill>
              </a:rPr>
              <a:t>topljenju, za razliku od kristalnih materijala, prvo se razmekšavaju, prelazeći  iz krtog u  viskozno, a tek posle u tečno stanje, pri tom se ne samo viskozitet već i i druga svojstva menjaju kontinualno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sr-Latn-RS" sz="1600" dirty="0" smtClean="0">
                <a:solidFill>
                  <a:srgbClr val="00B050"/>
                </a:solidFill>
              </a:rPr>
              <a:t>3. Topljenje </a:t>
            </a:r>
            <a:r>
              <a:rPr lang="sr-Latn-RS" sz="1600" dirty="0">
                <a:solidFill>
                  <a:srgbClr val="00B050"/>
                </a:solidFill>
              </a:rPr>
              <a:t>i otvrdavanje su povratni </a:t>
            </a:r>
            <a:r>
              <a:rPr lang="sr-Latn-RS" sz="1600" dirty="0" smtClean="0">
                <a:solidFill>
                  <a:srgbClr val="00B050"/>
                </a:solidFill>
              </a:rPr>
              <a:t>procesi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2053" name="Picture 5" descr="https://image2.slideserve.com/4044223/slide19-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4911" r="26411" b="49739"/>
          <a:stretch/>
        </p:blipFill>
        <p:spPr bwMode="auto">
          <a:xfrm>
            <a:off x="5542735" y="1595546"/>
            <a:ext cx="3254901" cy="23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6486" y="1147140"/>
            <a:ext cx="5176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600" dirty="0" smtClean="0">
                <a:solidFill>
                  <a:srgbClr val="00B050"/>
                </a:solidFill>
              </a:rPr>
              <a:t>Prema strukturnom uređenju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vi-VN" sz="1600" dirty="0" smtClean="0">
                <a:solidFill>
                  <a:srgbClr val="00B050"/>
                </a:solidFill>
              </a:rPr>
              <a:t> materijale delimo na dve velike osnovne grupe, na kristalne i amorfne</a:t>
            </a:r>
            <a:r>
              <a:rPr lang="sr-Latn-RS" sz="1600" dirty="0" smtClean="0">
                <a:solidFill>
                  <a:srgbClr val="00B050"/>
                </a:solidFill>
              </a:rPr>
              <a:t> </a:t>
            </a:r>
            <a:r>
              <a:rPr lang="vi-VN" sz="1600" dirty="0" smtClean="0">
                <a:solidFill>
                  <a:srgbClr val="00B050"/>
                </a:solidFill>
              </a:rPr>
              <a:t>materijale, s time da se u praksi pojavljuju još t.z. kvazikristali i te</a:t>
            </a:r>
            <a:r>
              <a:rPr lang="sr-Latn-RS" sz="1600" dirty="0" smtClean="0">
                <a:solidFill>
                  <a:srgbClr val="00B050"/>
                </a:solidFill>
              </a:rPr>
              <a:t>ČNI</a:t>
            </a:r>
            <a:r>
              <a:rPr lang="vi-VN" sz="1600" dirty="0" smtClean="0">
                <a:solidFill>
                  <a:srgbClr val="00B050"/>
                </a:solidFill>
              </a:rPr>
              <a:t> kristali.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0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/>
              <a:t>Kristalna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struktura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geometrija</a:t>
            </a:r>
            <a:r>
              <a:rPr lang="en-US" sz="2400" dirty="0"/>
              <a:t> </a:t>
            </a:r>
            <a:r>
              <a:rPr lang="en-US" sz="2400" dirty="0" err="1"/>
              <a:t>elementarnih</a:t>
            </a:r>
            <a:r>
              <a:rPr lang="en-US" sz="2400" dirty="0"/>
              <a:t> </a:t>
            </a:r>
            <a:r>
              <a:rPr lang="en-US" sz="2400" dirty="0" err="1"/>
              <a:t>kristalnih</a:t>
            </a:r>
            <a:r>
              <a:rPr lang="en-US" sz="2400" dirty="0"/>
              <a:t> </a:t>
            </a:r>
            <a:r>
              <a:rPr lang="en-US" sz="2400" dirty="0" err="1"/>
              <a:t>rešetki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3434" y="1625723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>
                <a:solidFill>
                  <a:schemeClr val="accent1">
                    <a:lumMod val="75000"/>
                  </a:schemeClr>
                </a:solidFill>
              </a:rPr>
              <a:t>ČVRSTI MATERIJALI mogu biti AMORFNI i KRISTALNI.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34" y="1810389"/>
            <a:ext cx="2972839" cy="233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564" y="2015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KRISTALI, imaju pravilnu unutrašnju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građu svojstvenu za većinu čvrstih materija.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4" y="3014341"/>
            <a:ext cx="1828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0200" y="4149022"/>
            <a:ext cx="3161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dirty="0" smtClean="0">
                <a:solidFill>
                  <a:srgbClr val="00B050"/>
                </a:solidFill>
              </a:rPr>
              <a:t>Prilikom prelaska iz tečnog u čvrsto stanje atomi se pravilno raspoređuju u kristalografske ravni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748639"/>
            <a:ext cx="3052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</a:rPr>
              <a:t>Geometrijski oblik kristala u vezi je s njegovom geometrijskom unutrašnjom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</a:rPr>
              <a:t>strukturom. Drugim rečima,</a:t>
            </a:r>
            <a:r>
              <a:rPr lang="sr-Latn-R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</a:rPr>
              <a:t>spoljnigeometrijski oblik kristala u vezi je s određenimrasporedom njegovih strukturnih jedinica -iona, atoma ili molekula. Svaki kristalse sastoji, dakle, od trodimenzionalno pravilno raspoređenih strukturnih jedinica, a njihovraspored daje karakteristična svojstva i oblik</a:t>
            </a:r>
            <a:r>
              <a:rPr lang="vi-VN" sz="1600" dirty="0" smtClean="0"/>
              <a:t>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357130" y="5210851"/>
            <a:ext cx="2871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Kristalna</a:t>
            </a:r>
            <a:r>
              <a:rPr lang="en-US" sz="1600" dirty="0" smtClean="0"/>
              <a:t> </a:t>
            </a:r>
            <a:r>
              <a:rPr lang="en-US" sz="1600" dirty="0" err="1" smtClean="0"/>
              <a:t>struktura</a:t>
            </a:r>
            <a:r>
              <a:rPr lang="en-US" sz="1600" dirty="0" smtClean="0"/>
              <a:t> </a:t>
            </a:r>
            <a:r>
              <a:rPr lang="en-US" sz="1600" dirty="0" err="1" smtClean="0"/>
              <a:t>neke</a:t>
            </a:r>
            <a:r>
              <a:rPr lang="sr-Latn-RS" sz="1600" dirty="0" smtClean="0"/>
              <a:t> </a:t>
            </a:r>
            <a:r>
              <a:rPr lang="en-US" sz="1600" dirty="0" err="1" smtClean="0"/>
              <a:t>Materije</a:t>
            </a:r>
            <a:r>
              <a:rPr lang="sr-Latn-RS" sz="1600" dirty="0" smtClean="0"/>
              <a:t>  </a:t>
            </a:r>
            <a:r>
              <a:rPr lang="en-US" sz="1600" dirty="0" err="1" smtClean="0"/>
              <a:t>predstavlja</a:t>
            </a:r>
            <a:r>
              <a:rPr lang="sr-Latn-RS" sz="1600" dirty="0" smtClean="0"/>
              <a:t> </a:t>
            </a:r>
            <a:r>
              <a:rPr lang="en-US" sz="1600" dirty="0" err="1" smtClean="0"/>
              <a:t>celokupni</a:t>
            </a:r>
            <a:r>
              <a:rPr lang="en-US" sz="1600" dirty="0" smtClean="0"/>
              <a:t> </a:t>
            </a:r>
            <a:r>
              <a:rPr lang="en-US" sz="1600" dirty="0" err="1" smtClean="0"/>
              <a:t>poredak</a:t>
            </a:r>
            <a:r>
              <a:rPr lang="en-US" sz="1600" dirty="0" smtClean="0"/>
              <a:t> </a:t>
            </a:r>
            <a:r>
              <a:rPr lang="sr-Latn-RS" sz="1600" dirty="0" smtClean="0"/>
              <a:t> </a:t>
            </a:r>
            <a:r>
              <a:rPr lang="en-US" sz="1600" dirty="0" err="1" smtClean="0"/>
              <a:t>strukturnih</a:t>
            </a:r>
            <a:r>
              <a:rPr lang="en-US" sz="1600" dirty="0" smtClean="0"/>
              <a:t> </a:t>
            </a:r>
            <a:r>
              <a:rPr lang="en-US" sz="1600" dirty="0" err="1" smtClean="0"/>
              <a:t>jedinica</a:t>
            </a:r>
            <a:r>
              <a:rPr lang="en-US" sz="1600" dirty="0" smtClean="0"/>
              <a:t> u </a:t>
            </a:r>
            <a:r>
              <a:rPr lang="en-US" sz="1600" dirty="0" err="1" smtClean="0"/>
              <a:t>tzv</a:t>
            </a:r>
            <a:r>
              <a:rPr lang="en-US" sz="1600" dirty="0" smtClean="0"/>
              <a:t>. </a:t>
            </a:r>
            <a:r>
              <a:rPr lang="en-US" sz="1600" dirty="0" err="1" smtClean="0"/>
              <a:t>prostornoj</a:t>
            </a:r>
            <a:r>
              <a:rPr lang="en-US" sz="1600" dirty="0" smtClean="0"/>
              <a:t> </a:t>
            </a:r>
            <a:r>
              <a:rPr lang="en-US" sz="1600" dirty="0" err="1" smtClean="0"/>
              <a:t>rešetki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58" y="5065802"/>
            <a:ext cx="1691942" cy="12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21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Kristalna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geometrija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elementarnih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kristalnih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rešetki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9" y="1452173"/>
            <a:ext cx="48490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0070C0"/>
                </a:solidFill>
              </a:rPr>
              <a:t>Kod kristalnih tela čestice (atomi, molekuli, joni) poređane su jedne pored drugih tako da grade pravilnu geometrijsku strukturu – pravilan raspored čestica. Bez obzira u kom smeru se posmatra raspored čestica, on se uvek ponavlja na isti način. Raspored čestica se periodično ponavlja u prostoru. Čestice su vezane za svoje ravnotežne polažaje, a njihovo toplotno kretanje je oscilatorno kretanje oko ravnotežnih položaja. </a:t>
            </a:r>
            <a:endParaRPr lang="sr-Latn-RS" dirty="0" smtClean="0">
              <a:solidFill>
                <a:srgbClr val="0070C0"/>
              </a:solidFill>
            </a:endParaRPr>
          </a:p>
          <a:p>
            <a:endParaRPr lang="sr-Latn-RS" dirty="0"/>
          </a:p>
          <a:p>
            <a:r>
              <a:rPr lang="vi-VN" dirty="0" smtClean="0">
                <a:solidFill>
                  <a:srgbClr val="00B050"/>
                </a:solidFill>
              </a:rPr>
              <a:t>Kristali imaju tačno određenu temperaturu topljenja.</a:t>
            </a:r>
          </a:p>
          <a:p>
            <a:endParaRPr lang="sr-Latn-RS" dirty="0" smtClean="0"/>
          </a:p>
          <a:p>
            <a:r>
              <a:rPr lang="vi-VN" dirty="0" smtClean="0">
                <a:solidFill>
                  <a:schemeClr val="accent6">
                    <a:lumMod val="50000"/>
                  </a:schemeClr>
                </a:solidFill>
              </a:rPr>
              <a:t>Pored toga, još jedna od bitnih osobina kristala je anizotropija – fizičke osobine nisu iste u svim pravcima. Sva amorfna tela su izotropna</a:t>
            </a:r>
            <a:endParaRPr lang="vi-VN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1905000"/>
            <a:ext cx="17811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4267200"/>
            <a:ext cx="17430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8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Kristalna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geometrija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elementarnih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kristalnih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rešetki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768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Kristalna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rešetka</a:t>
            </a:r>
            <a:r>
              <a:rPr lang="en-US" sz="1600" dirty="0" smtClean="0">
                <a:solidFill>
                  <a:srgbClr val="0070C0"/>
                </a:solidFill>
              </a:rPr>
              <a:t> (</a:t>
            </a:r>
            <a:r>
              <a:rPr lang="en-US" sz="1600" dirty="0" err="1" smtClean="0">
                <a:solidFill>
                  <a:srgbClr val="0070C0"/>
                </a:solidFill>
              </a:rPr>
              <a:t>kristalna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ćelija</a:t>
            </a:r>
            <a:r>
              <a:rPr lang="en-US" sz="1600" dirty="0" smtClean="0">
                <a:solidFill>
                  <a:srgbClr val="0070C0"/>
                </a:solidFill>
              </a:rPr>
              <a:t>) je </a:t>
            </a:r>
            <a:r>
              <a:rPr lang="en-US" sz="1600" dirty="0" err="1" smtClean="0">
                <a:solidFill>
                  <a:srgbClr val="0070C0"/>
                </a:solidFill>
              </a:rPr>
              <a:t>najmanja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jedinica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trodimenzionalnog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rasporeda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atoma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koja</a:t>
            </a:r>
            <a:r>
              <a:rPr lang="en-US" sz="1600" dirty="0" smtClean="0">
                <a:solidFill>
                  <a:srgbClr val="0070C0"/>
                </a:solidFill>
              </a:rPr>
              <a:t> se </a:t>
            </a:r>
            <a:r>
              <a:rPr lang="en-US" sz="1600" dirty="0" err="1" smtClean="0">
                <a:solidFill>
                  <a:srgbClr val="0070C0"/>
                </a:solidFill>
              </a:rPr>
              <a:t>sa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istim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karakteristikama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ponavlja</a:t>
            </a:r>
            <a:r>
              <a:rPr lang="en-US" sz="1600" dirty="0" smtClean="0">
                <a:solidFill>
                  <a:srgbClr val="0070C0"/>
                </a:solidFill>
              </a:rPr>
              <a:t> u </a:t>
            </a:r>
            <a:r>
              <a:rPr lang="en-US" sz="1600" dirty="0" err="1" smtClean="0">
                <a:solidFill>
                  <a:srgbClr val="0070C0"/>
                </a:solidFill>
              </a:rPr>
              <a:t>prostoru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11" y="1580649"/>
            <a:ext cx="3105811" cy="20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273" y="2535520"/>
            <a:ext cx="453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Jedinična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ili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elementarna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ćelija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je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najmanji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prostorne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rešetke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koji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ponavljan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u tri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dimenzije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daje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celu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kristalnu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rešetku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dirty="0" smtClean="0"/>
              <a:t>Parametar rešetke je najmanja udaljenost između dva atoma uzduž ivice jedinične ćelije.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56710" y="4106246"/>
            <a:ext cx="7944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Jedinična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ćelija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kristalne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strukture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sadrži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najmanji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mogući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broj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strukturnih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jedinica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84353"/>
            <a:ext cx="4980971" cy="200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37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Kristalna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geometrija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elementarnih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kristalnih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rešetki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297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Osnovne karakteristike kristalne rešetke koje opisuju njenu veličinu i oblik su dimenzije stranica i uglovi između njih.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6670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Postoji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14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vrsta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jediničnih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ćelija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grupisanih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u 7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kristalnih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+mj-lt"/>
              </a:rPr>
              <a:t>sistema</a:t>
            </a:r>
            <a:r>
              <a:rPr lang="sr-Latn-RS" sz="1600" dirty="0" smtClean="0">
                <a:solidFill>
                  <a:srgbClr val="00B050"/>
                </a:solidFill>
                <a:latin typeface="+mj-lt"/>
              </a:rPr>
              <a:t>.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14772"/>
            <a:ext cx="5572140" cy="448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" y="37338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0070C0"/>
                </a:solidFill>
              </a:rPr>
              <a:t>Iako</a:t>
            </a:r>
            <a:r>
              <a:rPr lang="en-US" sz="1600" dirty="0" smtClean="0">
                <a:solidFill>
                  <a:srgbClr val="0070C0"/>
                </a:solidFill>
              </a:rPr>
              <a:t> se </a:t>
            </a:r>
            <a:r>
              <a:rPr lang="en-US" sz="1600" dirty="0" err="1" smtClean="0">
                <a:solidFill>
                  <a:srgbClr val="0070C0"/>
                </a:solidFill>
              </a:rPr>
              <a:t>većina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metalnih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materijala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odlikuje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jedinstvenom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kristalnom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rešetkom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postoje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oni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koji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mogu</a:t>
            </a:r>
            <a:r>
              <a:rPr lang="en-US" sz="1600" dirty="0" smtClean="0">
                <a:solidFill>
                  <a:srgbClr val="0070C0"/>
                </a:solidFill>
              </a:rPr>
              <a:t> da </a:t>
            </a:r>
            <a:r>
              <a:rPr lang="en-US" sz="1600" dirty="0" err="1" smtClean="0">
                <a:solidFill>
                  <a:srgbClr val="0070C0"/>
                </a:solidFill>
              </a:rPr>
              <a:t>imaju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više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različitih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kristalnih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rešetki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r>
              <a:rPr lang="en-US" sz="1600" dirty="0" err="1" smtClean="0">
                <a:solidFill>
                  <a:srgbClr val="0070C0"/>
                </a:solidFill>
              </a:rPr>
              <a:t>Ovo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svojstvo</a:t>
            </a:r>
            <a:r>
              <a:rPr lang="en-US" sz="1600" dirty="0" smtClean="0">
                <a:solidFill>
                  <a:srgbClr val="0070C0"/>
                </a:solidFill>
              </a:rPr>
              <a:t> je </a:t>
            </a:r>
            <a:r>
              <a:rPr lang="en-US" sz="1600" dirty="0" err="1" smtClean="0">
                <a:solidFill>
                  <a:srgbClr val="0070C0"/>
                </a:solidFill>
              </a:rPr>
              <a:t>naziva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alotropija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ili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polimorfija</a:t>
            </a:r>
            <a:r>
              <a:rPr lang="en-US" sz="1600" dirty="0" smtClean="0">
                <a:solidFill>
                  <a:srgbClr val="0070C0"/>
                </a:solidFill>
              </a:rPr>
              <a:t>, a </a:t>
            </a:r>
            <a:r>
              <a:rPr lang="en-US" sz="1600" dirty="0" err="1" smtClean="0">
                <a:solidFill>
                  <a:srgbClr val="0070C0"/>
                </a:solidFill>
              </a:rPr>
              <a:t>preobražaj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jednog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tipa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rešetke</a:t>
            </a:r>
            <a:r>
              <a:rPr lang="en-US" sz="1600" dirty="0" smtClean="0">
                <a:solidFill>
                  <a:srgbClr val="0070C0"/>
                </a:solidFill>
              </a:rPr>
              <a:t> u </a:t>
            </a:r>
            <a:r>
              <a:rPr lang="en-US" sz="1600" dirty="0" err="1" smtClean="0">
                <a:solidFill>
                  <a:srgbClr val="0070C0"/>
                </a:solidFill>
              </a:rPr>
              <a:t>drugu</a:t>
            </a:r>
            <a:r>
              <a:rPr lang="en-US" sz="1600" dirty="0" smtClean="0">
                <a:solidFill>
                  <a:srgbClr val="0070C0"/>
                </a:solidFill>
              </a:rPr>
              <a:t> (</a:t>
            </a:r>
            <a:r>
              <a:rPr lang="en-US" sz="1600" dirty="0" err="1" smtClean="0">
                <a:solidFill>
                  <a:srgbClr val="0070C0"/>
                </a:solidFill>
              </a:rPr>
              <a:t>alotropski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preobražaj</a:t>
            </a:r>
            <a:r>
              <a:rPr lang="en-US" sz="1600" dirty="0" smtClean="0">
                <a:solidFill>
                  <a:srgbClr val="0070C0"/>
                </a:solidFill>
              </a:rPr>
              <a:t>) je </a:t>
            </a:r>
            <a:r>
              <a:rPr lang="en-US" sz="1600" dirty="0" err="1" smtClean="0">
                <a:solidFill>
                  <a:srgbClr val="0070C0"/>
                </a:solidFill>
              </a:rPr>
              <a:t>funkcija</a:t>
            </a:r>
            <a:r>
              <a:rPr lang="en-US" sz="1600" dirty="0" smtClean="0">
                <a:solidFill>
                  <a:srgbClr val="0070C0"/>
                </a:solidFill>
              </a:rPr>
              <a:t> temperature.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4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/>
              <a:t>Kristalna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struktura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geometrija</a:t>
            </a:r>
            <a:r>
              <a:rPr lang="en-US" sz="2400" dirty="0"/>
              <a:t> </a:t>
            </a:r>
            <a:r>
              <a:rPr lang="en-US" sz="2400" dirty="0" err="1"/>
              <a:t>elementarnih</a:t>
            </a:r>
            <a:r>
              <a:rPr lang="en-US" sz="2400" dirty="0"/>
              <a:t> </a:t>
            </a:r>
            <a:r>
              <a:rPr lang="en-US" sz="2400" dirty="0" err="1"/>
              <a:t>kristalnih</a:t>
            </a:r>
            <a:r>
              <a:rPr lang="en-US" sz="2400" dirty="0"/>
              <a:t> </a:t>
            </a:r>
            <a:r>
              <a:rPr lang="en-US" sz="2400" dirty="0" err="1"/>
              <a:t>rešetki</a:t>
            </a:r>
            <a:endParaRPr lang="en-US" sz="2400" dirty="0"/>
          </a:p>
        </p:txBody>
      </p:sp>
      <p:pic>
        <p:nvPicPr>
          <p:cNvPr id="8" name="Picture 7" descr="Amorfno &amp;amp; Kristalno čvrsto stanje - ppt downlo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1600200"/>
            <a:ext cx="4724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472545" y="1600200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</a:rPr>
              <a:t>Braveova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rešetka</a:t>
            </a:r>
            <a:r>
              <a:rPr lang="en-US" sz="1600" dirty="0">
                <a:solidFill>
                  <a:srgbClr val="0070C0"/>
                </a:solidFill>
              </a:rPr>
              <a:t>, je </a:t>
            </a:r>
            <a:r>
              <a:rPr lang="en-US" sz="1600" dirty="0" err="1">
                <a:solidFill>
                  <a:srgbClr val="0070C0"/>
                </a:solidFill>
              </a:rPr>
              <a:t>periodični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beskonačni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skup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čvorova</a:t>
            </a:r>
            <a:r>
              <a:rPr lang="en-US" sz="1600" dirty="0">
                <a:solidFill>
                  <a:srgbClr val="0070C0"/>
                </a:solidFill>
              </a:rPr>
              <a:t> u </a:t>
            </a:r>
            <a:r>
              <a:rPr lang="en-US" sz="1600" dirty="0" err="1">
                <a:solidFill>
                  <a:srgbClr val="0070C0"/>
                </a:solidFill>
              </a:rPr>
              <a:t>ravni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koji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imaju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isti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raspored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orijentaciju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nezavisno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iz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koje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tačke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posmatra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r>
              <a:rPr lang="en-US" sz="1600" dirty="0" err="1">
                <a:solidFill>
                  <a:srgbClr val="0070C0"/>
                </a:solidFill>
              </a:rPr>
              <a:t>Braveova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rešetka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može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definisati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kao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skup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svih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čvorova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određenih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vektorom</a:t>
            </a:r>
            <a:r>
              <a:rPr lang="en-US" sz="1600" dirty="0">
                <a:solidFill>
                  <a:srgbClr val="0070C0"/>
                </a:solidFill>
              </a:rPr>
              <a:t>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57" y="3539836"/>
            <a:ext cx="157810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39" y="4457699"/>
            <a:ext cx="1166942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03395" y="4906879"/>
            <a:ext cx="344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primitivni</a:t>
            </a:r>
            <a:r>
              <a:rPr lang="en-US" dirty="0" smtClean="0"/>
              <a:t> </a:t>
            </a:r>
            <a:r>
              <a:rPr lang="en-US" dirty="0" err="1" smtClean="0"/>
              <a:t>vektori</a:t>
            </a:r>
            <a:r>
              <a:rPr lang="en-US" dirty="0" smtClean="0"/>
              <a:t> </a:t>
            </a:r>
            <a:r>
              <a:rPr lang="en-US" dirty="0" err="1" smtClean="0"/>
              <a:t>Braveove</a:t>
            </a:r>
            <a:r>
              <a:rPr lang="en-US" dirty="0" smtClean="0"/>
              <a:t> </a:t>
            </a:r>
            <a:r>
              <a:rPr lang="en-US" dirty="0" err="1" smtClean="0"/>
              <a:t>rešetke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1109" y="5955268"/>
            <a:ext cx="827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Primitvna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ćelija</a:t>
            </a:r>
            <a:r>
              <a:rPr lang="en-US" dirty="0" smtClean="0">
                <a:solidFill>
                  <a:srgbClr val="C00000"/>
                </a:solidFill>
              </a:rPr>
              <a:t> je </a:t>
            </a:r>
            <a:r>
              <a:rPr lang="en-US" dirty="0" err="1" smtClean="0">
                <a:solidFill>
                  <a:srgbClr val="C00000"/>
                </a:solidFill>
              </a:rPr>
              <a:t>najmanji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Braveove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rešetke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kojim</a:t>
            </a:r>
            <a:r>
              <a:rPr lang="en-US" dirty="0" smtClean="0">
                <a:solidFill>
                  <a:srgbClr val="C00000"/>
                </a:solidFill>
              </a:rPr>
              <a:t> se </a:t>
            </a:r>
            <a:r>
              <a:rPr lang="en-US" dirty="0" err="1" smtClean="0">
                <a:solidFill>
                  <a:srgbClr val="C00000"/>
                </a:solidFill>
              </a:rPr>
              <a:t>može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generisati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cela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rešetka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Biotehni</a:t>
            </a:r>
            <a:r>
              <a:rPr lang="sr-Latn-RS" dirty="0" smtClean="0">
                <a:solidFill>
                  <a:srgbClr val="008000"/>
                </a:solidFill>
              </a:rPr>
              <a:t>čki materijali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Kristalna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struktura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geometrija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elementarnih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kristalnih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rešetki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2" y="1459099"/>
            <a:ext cx="7523018" cy="50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88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1345</Words>
  <Application>Microsoft Office PowerPoint</Application>
  <PresentationFormat>On-screen Show (4:3)</PresentationFormat>
  <Paragraphs>141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Biotehnički materijali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Biotehnički materijali</dc:title>
  <dc:creator>Vlada Pavlovic</dc:creator>
  <cp:lastModifiedBy>Vlada Pavlovic</cp:lastModifiedBy>
  <cp:revision>23</cp:revision>
  <dcterms:created xsi:type="dcterms:W3CDTF">2021-11-07T17:38:58Z</dcterms:created>
  <dcterms:modified xsi:type="dcterms:W3CDTF">2021-11-07T22:47:44Z</dcterms:modified>
</cp:coreProperties>
</file>