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1" r:id="rId15"/>
    <p:sldId id="262" r:id="rId16"/>
    <p:sldId id="260" r:id="rId17"/>
    <p:sldId id="26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8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8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8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FE49-14B6-4C50-A5C6-20F3529A69C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A9EC-550F-479D-BDD3-5279E7E8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659141"/>
            <a:ext cx="236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AMORFNI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MATERIJALI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nemaju pravilnu unutrašnju građu i ne smatraju se pravim čvrstim materijama, već jako pothlađenim tečnostima. On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nemaju određen</a:t>
            </a:r>
            <a:r>
              <a:rPr lang="sr-Latn-R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tačku </a:t>
            </a:r>
            <a:r>
              <a:rPr lang="vi-VN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topljenj</a:t>
            </a:r>
            <a:r>
              <a:rPr lang="sr-Latn-R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već pri zagrevanju postepeno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omekšavaju dok se ne rastope. Primeri takvih materija su staklo i vosak.</a:t>
            </a: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067466"/>
            <a:ext cx="17335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image2.slideserve.com/4044223/slide19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4911" r="26411" b="49739"/>
          <a:stretch/>
        </p:blipFill>
        <p:spPr bwMode="auto">
          <a:xfrm>
            <a:off x="713091" y="1752600"/>
            <a:ext cx="2411109" cy="176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6486" y="838200"/>
            <a:ext cx="8091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 smtClean="0">
                <a:solidFill>
                  <a:srgbClr val="C00000"/>
                </a:solidFill>
                <a:latin typeface="Calibri" pitchFamily="34" charset="0"/>
              </a:rPr>
              <a:t>Prema strukturnom uređenju</a:t>
            </a:r>
            <a:r>
              <a:rPr lang="sr-Latn-RS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C00000"/>
                </a:solidFill>
                <a:latin typeface="Calibri" pitchFamily="34" charset="0"/>
              </a:rPr>
              <a:t> materijale delimo na dve velike osnovne grupe, na kristalne i amorfne</a:t>
            </a:r>
            <a:r>
              <a:rPr lang="sr-Latn-RS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C00000"/>
                </a:solidFill>
                <a:latin typeface="Calibri" pitchFamily="34" charset="0"/>
              </a:rPr>
              <a:t>materijale, s time da se u praksi pojavljuju još t.z. kvazikristali i te</a:t>
            </a:r>
            <a:r>
              <a:rPr lang="sr-Latn-RS" dirty="0" smtClean="0">
                <a:solidFill>
                  <a:srgbClr val="C00000"/>
                </a:solidFill>
                <a:latin typeface="Calibri" pitchFamily="34" charset="0"/>
              </a:rPr>
              <a:t>čni</a:t>
            </a:r>
            <a:r>
              <a:rPr lang="vi-VN" dirty="0" smtClean="0">
                <a:solidFill>
                  <a:srgbClr val="C00000"/>
                </a:solidFill>
                <a:latin typeface="Calibri" pitchFamily="34" charset="0"/>
              </a:rPr>
              <a:t> kristali.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0" y="1566261"/>
            <a:ext cx="21626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KRISTALNI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MATERIJALI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Geometrijski oblik kristala u vezi je s njegovom geometrijskom unutrašnjom</a:t>
            </a:r>
            <a:r>
              <a:rPr lang="sr-Latn-R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strukturom. Drugim rečima,</a:t>
            </a:r>
            <a:r>
              <a:rPr lang="sr-Latn-R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spoljnigeometrijski oblik kristala u vezi je s određenimrasporedom njegovih strukturnih jedinica -iona, atoma ili molekula. Svaki kristalse sastoji, dakle, od trodimenzionalno pravilno raspoređenih strukturnih jedinica, a njihovraspored daje karakteristična svojstva i oblik.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27" y="1725540"/>
            <a:ext cx="2552873" cy="20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7466"/>
            <a:ext cx="1828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762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681335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2" y="1371600"/>
            <a:ext cx="8432217" cy="502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2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762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681335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027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proucavanju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strukture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polimera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postoje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dva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prilaza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prvom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uobicajenom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hemicara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struktura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polimera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prikazuje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primarna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sekundarna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tercijarna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nekim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slucajevima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kvarternerna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strukturna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makromolekula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1" y="2240340"/>
            <a:ext cx="40298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Primarna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struktura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makromolekula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obuhvata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hemijski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sastav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nacin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povezivanja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atoma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osnovnih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motiva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u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molekul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polimera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njegovu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konfiguraciju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ona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se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direktno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odrazava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neke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karakteristike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kao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npr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rastvorljivost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hemijsko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ponasanje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polimera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962400"/>
            <a:ext cx="3953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B050"/>
                </a:solidFill>
              </a:rPr>
              <a:t>Sekundarna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struktura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predstavlja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konformaciju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makromolekula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usled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koje</a:t>
            </a:r>
            <a:r>
              <a:rPr lang="en-US" sz="1600" dirty="0">
                <a:solidFill>
                  <a:srgbClr val="00B050"/>
                </a:solidFill>
              </a:rPr>
              <a:t> se </a:t>
            </a:r>
            <a:r>
              <a:rPr lang="en-US" sz="1600" dirty="0" err="1" smtClean="0">
                <a:solidFill>
                  <a:srgbClr val="00B050"/>
                </a:solidFill>
              </a:rPr>
              <a:t>mogu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pojaviti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razliciti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oblici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molekula</a:t>
            </a:r>
            <a:r>
              <a:rPr lang="en-US" sz="1600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1" y="5247382"/>
            <a:ext cx="8242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Tercijarna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struktura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koja</a:t>
            </a:r>
            <a:r>
              <a:rPr lang="en-US" sz="1600" dirty="0">
                <a:solidFill>
                  <a:srgbClr val="0070C0"/>
                </a:solidFill>
              </a:rPr>
              <a:t> je </a:t>
            </a:r>
            <a:r>
              <a:rPr lang="en-US" sz="1600" dirty="0" err="1">
                <a:solidFill>
                  <a:srgbClr val="0070C0"/>
                </a:solidFill>
              </a:rPr>
              <a:t>jako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zavisna</a:t>
            </a:r>
            <a:r>
              <a:rPr lang="en-US" sz="1600" dirty="0">
                <a:solidFill>
                  <a:srgbClr val="0070C0"/>
                </a:solidFill>
              </a:rPr>
              <a:t> od </a:t>
            </a:r>
            <a:r>
              <a:rPr lang="en-US" sz="1600" dirty="0" err="1" smtClean="0">
                <a:solidFill>
                  <a:srgbClr val="0070C0"/>
                </a:solidFill>
              </a:rPr>
              <a:t>sekundarne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strukture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predstavlja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skup</a:t>
            </a:r>
            <a:r>
              <a:rPr lang="en-US" sz="1600" dirty="0">
                <a:solidFill>
                  <a:srgbClr val="0070C0"/>
                </a:solidFill>
              </a:rPr>
              <a:t> od </a:t>
            </a:r>
            <a:r>
              <a:rPr lang="en-US" sz="1600" dirty="0" err="1">
                <a:solidFill>
                  <a:srgbClr val="0070C0"/>
                </a:solidFill>
              </a:rPr>
              <a:t>dva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ili</a:t>
            </a:r>
            <a:r>
              <a:rPr lang="en-US" sz="1600" dirty="0">
                <a:solidFill>
                  <a:srgbClr val="0070C0"/>
                </a:solidFill>
              </a:rPr>
              <a:t> vise </a:t>
            </a:r>
            <a:r>
              <a:rPr lang="en-US" sz="1600" dirty="0" err="1">
                <a:solidFill>
                  <a:srgbClr val="0070C0"/>
                </a:solidFill>
              </a:rPr>
              <a:t>elemenata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sekundarne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strukture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pri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cemu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je </a:t>
            </a:r>
            <a:r>
              <a:rPr lang="en-US" sz="1600" dirty="0" err="1" smtClean="0">
                <a:solidFill>
                  <a:srgbClr val="0070C0"/>
                </a:solidFill>
              </a:rPr>
              <a:t>moguca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pojava</a:t>
            </a:r>
            <a:r>
              <a:rPr lang="en-US" sz="1600" dirty="0">
                <a:solidFill>
                  <a:srgbClr val="0070C0"/>
                </a:solidFill>
              </a:rPr>
              <a:t> vise </a:t>
            </a:r>
            <a:r>
              <a:rPr lang="en-US" sz="1600" dirty="0" err="1">
                <a:solidFill>
                  <a:srgbClr val="0070C0"/>
                </a:solidFill>
              </a:rPr>
              <a:t>vrsta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tercijarnih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strukturnih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oblika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r>
              <a:rPr lang="en-US" sz="1600" dirty="0" err="1">
                <a:solidFill>
                  <a:srgbClr val="0070C0"/>
                </a:solidFill>
              </a:rPr>
              <a:t>Udruzivanjem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dva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ili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vise </a:t>
            </a:r>
            <a:r>
              <a:rPr lang="en-US" sz="1600" dirty="0" err="1" smtClean="0">
                <a:solidFill>
                  <a:srgbClr val="0070C0"/>
                </a:solidFill>
              </a:rPr>
              <a:t>tercijarnih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agregata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dobija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kvarternerna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molekulska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struktura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koja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uglavnom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srece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u </a:t>
            </a:r>
            <a:r>
              <a:rPr lang="en-US" sz="1600" dirty="0" err="1" smtClean="0">
                <a:solidFill>
                  <a:srgbClr val="0070C0"/>
                </a:solidFill>
              </a:rPr>
              <a:t>prirodi</a:t>
            </a:r>
            <a:r>
              <a:rPr lang="en-US" sz="1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04" y="2270195"/>
            <a:ext cx="4886596" cy="275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762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681335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8777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Drugi prilaz kod proucavanja strukture polimera karakteristican je za one koji </a:t>
            </a:r>
            <a:r>
              <a:rPr lang="pl-PL" dirty="0" smtClean="0">
                <a:solidFill>
                  <a:srgbClr val="002060"/>
                </a:solidFill>
              </a:rPr>
              <a:t>se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bave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fizikom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polimera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razlikujemo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strukture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molekulsku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nadmolekulsku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905000"/>
            <a:ext cx="76485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2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762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681335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836" y="1176251"/>
            <a:ext cx="9023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Molekulska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struktura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obuhvata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hemijski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sastav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nacin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povezivanja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atoma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osnovnih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motiva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makromolekulu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zatim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konfiguraciju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konformaciju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molekula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380508"/>
            <a:ext cx="4648200" cy="30078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72836" y="1821380"/>
            <a:ext cx="8580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B050"/>
                </a:solidFill>
              </a:rPr>
              <a:t>Konfiguracija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makromolekula</a:t>
            </a:r>
            <a:r>
              <a:rPr lang="en-US" sz="1600" dirty="0">
                <a:solidFill>
                  <a:srgbClr val="00B050"/>
                </a:solidFill>
              </a:rPr>
              <a:t> je </a:t>
            </a:r>
            <a:r>
              <a:rPr lang="en-US" sz="1600" dirty="0" err="1">
                <a:solidFill>
                  <a:srgbClr val="00B050"/>
                </a:solidFill>
              </a:rPr>
              <a:t>definisana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brojem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tipova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mera</a:t>
            </a:r>
            <a:r>
              <a:rPr lang="en-US" sz="1600" dirty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hemijskom</a:t>
            </a:r>
            <a:r>
              <a:rPr lang="en-US" sz="1600" dirty="0" smtClean="0">
                <a:solidFill>
                  <a:srgbClr val="00B050"/>
                </a:solidFill>
              </a:rPr>
              <a:t>  </a:t>
            </a:r>
            <a:r>
              <a:rPr lang="en-US" sz="1600" dirty="0" err="1" smtClean="0">
                <a:solidFill>
                  <a:srgbClr val="00B050"/>
                </a:solidFill>
              </a:rPr>
              <a:t>strukturom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mera</a:t>
            </a:r>
            <a:r>
              <a:rPr lang="en-US" sz="1600" dirty="0">
                <a:solidFill>
                  <a:srgbClr val="00B050"/>
                </a:solidFill>
              </a:rPr>
              <a:t>, </a:t>
            </a:r>
            <a:r>
              <a:rPr lang="en-US" sz="1600" dirty="0" err="1">
                <a:solidFill>
                  <a:srgbClr val="00B050"/>
                </a:solidFill>
              </a:rPr>
              <a:t>redosledom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nacinom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njihovog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vezivanja</a:t>
            </a:r>
            <a:r>
              <a:rPr lang="en-US" sz="1600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98" y="2467711"/>
            <a:ext cx="862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</a:rPr>
              <a:t>Slozenost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hijerarhija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superpozicija</a:t>
            </a:r>
            <a:r>
              <a:rPr lang="en-US" sz="1600" dirty="0">
                <a:solidFill>
                  <a:srgbClr val="002060"/>
                </a:solidFill>
              </a:rPr>
              <a:t> u </a:t>
            </a:r>
            <a:r>
              <a:rPr lang="en-US" sz="1600" dirty="0" err="1">
                <a:solidFill>
                  <a:srgbClr val="002060"/>
                </a:solidFill>
              </a:rPr>
              <a:t>konfiguracrjskim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nivoima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makromolekula</a:t>
            </a:r>
            <a:r>
              <a:rPr lang="en-US" sz="1600" dirty="0" smtClean="0">
                <a:solidFill>
                  <a:srgbClr val="002060"/>
                </a:solidFill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</a:rPr>
              <a:t>imaju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kao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posledicu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veliku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raznovrsnost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konformacija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Energijski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povoljne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konformacije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ostvaruju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se </a:t>
            </a:r>
            <a:r>
              <a:rPr lang="en-US" sz="1600" dirty="0" err="1">
                <a:solidFill>
                  <a:srgbClr val="002060"/>
                </a:solidFill>
              </a:rPr>
              <a:t>unutrasnjim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internim</a:t>
            </a:r>
            <a:r>
              <a:rPr lang="en-US" sz="1600" dirty="0">
                <a:solidFill>
                  <a:srgbClr val="002060"/>
                </a:solidFill>
              </a:rPr>
              <a:t>) </a:t>
            </a:r>
            <a:r>
              <a:rPr lang="en-US" sz="1600" dirty="0" err="1">
                <a:solidFill>
                  <a:srgbClr val="002060"/>
                </a:solidFill>
              </a:rPr>
              <a:t>kretanjima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makromolekula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prilikom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kojih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se </a:t>
            </a:r>
            <a:r>
              <a:rPr lang="it-IT" sz="1600" dirty="0" smtClean="0">
                <a:solidFill>
                  <a:srgbClr val="002060"/>
                </a:solidFill>
              </a:rPr>
              <a:t>koordinate </a:t>
            </a:r>
            <a:r>
              <a:rPr lang="it-IT" sz="1600" dirty="0">
                <a:solidFill>
                  <a:srgbClr val="002060"/>
                </a:solidFill>
              </a:rPr>
              <a:t>centra masa makromolekula ne menjaju.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352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Sposobnost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makromolekula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da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ostvaruje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razlicite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konformacije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kretanjem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mera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grupa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mera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segmenata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makromolekula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zove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se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gipkost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fleksibilnost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makromolekula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6342"/>
            <a:ext cx="2373537" cy="17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6476" y="6095999"/>
            <a:ext cx="3910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</a:rPr>
              <a:t>Gipkost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makromolekula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ostvarena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nizom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rotacionih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oscilovanja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oko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veza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izmedu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mera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4572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019800" cy="19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85" y="3124200"/>
            <a:ext cx="6206315" cy="366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0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0" y="1295400"/>
            <a:ext cx="75057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219200"/>
            <a:ext cx="7706550" cy="501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36315"/>
            <a:ext cx="6638831" cy="466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8500" y="580548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Često</a:t>
            </a:r>
            <a:r>
              <a:rPr lang="en-US" sz="1600" b="1" dirty="0"/>
              <a:t> se u </a:t>
            </a:r>
            <a:r>
              <a:rPr lang="en-US" sz="1600" b="1" dirty="0" err="1"/>
              <a:t>literaturi</a:t>
            </a:r>
            <a:r>
              <a:rPr lang="en-US" sz="1600" b="1" dirty="0"/>
              <a:t> </a:t>
            </a:r>
            <a:r>
              <a:rPr lang="en-US" sz="1600" b="1" dirty="0" err="1"/>
              <a:t>pominje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četvrta</a:t>
            </a:r>
            <a:r>
              <a:rPr lang="en-US" sz="1600" b="1" dirty="0"/>
              <a:t> </a:t>
            </a:r>
            <a:r>
              <a:rPr lang="en-US" sz="1600" b="1" dirty="0" err="1"/>
              <a:t>grupa</a:t>
            </a:r>
            <a:r>
              <a:rPr lang="en-US" sz="1600" b="1" dirty="0"/>
              <a:t>:</a:t>
            </a:r>
          </a:p>
          <a:p>
            <a:r>
              <a:rPr lang="en-US" sz="1600" b="1" dirty="0" err="1" smtClean="0"/>
              <a:t>ELASTOPLASTOMERI</a:t>
            </a:r>
            <a:r>
              <a:rPr lang="en-US" sz="1600" b="1" dirty="0" smtClean="0"/>
              <a:t> </a:t>
            </a:r>
            <a:r>
              <a:rPr lang="en-US" sz="1600" b="1" dirty="0"/>
              <a:t>– dobra </a:t>
            </a:r>
            <a:r>
              <a:rPr lang="en-US" sz="1600" b="1" dirty="0" err="1"/>
              <a:t>elastična</a:t>
            </a:r>
            <a:r>
              <a:rPr lang="en-US" sz="1600" b="1" dirty="0"/>
              <a:t> </a:t>
            </a:r>
            <a:r>
              <a:rPr lang="en-US" sz="1600" b="1" dirty="0" err="1"/>
              <a:t>svojstva</a:t>
            </a:r>
            <a:r>
              <a:rPr lang="en-US" sz="1600" b="1" dirty="0"/>
              <a:t> </a:t>
            </a:r>
            <a:r>
              <a:rPr lang="en-US" sz="1600" b="1" dirty="0" err="1"/>
              <a:t>kao</a:t>
            </a:r>
            <a:r>
              <a:rPr lang="en-US" sz="1600" b="1" dirty="0"/>
              <a:t> </a:t>
            </a:r>
            <a:r>
              <a:rPr lang="en-US" sz="1600" b="1" dirty="0" err="1"/>
              <a:t>kod</a:t>
            </a:r>
            <a:r>
              <a:rPr lang="en-US" sz="1600" b="1" dirty="0"/>
              <a:t> </a:t>
            </a:r>
            <a:r>
              <a:rPr lang="en-US" sz="1600" b="1" dirty="0" err="1"/>
              <a:t>elastomera</a:t>
            </a:r>
            <a:r>
              <a:rPr lang="en-US" sz="1600" b="1" dirty="0"/>
              <a:t>, a </a:t>
            </a:r>
            <a:r>
              <a:rPr lang="en-US" sz="1600" b="1" dirty="0" err="1"/>
              <a:t>mogu</a:t>
            </a:r>
            <a:r>
              <a:rPr lang="en-US" sz="1600" b="1" dirty="0"/>
              <a:t> se </a:t>
            </a:r>
            <a:r>
              <a:rPr lang="en-US" sz="1600" b="1" dirty="0" err="1"/>
              <a:t>obrađivati</a:t>
            </a:r>
            <a:r>
              <a:rPr lang="en-US" sz="1600" b="1" dirty="0"/>
              <a:t> </a:t>
            </a:r>
            <a:r>
              <a:rPr lang="en-US" sz="1600" b="1" dirty="0" err="1"/>
              <a:t>kao</a:t>
            </a:r>
            <a:r>
              <a:rPr lang="en-US" sz="1600" b="1" dirty="0"/>
              <a:t> </a:t>
            </a:r>
            <a:r>
              <a:rPr lang="en-US" sz="1600" b="1" dirty="0" err="1"/>
              <a:t>plastomeri</a:t>
            </a:r>
            <a:r>
              <a:rPr 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8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54916" cy="491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3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8"/>
          <a:stretch/>
        </p:blipFill>
        <p:spPr bwMode="auto">
          <a:xfrm>
            <a:off x="152400" y="1147465"/>
            <a:ext cx="4114800" cy="12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255959"/>
            <a:ext cx="3991429" cy="24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2"/>
          <a:stretch/>
        </p:blipFill>
        <p:spPr bwMode="auto">
          <a:xfrm>
            <a:off x="190347" y="2743200"/>
            <a:ext cx="4076853" cy="160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31300"/>
            <a:ext cx="4075216" cy="262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78324"/>
            <a:ext cx="4229793" cy="207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4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9409"/>
            <a:ext cx="4724400" cy="334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223" y="2510135"/>
            <a:ext cx="32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Monokristali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polikristali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9523" y="3018472"/>
            <a:ext cx="34642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Monokristal</a:t>
            </a:r>
            <a:r>
              <a:rPr lang="en-US" sz="1600" dirty="0" smtClean="0"/>
              <a:t> je </a:t>
            </a:r>
            <a:r>
              <a:rPr lang="en-US" sz="1600" dirty="0" err="1" smtClean="0"/>
              <a:t>kristalni</a:t>
            </a:r>
            <a:r>
              <a:rPr lang="en-US" sz="1600" dirty="0" smtClean="0"/>
              <a:t> </a:t>
            </a:r>
            <a:r>
              <a:rPr lang="en-US" sz="1600" dirty="0" err="1" smtClean="0"/>
              <a:t>materijal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se </a:t>
            </a:r>
            <a:r>
              <a:rPr lang="en-US" sz="1600" dirty="0" err="1" smtClean="0"/>
              <a:t>sastoji</a:t>
            </a:r>
            <a:r>
              <a:rPr lang="en-US" sz="1600" dirty="0" smtClean="0"/>
              <a:t> od </a:t>
            </a:r>
            <a:r>
              <a:rPr lang="en-US" sz="1600" dirty="0" err="1" smtClean="0"/>
              <a:t>samo</a:t>
            </a:r>
            <a:r>
              <a:rPr lang="en-US" sz="1600" dirty="0" smtClean="0"/>
              <a:t> </a:t>
            </a:r>
            <a:r>
              <a:rPr lang="en-US" sz="1600" dirty="0" err="1" smtClean="0"/>
              <a:t>jednog</a:t>
            </a:r>
            <a:r>
              <a:rPr lang="en-US" sz="1600" dirty="0" smtClean="0"/>
              <a:t> </a:t>
            </a:r>
            <a:r>
              <a:rPr lang="en-US" sz="1600" dirty="0" err="1" smtClean="0"/>
              <a:t>kristala</a:t>
            </a:r>
            <a:r>
              <a:rPr lang="en-US" sz="1600" dirty="0" smtClean="0"/>
              <a:t> </a:t>
            </a:r>
            <a:r>
              <a:rPr lang="en-US" sz="1600" dirty="0" err="1" smtClean="0"/>
              <a:t>dok</a:t>
            </a:r>
            <a:r>
              <a:rPr lang="en-US" sz="1600" dirty="0" smtClean="0"/>
              <a:t> je </a:t>
            </a:r>
            <a:r>
              <a:rPr lang="en-US" sz="1600" dirty="0" err="1" smtClean="0"/>
              <a:t>polikristal</a:t>
            </a:r>
            <a:r>
              <a:rPr lang="en-US" sz="1600" dirty="0" smtClean="0"/>
              <a:t>, </a:t>
            </a:r>
            <a:r>
              <a:rPr lang="en-US" sz="1600" dirty="0" err="1" smtClean="0"/>
              <a:t>materijal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se </a:t>
            </a:r>
            <a:r>
              <a:rPr lang="en-US" sz="1600" dirty="0" err="1" smtClean="0"/>
              <a:t>sastoji</a:t>
            </a:r>
            <a:r>
              <a:rPr lang="en-US" sz="1600" dirty="0" smtClean="0"/>
              <a:t> od </a:t>
            </a:r>
            <a:r>
              <a:rPr lang="en-US" sz="1600" dirty="0" err="1" smtClean="0"/>
              <a:t>proizvoljno</a:t>
            </a:r>
            <a:r>
              <a:rPr lang="en-US" sz="1600" dirty="0" smtClean="0"/>
              <a:t> </a:t>
            </a:r>
            <a:r>
              <a:rPr lang="en-US" sz="1600" dirty="0" err="1" smtClean="0"/>
              <a:t>orjentisanih</a:t>
            </a:r>
            <a:r>
              <a:rPr lang="en-US" sz="1600" dirty="0" smtClean="0"/>
              <a:t> </a:t>
            </a:r>
            <a:r>
              <a:rPr lang="en-US" sz="1600" dirty="0" err="1" smtClean="0"/>
              <a:t>monokristala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se </a:t>
            </a:r>
            <a:r>
              <a:rPr lang="en-US" sz="1600" dirty="0" err="1" smtClean="0"/>
              <a:t>nazivaju</a:t>
            </a:r>
            <a:r>
              <a:rPr lang="en-US" sz="1600" dirty="0" smtClean="0"/>
              <a:t> </a:t>
            </a:r>
            <a:r>
              <a:rPr lang="en-US" sz="1600" dirty="0" err="1" smtClean="0"/>
              <a:t>zrna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0" y="4800601"/>
            <a:ext cx="140845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590405"/>
            <a:ext cx="1905001" cy="18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810417"/>
            <a:ext cx="3276601" cy="2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398" y="1074003"/>
            <a:ext cx="4410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Osnovne karakteristike kristalne rešetke koje opisuju njenu veličinu i oblik su dimenzije stranica i uglovi između njih.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636" y="1911157"/>
            <a:ext cx="4037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Postoji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14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vrsta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jediničnih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ćelija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grupisanih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u 7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kristalnih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sistema</a:t>
            </a:r>
            <a:r>
              <a:rPr lang="sr-Latn-RS" sz="1600" dirty="0" smtClean="0">
                <a:solidFill>
                  <a:srgbClr val="00B050"/>
                </a:solidFill>
                <a:latin typeface="+mj-lt"/>
              </a:rPr>
              <a:t>.</a:t>
            </a:r>
            <a:endParaRPr lang="en-US" sz="16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52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5" y="1371599"/>
            <a:ext cx="8154383" cy="51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0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1" y="1147465"/>
            <a:ext cx="8404532" cy="54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6" y="1182101"/>
            <a:ext cx="8256873" cy="520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9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9" y="1295400"/>
            <a:ext cx="8505371" cy="507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0336"/>
            <a:ext cx="6477000" cy="280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5255895" cy="331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95216"/>
            <a:ext cx="3309257" cy="185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47" y="13703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382000" cy="1828800"/>
          </a:xfrm>
        </p:spPr>
        <p:txBody>
          <a:bodyPr>
            <a:normAutofit/>
          </a:bodyPr>
          <a:lstStyle/>
          <a:p>
            <a:r>
              <a:rPr lang="sr-Latn-RS" sz="6000" dirty="0" smtClean="0"/>
              <a:t>Hvala </a:t>
            </a:r>
            <a:r>
              <a:rPr lang="sr-Latn-RS" sz="6000" dirty="0" smtClean="0">
                <a:solidFill>
                  <a:srgbClr val="C00000"/>
                </a:solidFill>
              </a:rPr>
              <a:t>na</a:t>
            </a:r>
            <a:r>
              <a:rPr lang="sr-Latn-RS" sz="6000" dirty="0" smtClean="0"/>
              <a:t> </a:t>
            </a:r>
            <a:r>
              <a:rPr lang="sr-Latn-RS" sz="6000" dirty="0" smtClean="0">
                <a:solidFill>
                  <a:schemeClr val="bg1">
                    <a:lumMod val="50000"/>
                  </a:schemeClr>
                </a:solidFill>
              </a:rPr>
              <a:t>pažnji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7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4528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STRUKTURNE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KARAKTERISTIKE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POLIMERA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029" y="1342072"/>
            <a:ext cx="4085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Polimeri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hemijska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jedinjenja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kojima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molekuli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spojeni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zajedno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dugim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ponavljavajućim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lancima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Polimeri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imaju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jedinstvena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svojstva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mogu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prilagoditi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zavisno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njihove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namene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410529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648200" y="3276600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Polimeri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nastaju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povezivanjem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molekulskih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jedinki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monomera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koji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određenoj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zakonitosti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ponavljaju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u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velike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molekule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makromolekuli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džinovski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molekuli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u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obliku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dugih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lanaca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Veza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između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monomera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kovalentna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05400"/>
            <a:ext cx="4321817" cy="114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36" y="1143000"/>
            <a:ext cx="29814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5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75" y="12954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POLIMERI</a:t>
            </a:r>
            <a:r>
              <a:rPr lang="en-US" dirty="0">
                <a:solidFill>
                  <a:schemeClr val="accent2"/>
                </a:solidFill>
              </a:rPr>
              <a:t> - </a:t>
            </a:r>
            <a:r>
              <a:rPr lang="en-US" dirty="0" err="1">
                <a:solidFill>
                  <a:schemeClr val="accent2"/>
                </a:solidFill>
              </a:rPr>
              <a:t>jedinjenja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građena</a:t>
            </a:r>
            <a:r>
              <a:rPr lang="en-US" dirty="0">
                <a:solidFill>
                  <a:schemeClr val="accent2"/>
                </a:solidFill>
              </a:rPr>
              <a:t> od </a:t>
            </a:r>
            <a:r>
              <a:rPr lang="en-US" dirty="0" err="1">
                <a:solidFill>
                  <a:schemeClr val="accent2"/>
                </a:solidFill>
              </a:rPr>
              <a:t>MAKROMOLEKULA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4810" y="1297259"/>
            <a:ext cx="2954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1600" dirty="0" smtClean="0">
                <a:solidFill>
                  <a:schemeClr val="accent1">
                    <a:lumMod val="50000"/>
                  </a:schemeClr>
                </a:solidFill>
              </a:rPr>
              <a:t>Makromolekuli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sintetizuju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od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niskomolekularnih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molekula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monomera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sr-Latn-R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postupcima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polimerizacije</a:t>
            </a:r>
            <a:r>
              <a:rPr lang="sr-Latn-RS" sz="1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polikondenzacije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ill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poliadicije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pod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dejstvom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povisene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temperature,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svetlosti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ill</a:t>
            </a:r>
            <a:r>
              <a:rPr lang="sr-Latn-R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katalizatora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63" y="4953000"/>
            <a:ext cx="4610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" y="3200400"/>
            <a:ext cx="7506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B050"/>
                </a:solidFill>
              </a:rPr>
              <a:t>Monomer je </a:t>
            </a:r>
            <a:r>
              <a:rPr lang="en-US" sz="1600" dirty="0" err="1">
                <a:solidFill>
                  <a:srgbClr val="00B050"/>
                </a:solidFill>
              </a:rPr>
              <a:t>jedinjenje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koje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reakcijom</a:t>
            </a:r>
            <a:r>
              <a:rPr lang="en-US" sz="1600" dirty="0">
                <a:solidFill>
                  <a:srgbClr val="00B050"/>
                </a:solidFill>
              </a:rPr>
              <a:t> s </a:t>
            </a:r>
            <a:r>
              <a:rPr lang="en-US" sz="1600" dirty="0" err="1">
                <a:solidFill>
                  <a:srgbClr val="00B050"/>
                </a:solidFill>
              </a:rPr>
              <a:t>molekulama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iste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ili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različite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konstitucije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daje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polimer</a:t>
            </a:r>
            <a:r>
              <a:rPr lang="en-US" sz="1600" dirty="0">
                <a:solidFill>
                  <a:srgbClr val="00B050"/>
                </a:solidFill>
              </a:rPr>
              <a:t>. </a:t>
            </a:r>
            <a:r>
              <a:rPr lang="en-US" sz="1600" dirty="0" err="1">
                <a:solidFill>
                  <a:srgbClr val="00B050"/>
                </a:solidFill>
              </a:rPr>
              <a:t>Mer</a:t>
            </a:r>
            <a:r>
              <a:rPr lang="en-US" sz="1600" dirty="0">
                <a:solidFill>
                  <a:srgbClr val="00B050"/>
                </a:solidFill>
              </a:rPr>
              <a:t> je </a:t>
            </a:r>
            <a:r>
              <a:rPr lang="en-US" sz="1600" dirty="0" err="1">
                <a:solidFill>
                  <a:srgbClr val="00B050"/>
                </a:solidFill>
              </a:rPr>
              <a:t>ponavljana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strukturna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jedinica</a:t>
            </a:r>
            <a:r>
              <a:rPr lang="en-US" sz="1600" dirty="0">
                <a:solidFill>
                  <a:srgbClr val="00B050"/>
                </a:solidFill>
              </a:rPr>
              <a:t> od </a:t>
            </a:r>
            <a:r>
              <a:rPr lang="en-US" sz="1600" dirty="0" err="1">
                <a:solidFill>
                  <a:srgbClr val="00B050"/>
                </a:solidFill>
              </a:rPr>
              <a:t>koje</a:t>
            </a:r>
            <a:r>
              <a:rPr lang="en-US" sz="1600" dirty="0">
                <a:solidFill>
                  <a:srgbClr val="00B050"/>
                </a:solidFill>
              </a:rPr>
              <a:t> je </a:t>
            </a:r>
            <a:r>
              <a:rPr lang="en-US" sz="1600" dirty="0" err="1">
                <a:solidFill>
                  <a:srgbClr val="00B050"/>
                </a:solidFill>
              </a:rPr>
              <a:t>građena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makromolekula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</a:p>
          <a:p>
            <a:pPr algn="just"/>
            <a:r>
              <a:rPr lang="en-US" sz="1600" dirty="0">
                <a:solidFill>
                  <a:srgbClr val="00B050"/>
                </a:solidFill>
              </a:rPr>
              <a:t>n – </a:t>
            </a:r>
            <a:r>
              <a:rPr lang="en-US" sz="1600" dirty="0" err="1">
                <a:solidFill>
                  <a:srgbClr val="00B050"/>
                </a:solidFill>
              </a:rPr>
              <a:t>stepen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polimerizacije</a:t>
            </a:r>
            <a:r>
              <a:rPr lang="en-US" sz="1600" dirty="0">
                <a:solidFill>
                  <a:srgbClr val="00B050"/>
                </a:solidFill>
              </a:rPr>
              <a:t> - </a:t>
            </a:r>
            <a:r>
              <a:rPr lang="en-US" sz="1600" dirty="0" err="1">
                <a:solidFill>
                  <a:srgbClr val="00B050"/>
                </a:solidFill>
              </a:rPr>
              <a:t>broj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mera</a:t>
            </a:r>
            <a:r>
              <a:rPr lang="en-US" sz="1600" dirty="0">
                <a:solidFill>
                  <a:srgbClr val="00B050"/>
                </a:solidFill>
              </a:rPr>
              <a:t> u </a:t>
            </a:r>
            <a:r>
              <a:rPr lang="en-US" sz="1600" dirty="0" err="1">
                <a:solidFill>
                  <a:srgbClr val="00B050"/>
                </a:solidFill>
              </a:rPr>
              <a:t>polimernom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molekulu</a:t>
            </a:r>
            <a:r>
              <a:rPr lang="en-US" sz="1600" dirty="0">
                <a:solidFill>
                  <a:srgbClr val="00B050"/>
                </a:solidFill>
              </a:rPr>
              <a:t> (</a:t>
            </a:r>
            <a:r>
              <a:rPr lang="en-US" sz="1600" dirty="0" err="1">
                <a:solidFill>
                  <a:srgbClr val="00B050"/>
                </a:solidFill>
              </a:rPr>
              <a:t>makromolekuli</a:t>
            </a:r>
            <a:r>
              <a:rPr lang="en-US" sz="1600" dirty="0">
                <a:solidFill>
                  <a:srgbClr val="00B050"/>
                </a:solidFill>
              </a:rPr>
              <a:t>).</a:t>
            </a:r>
          </a:p>
          <a:p>
            <a:pPr algn="just"/>
            <a:r>
              <a:rPr lang="en-US" sz="1600" dirty="0">
                <a:solidFill>
                  <a:srgbClr val="00B050"/>
                </a:solidFill>
              </a:rPr>
              <a:t>To je </a:t>
            </a:r>
            <a:r>
              <a:rPr lang="en-US" sz="1600" dirty="0" err="1">
                <a:solidFill>
                  <a:srgbClr val="00B050"/>
                </a:solidFill>
              </a:rPr>
              <a:t>promjenjiva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veličina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zavisi</a:t>
            </a:r>
            <a:r>
              <a:rPr lang="en-US" sz="1600" dirty="0">
                <a:solidFill>
                  <a:srgbClr val="00B050"/>
                </a:solidFill>
              </a:rPr>
              <a:t> o </a:t>
            </a:r>
            <a:r>
              <a:rPr lang="en-US" sz="1600" dirty="0" err="1">
                <a:solidFill>
                  <a:srgbClr val="00B050"/>
                </a:solidFill>
              </a:rPr>
              <a:t>uslovima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polimerizacije</a:t>
            </a:r>
            <a:r>
              <a:rPr lang="en-US" sz="1600" dirty="0">
                <a:solidFill>
                  <a:srgbClr val="00B050"/>
                </a:solidFill>
              </a:rPr>
              <a:t>. </a:t>
            </a:r>
            <a:r>
              <a:rPr lang="en-US" sz="1600" dirty="0" err="1">
                <a:solidFill>
                  <a:srgbClr val="00B050"/>
                </a:solidFill>
              </a:rPr>
              <a:t>Ima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veliki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uticaj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na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svojstva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nastalih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polimera</a:t>
            </a:r>
            <a:r>
              <a:rPr lang="en-US" sz="1600" dirty="0">
                <a:solidFill>
                  <a:srgbClr val="00B050"/>
                </a:solidFill>
              </a:rPr>
              <a:t>, </a:t>
            </a:r>
            <a:r>
              <a:rPr lang="en-US" sz="1600" dirty="0" err="1">
                <a:solidFill>
                  <a:srgbClr val="00B050"/>
                </a:solidFill>
              </a:rPr>
              <a:t>što</a:t>
            </a:r>
            <a:r>
              <a:rPr lang="en-US" sz="1600" dirty="0">
                <a:solidFill>
                  <a:srgbClr val="00B050"/>
                </a:solidFill>
              </a:rPr>
              <a:t> je </a:t>
            </a:r>
            <a:r>
              <a:rPr lang="en-US" sz="1600" dirty="0" err="1">
                <a:solidFill>
                  <a:srgbClr val="00B050"/>
                </a:solidFill>
              </a:rPr>
              <a:t>veći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stepen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polimerizacije</a:t>
            </a:r>
            <a:r>
              <a:rPr lang="en-US" sz="1600" dirty="0">
                <a:solidFill>
                  <a:srgbClr val="00B050"/>
                </a:solidFill>
              </a:rPr>
              <a:t> to </a:t>
            </a:r>
            <a:r>
              <a:rPr lang="en-US" sz="1600" dirty="0" err="1">
                <a:solidFill>
                  <a:srgbClr val="00B050"/>
                </a:solidFill>
              </a:rPr>
              <a:t>su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uporabana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svojstva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nekog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polimera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bolja</a:t>
            </a:r>
            <a:r>
              <a:rPr lang="en-US" sz="1600" dirty="0">
                <a:solidFill>
                  <a:srgbClr val="00B050"/>
                </a:solidFill>
              </a:rPr>
              <a:t> 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6" y="1664732"/>
            <a:ext cx="53816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7151" y="1158615"/>
            <a:ext cx="335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Svojstva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određenog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polimera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zavise</a:t>
            </a:r>
            <a:r>
              <a:rPr lang="en-US" sz="2000" dirty="0">
                <a:solidFill>
                  <a:srgbClr val="00B050"/>
                </a:solidFill>
              </a:rPr>
              <a:t> od:</a:t>
            </a:r>
          </a:p>
          <a:p>
            <a:r>
              <a:rPr lang="en-US" sz="2000" dirty="0" err="1" smtClean="0">
                <a:solidFill>
                  <a:srgbClr val="00B050"/>
                </a:solidFill>
              </a:rPr>
              <a:t>Molekulske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mase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</a:p>
          <a:p>
            <a:r>
              <a:rPr lang="en-US" sz="2000" dirty="0" err="1">
                <a:solidFill>
                  <a:srgbClr val="00B050"/>
                </a:solidFill>
              </a:rPr>
              <a:t>Stepena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polimerizacije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00B050"/>
                </a:solidFill>
              </a:rPr>
              <a:t>Strukture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err="1">
                <a:solidFill>
                  <a:srgbClr val="00B050"/>
                </a:solidFill>
              </a:rPr>
              <a:t>Zastupljenosti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amorfne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odnosno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kristalne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strukture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75" y="35368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Molekulska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polimera</a:t>
            </a:r>
            <a:r>
              <a:rPr lang="en-US" dirty="0">
                <a:solidFill>
                  <a:srgbClr val="002060"/>
                </a:solidFill>
              </a:rPr>
              <a:t> je </a:t>
            </a:r>
            <a:r>
              <a:rPr lang="en-US" dirty="0" err="1">
                <a:solidFill>
                  <a:srgbClr val="002060"/>
                </a:solidFill>
              </a:rPr>
              <a:t>zbir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molekulskih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monomera</a:t>
            </a:r>
            <a:r>
              <a:rPr lang="en-US" dirty="0">
                <a:solidFill>
                  <a:srgbClr val="002060"/>
                </a:solidFill>
              </a:rPr>
              <a:t> od </a:t>
            </a:r>
            <a:r>
              <a:rPr lang="en-US" dirty="0" err="1">
                <a:solidFill>
                  <a:srgbClr val="002060"/>
                </a:solidFill>
              </a:rPr>
              <a:t>kojih</a:t>
            </a:r>
            <a:r>
              <a:rPr lang="en-US" dirty="0">
                <a:solidFill>
                  <a:srgbClr val="002060"/>
                </a:solidFill>
              </a:rPr>
              <a:t> je </a:t>
            </a:r>
            <a:r>
              <a:rPr lang="en-US" dirty="0" err="1">
                <a:solidFill>
                  <a:srgbClr val="002060"/>
                </a:solidFill>
              </a:rPr>
              <a:t>izgrađen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polimerni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lanac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Povećanjem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dužine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polimernog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lanca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odnosno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povećanjem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molekulske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povećava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čvrstoća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viskozitet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napon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lomu.Što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duži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polimerni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lanac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potrebna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veća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energija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 se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raskinu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sekundarne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veze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8887"/>
            <a:ext cx="2511425" cy="266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8614" y="5943600"/>
            <a:ext cx="8615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POLIMOLEKULARNOST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ili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POLIDISPERZNOST</a:t>
            </a:r>
            <a:r>
              <a:rPr lang="en-US" dirty="0">
                <a:solidFill>
                  <a:srgbClr val="00B050"/>
                </a:solidFill>
              </a:rPr>
              <a:t> je </a:t>
            </a:r>
            <a:r>
              <a:rPr lang="en-US" dirty="0" err="1">
                <a:solidFill>
                  <a:srgbClr val="00B050"/>
                </a:solidFill>
              </a:rPr>
              <a:t>pojava</a:t>
            </a:r>
            <a:r>
              <a:rPr lang="en-US" dirty="0">
                <a:solidFill>
                  <a:srgbClr val="00B050"/>
                </a:solidFill>
              </a:rPr>
              <a:t> da </a:t>
            </a:r>
            <a:r>
              <a:rPr lang="en-US" dirty="0" smtClean="0">
                <a:solidFill>
                  <a:srgbClr val="00B050"/>
                </a:solidFill>
              </a:rPr>
              <a:t>se </a:t>
            </a:r>
            <a:r>
              <a:rPr lang="en-US" dirty="0" err="1" smtClean="0">
                <a:solidFill>
                  <a:srgbClr val="00B050"/>
                </a:solidFill>
              </a:rPr>
              <a:t>makromolekularni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sastavi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sastoje</a:t>
            </a:r>
            <a:r>
              <a:rPr lang="en-US" dirty="0">
                <a:solidFill>
                  <a:srgbClr val="00B050"/>
                </a:solidFill>
              </a:rPr>
              <a:t> od </a:t>
            </a:r>
            <a:r>
              <a:rPr lang="en-US" dirty="0" err="1">
                <a:solidFill>
                  <a:srgbClr val="00B050"/>
                </a:solidFill>
              </a:rPr>
              <a:t>smese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molekula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različitih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veličina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masa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6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028" y="1371600"/>
            <a:ext cx="7286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Molska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polimera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predstavlja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zbir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polimernih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monomera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polimerni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lanci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različitih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dužina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molska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polimera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iskazuje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srednja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vrijednost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statistički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parametar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58959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59436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69741" y="6172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Što</a:t>
            </a:r>
            <a:r>
              <a:rPr lang="en-US" dirty="0">
                <a:solidFill>
                  <a:srgbClr val="0070C0"/>
                </a:solidFill>
              </a:rPr>
              <a:t> je </a:t>
            </a:r>
            <a:r>
              <a:rPr lang="en-US" dirty="0" err="1">
                <a:solidFill>
                  <a:srgbClr val="0070C0"/>
                </a:solidFill>
              </a:rPr>
              <a:t>veći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stepen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polimerizacije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veći</a:t>
            </a:r>
            <a:r>
              <a:rPr lang="en-US" dirty="0">
                <a:solidFill>
                  <a:srgbClr val="0070C0"/>
                </a:solidFill>
              </a:rPr>
              <a:t> je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viskozitet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čvrstoća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400" y="6858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33" y="1189461"/>
            <a:ext cx="6877467" cy="484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4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762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533400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50" y="1106577"/>
            <a:ext cx="5257800" cy="117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50" y="2251079"/>
            <a:ext cx="5294443" cy="300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49" y="5257800"/>
            <a:ext cx="5239143" cy="153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9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762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681335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STRUKTURNE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KARAKTERISTIKE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POLIMERA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140" y="1826843"/>
            <a:ext cx="3794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Polimeri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svojoj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uređenosti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mogu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AMORFNI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KRISTALNI</a:t>
            </a:r>
            <a:r>
              <a:rPr lang="en-US" dirty="0">
                <a:solidFill>
                  <a:srgbClr val="0070C0"/>
                </a:solidFill>
              </a:rPr>
              <a:t>. </a:t>
            </a:r>
          </a:p>
          <a:p>
            <a:r>
              <a:rPr lang="en-US" dirty="0" err="1">
                <a:solidFill>
                  <a:srgbClr val="0070C0"/>
                </a:solidFill>
              </a:rPr>
              <a:t>Struktura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polimernih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materijala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obično</a:t>
            </a:r>
            <a:r>
              <a:rPr lang="en-US" dirty="0">
                <a:solidFill>
                  <a:srgbClr val="0070C0"/>
                </a:solidFill>
              </a:rPr>
              <a:t> je </a:t>
            </a:r>
            <a:r>
              <a:rPr lang="en-US" dirty="0" err="1">
                <a:solidFill>
                  <a:srgbClr val="0070C0"/>
                </a:solidFill>
              </a:rPr>
              <a:t>dvofazna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pošto</a:t>
            </a:r>
            <a:r>
              <a:rPr lang="en-US" dirty="0">
                <a:solidFill>
                  <a:srgbClr val="0070C0"/>
                </a:solidFill>
              </a:rPr>
              <a:t> pored </a:t>
            </a:r>
            <a:r>
              <a:rPr lang="en-US" dirty="0" err="1">
                <a:solidFill>
                  <a:srgbClr val="0070C0"/>
                </a:solidFill>
              </a:rPr>
              <a:t>amorfne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kristalnu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građu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0" y="3886200"/>
            <a:ext cx="5494713" cy="250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28" y="1841979"/>
            <a:ext cx="2805072" cy="234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284447"/>
            <a:ext cx="5562600" cy="39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54094" y="4400330"/>
            <a:ext cx="3237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Procentualni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odnos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amorfne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kristalne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faze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polimernom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materijalu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određuju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njegova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termička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mehanička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električna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druga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svojstva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9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994</Words>
  <Application>Microsoft Office PowerPoint</Application>
  <PresentationFormat>On-screen Show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Biotehnički materijali</dc:title>
  <dc:creator>Vlada Pavlovic</dc:creator>
  <cp:lastModifiedBy>Vlada Pavlovic</cp:lastModifiedBy>
  <cp:revision>28</cp:revision>
  <dcterms:created xsi:type="dcterms:W3CDTF">2021-11-14T19:20:51Z</dcterms:created>
  <dcterms:modified xsi:type="dcterms:W3CDTF">2021-11-15T10:48:39Z</dcterms:modified>
</cp:coreProperties>
</file>