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7" r:id="rId8"/>
    <p:sldId id="268" r:id="rId9"/>
    <p:sldId id="269"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3A6AE-6F0D-4CFF-91E7-3A0B7E06070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F5956-D530-4EC5-8733-FF941FB31C72}" type="slidenum">
              <a:rPr lang="en-US" smtClean="0"/>
              <a:t>‹#›</a:t>
            </a:fld>
            <a:endParaRPr lang="en-US"/>
          </a:p>
        </p:txBody>
      </p:sp>
    </p:spTree>
    <p:extLst>
      <p:ext uri="{BB962C8B-B14F-4D97-AF65-F5344CB8AC3E}">
        <p14:creationId xmlns:p14="http://schemas.microsoft.com/office/powerpoint/2010/main" val="310451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3A6AE-6F0D-4CFF-91E7-3A0B7E06070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F5956-D530-4EC5-8733-FF941FB31C72}" type="slidenum">
              <a:rPr lang="en-US" smtClean="0"/>
              <a:t>‹#›</a:t>
            </a:fld>
            <a:endParaRPr lang="en-US"/>
          </a:p>
        </p:txBody>
      </p:sp>
    </p:spTree>
    <p:extLst>
      <p:ext uri="{BB962C8B-B14F-4D97-AF65-F5344CB8AC3E}">
        <p14:creationId xmlns:p14="http://schemas.microsoft.com/office/powerpoint/2010/main" val="41522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3A6AE-6F0D-4CFF-91E7-3A0B7E06070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F5956-D530-4EC5-8733-FF941FB31C72}" type="slidenum">
              <a:rPr lang="en-US" smtClean="0"/>
              <a:t>‹#›</a:t>
            </a:fld>
            <a:endParaRPr lang="en-US"/>
          </a:p>
        </p:txBody>
      </p:sp>
    </p:spTree>
    <p:extLst>
      <p:ext uri="{BB962C8B-B14F-4D97-AF65-F5344CB8AC3E}">
        <p14:creationId xmlns:p14="http://schemas.microsoft.com/office/powerpoint/2010/main" val="4308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3A6AE-6F0D-4CFF-91E7-3A0B7E06070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F5956-D530-4EC5-8733-FF941FB31C72}" type="slidenum">
              <a:rPr lang="en-US" smtClean="0"/>
              <a:t>‹#›</a:t>
            </a:fld>
            <a:endParaRPr lang="en-US"/>
          </a:p>
        </p:txBody>
      </p:sp>
    </p:spTree>
    <p:extLst>
      <p:ext uri="{BB962C8B-B14F-4D97-AF65-F5344CB8AC3E}">
        <p14:creationId xmlns:p14="http://schemas.microsoft.com/office/powerpoint/2010/main" val="254985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3A6AE-6F0D-4CFF-91E7-3A0B7E06070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F5956-D530-4EC5-8733-FF941FB31C72}" type="slidenum">
              <a:rPr lang="en-US" smtClean="0"/>
              <a:t>‹#›</a:t>
            </a:fld>
            <a:endParaRPr lang="en-US"/>
          </a:p>
        </p:txBody>
      </p:sp>
    </p:spTree>
    <p:extLst>
      <p:ext uri="{BB962C8B-B14F-4D97-AF65-F5344CB8AC3E}">
        <p14:creationId xmlns:p14="http://schemas.microsoft.com/office/powerpoint/2010/main" val="2665314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3A6AE-6F0D-4CFF-91E7-3A0B7E06070C}"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F5956-D530-4EC5-8733-FF941FB31C72}" type="slidenum">
              <a:rPr lang="en-US" smtClean="0"/>
              <a:t>‹#›</a:t>
            </a:fld>
            <a:endParaRPr lang="en-US"/>
          </a:p>
        </p:txBody>
      </p:sp>
    </p:spTree>
    <p:extLst>
      <p:ext uri="{BB962C8B-B14F-4D97-AF65-F5344CB8AC3E}">
        <p14:creationId xmlns:p14="http://schemas.microsoft.com/office/powerpoint/2010/main" val="211460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3A6AE-6F0D-4CFF-91E7-3A0B7E06070C}"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F5956-D530-4EC5-8733-FF941FB31C72}" type="slidenum">
              <a:rPr lang="en-US" smtClean="0"/>
              <a:t>‹#›</a:t>
            </a:fld>
            <a:endParaRPr lang="en-US"/>
          </a:p>
        </p:txBody>
      </p:sp>
    </p:spTree>
    <p:extLst>
      <p:ext uri="{BB962C8B-B14F-4D97-AF65-F5344CB8AC3E}">
        <p14:creationId xmlns:p14="http://schemas.microsoft.com/office/powerpoint/2010/main" val="157791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3A6AE-6F0D-4CFF-91E7-3A0B7E06070C}"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F5956-D530-4EC5-8733-FF941FB31C72}" type="slidenum">
              <a:rPr lang="en-US" smtClean="0"/>
              <a:t>‹#›</a:t>
            </a:fld>
            <a:endParaRPr lang="en-US"/>
          </a:p>
        </p:txBody>
      </p:sp>
    </p:spTree>
    <p:extLst>
      <p:ext uri="{BB962C8B-B14F-4D97-AF65-F5344CB8AC3E}">
        <p14:creationId xmlns:p14="http://schemas.microsoft.com/office/powerpoint/2010/main" val="393028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3A6AE-6F0D-4CFF-91E7-3A0B7E06070C}"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F5956-D530-4EC5-8733-FF941FB31C72}" type="slidenum">
              <a:rPr lang="en-US" smtClean="0"/>
              <a:t>‹#›</a:t>
            </a:fld>
            <a:endParaRPr lang="en-US"/>
          </a:p>
        </p:txBody>
      </p:sp>
    </p:spTree>
    <p:extLst>
      <p:ext uri="{BB962C8B-B14F-4D97-AF65-F5344CB8AC3E}">
        <p14:creationId xmlns:p14="http://schemas.microsoft.com/office/powerpoint/2010/main" val="366364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3A6AE-6F0D-4CFF-91E7-3A0B7E06070C}"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F5956-D530-4EC5-8733-FF941FB31C72}" type="slidenum">
              <a:rPr lang="en-US" smtClean="0"/>
              <a:t>‹#›</a:t>
            </a:fld>
            <a:endParaRPr lang="en-US"/>
          </a:p>
        </p:txBody>
      </p:sp>
    </p:spTree>
    <p:extLst>
      <p:ext uri="{BB962C8B-B14F-4D97-AF65-F5344CB8AC3E}">
        <p14:creationId xmlns:p14="http://schemas.microsoft.com/office/powerpoint/2010/main" val="423639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3A6AE-6F0D-4CFF-91E7-3A0B7E06070C}"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F5956-D530-4EC5-8733-FF941FB31C72}" type="slidenum">
              <a:rPr lang="en-US" smtClean="0"/>
              <a:t>‹#›</a:t>
            </a:fld>
            <a:endParaRPr lang="en-US"/>
          </a:p>
        </p:txBody>
      </p:sp>
    </p:spTree>
    <p:extLst>
      <p:ext uri="{BB962C8B-B14F-4D97-AF65-F5344CB8AC3E}">
        <p14:creationId xmlns:p14="http://schemas.microsoft.com/office/powerpoint/2010/main" val="101891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3A6AE-6F0D-4CFF-91E7-3A0B7E06070C}" type="datetimeFigureOut">
              <a:rPr lang="en-US" smtClean="0"/>
              <a:t>11/29/2021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F5956-D530-4EC5-8733-FF941FB31C72}" type="slidenum">
              <a:rPr lang="en-US" smtClean="0"/>
              <a:t>‹#›</a:t>
            </a:fld>
            <a:endParaRPr lang="en-US"/>
          </a:p>
        </p:txBody>
      </p:sp>
    </p:spTree>
    <p:extLst>
      <p:ext uri="{BB962C8B-B14F-4D97-AF65-F5344CB8AC3E}">
        <p14:creationId xmlns:p14="http://schemas.microsoft.com/office/powerpoint/2010/main" val="313174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52856"/>
            <a:ext cx="1544123" cy="174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095420"/>
            <a:ext cx="1585480" cy="180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88829"/>
            <a:ext cx="4062767" cy="223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319093"/>
            <a:ext cx="3255963"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58887"/>
            <a:ext cx="1792287"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040304"/>
            <a:ext cx="2402769" cy="120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253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6" name="Rectangle 5"/>
          <p:cNvSpPr/>
          <p:nvPr/>
        </p:nvSpPr>
        <p:spPr>
          <a:xfrm>
            <a:off x="437738" y="4118948"/>
            <a:ext cx="4210710" cy="646331"/>
          </a:xfrm>
          <a:prstGeom prst="rect">
            <a:avLst/>
          </a:prstGeom>
        </p:spPr>
        <p:txBody>
          <a:bodyPr wrap="square">
            <a:spAutoFit/>
          </a:bodyPr>
          <a:lstStyle/>
          <a:p>
            <a:r>
              <a:rPr lang="fi-FI" dirty="0" smtClean="0"/>
              <a:t>Primeri reoloških osobina fluida koji ne zavise od vremena</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4" y="865909"/>
            <a:ext cx="3781848" cy="30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68292" y="990600"/>
            <a:ext cx="4572000" cy="1754326"/>
          </a:xfrm>
          <a:prstGeom prst="rect">
            <a:avLst/>
          </a:prstGeom>
        </p:spPr>
        <p:txBody>
          <a:bodyPr>
            <a:spAutoFit/>
          </a:bodyPr>
          <a:lstStyle/>
          <a:p>
            <a:r>
              <a:rPr lang="en-US" dirty="0" smtClean="0"/>
              <a:t>1.	</a:t>
            </a:r>
            <a:r>
              <a:rPr lang="en-US" dirty="0" err="1" smtClean="0"/>
              <a:t>Njutnovski</a:t>
            </a:r>
            <a:r>
              <a:rPr lang="en-US" dirty="0" smtClean="0"/>
              <a:t> </a:t>
            </a:r>
            <a:r>
              <a:rPr lang="en-US" dirty="0" err="1" smtClean="0"/>
              <a:t>fluidi</a:t>
            </a:r>
            <a:endParaRPr lang="en-US" dirty="0" smtClean="0"/>
          </a:p>
          <a:p>
            <a:r>
              <a:rPr lang="en-US" dirty="0" smtClean="0"/>
              <a:t>2.	</a:t>
            </a:r>
            <a:r>
              <a:rPr lang="en-US" dirty="0" err="1" smtClean="0"/>
              <a:t>Dilatantni</a:t>
            </a:r>
            <a:r>
              <a:rPr lang="en-US" dirty="0" smtClean="0"/>
              <a:t> </a:t>
            </a:r>
            <a:r>
              <a:rPr lang="en-US" dirty="0" err="1" smtClean="0"/>
              <a:t>fluidi</a:t>
            </a:r>
            <a:endParaRPr lang="en-US" dirty="0" smtClean="0"/>
          </a:p>
          <a:p>
            <a:r>
              <a:rPr lang="en-US" dirty="0" smtClean="0"/>
              <a:t>3.	Pseudo-</a:t>
            </a:r>
            <a:r>
              <a:rPr lang="en-US" dirty="0" err="1" smtClean="0"/>
              <a:t>plastični</a:t>
            </a:r>
            <a:r>
              <a:rPr lang="en-US" dirty="0" smtClean="0"/>
              <a:t> </a:t>
            </a:r>
            <a:r>
              <a:rPr lang="en-US" dirty="0" err="1" smtClean="0"/>
              <a:t>fluidi</a:t>
            </a:r>
            <a:endParaRPr lang="en-US" dirty="0" smtClean="0"/>
          </a:p>
          <a:p>
            <a:r>
              <a:rPr lang="en-US" dirty="0" smtClean="0"/>
              <a:t>4.	</a:t>
            </a:r>
            <a:r>
              <a:rPr lang="en-US" dirty="0" err="1" smtClean="0"/>
              <a:t>Bingamovi</a:t>
            </a:r>
            <a:r>
              <a:rPr lang="en-US" dirty="0" smtClean="0"/>
              <a:t> </a:t>
            </a:r>
            <a:r>
              <a:rPr lang="en-US" dirty="0" err="1" smtClean="0"/>
              <a:t>plastični</a:t>
            </a:r>
            <a:r>
              <a:rPr lang="en-US" dirty="0" smtClean="0"/>
              <a:t> </a:t>
            </a:r>
            <a:r>
              <a:rPr lang="en-US" dirty="0" err="1" smtClean="0"/>
              <a:t>fluidi</a:t>
            </a:r>
            <a:endParaRPr lang="en-US" dirty="0" smtClean="0"/>
          </a:p>
          <a:p>
            <a:r>
              <a:rPr lang="en-US" dirty="0" smtClean="0"/>
              <a:t>5.	Pseudo-</a:t>
            </a:r>
            <a:r>
              <a:rPr lang="en-US" dirty="0" err="1" smtClean="0"/>
              <a:t>plastični</a:t>
            </a:r>
            <a:r>
              <a:rPr lang="en-US" dirty="0" smtClean="0"/>
              <a:t> </a:t>
            </a:r>
            <a:r>
              <a:rPr lang="en-US" dirty="0" err="1" smtClean="0"/>
              <a:t>fluidi</a:t>
            </a:r>
            <a:r>
              <a:rPr lang="en-US" dirty="0" smtClean="0"/>
              <a:t> </a:t>
            </a:r>
            <a:r>
              <a:rPr lang="en-US" dirty="0" err="1" smtClean="0"/>
              <a:t>sa</a:t>
            </a:r>
            <a:r>
              <a:rPr lang="en-US" dirty="0" smtClean="0"/>
              <a:t> </a:t>
            </a:r>
            <a:r>
              <a:rPr lang="en-US" dirty="0" err="1" smtClean="0"/>
              <a:t>početnom</a:t>
            </a:r>
            <a:r>
              <a:rPr lang="en-US" dirty="0" smtClean="0"/>
              <a:t>                          </a:t>
            </a:r>
            <a:r>
              <a:rPr lang="en-US" dirty="0" err="1" smtClean="0"/>
              <a:t>naponom</a:t>
            </a:r>
            <a:r>
              <a:rPr lang="en-US" dirty="0" smtClean="0"/>
              <a:t> (Herschel-</a:t>
            </a:r>
            <a:r>
              <a:rPr lang="en-US" dirty="0" err="1" smtClean="0"/>
              <a:t>Bulkey</a:t>
            </a:r>
            <a:r>
              <a:rPr lang="en-US" dirty="0" smtClean="0"/>
              <a:t>)</a:t>
            </a:r>
            <a:endParaRPr lang="en-US" dirty="0"/>
          </a:p>
        </p:txBody>
      </p:sp>
      <p:sp>
        <p:nvSpPr>
          <p:cNvPr id="8" name="Rectangle 7"/>
          <p:cNvSpPr/>
          <p:nvPr/>
        </p:nvSpPr>
        <p:spPr>
          <a:xfrm>
            <a:off x="4701692" y="2819400"/>
            <a:ext cx="4038600" cy="2031325"/>
          </a:xfrm>
          <a:prstGeom prst="rect">
            <a:avLst/>
          </a:prstGeom>
        </p:spPr>
        <p:txBody>
          <a:bodyPr wrap="square">
            <a:spAutoFit/>
          </a:bodyPr>
          <a:lstStyle/>
          <a:p>
            <a:r>
              <a:rPr lang="vi-VN" dirty="0" smtClean="0"/>
              <a:t>Bingamovi plastični fluidi ponašaju se kao čvrsta tela pri veoma malim naponima.  Pri nekom određenom većem naponu smicanj (</a:t>
            </a:r>
            <a:r>
              <a:rPr lang="el-GR" dirty="0" smtClean="0"/>
              <a:t>τ</a:t>
            </a:r>
            <a:r>
              <a:rPr lang="vi-VN" dirty="0" smtClean="0"/>
              <a:t>o) ovi fluidi počinju da teku uz održavanje linearne zavisnosti između napona i brzine smicanja</a:t>
            </a:r>
            <a:r>
              <a:rPr lang="en-US" dirty="0" smtClean="0"/>
              <a:t>.</a:t>
            </a:r>
            <a:endParaRPr lang="en-US" dirty="0"/>
          </a:p>
        </p:txBody>
      </p:sp>
      <p:sp>
        <p:nvSpPr>
          <p:cNvPr id="9" name="Rectangle 8"/>
          <p:cNvSpPr/>
          <p:nvPr/>
        </p:nvSpPr>
        <p:spPr>
          <a:xfrm>
            <a:off x="659278" y="5334000"/>
            <a:ext cx="3488232" cy="923330"/>
          </a:xfrm>
          <a:prstGeom prst="rect">
            <a:avLst/>
          </a:prstGeom>
        </p:spPr>
        <p:txBody>
          <a:bodyPr wrap="square">
            <a:spAutoFit/>
          </a:bodyPr>
          <a:lstStyle/>
          <a:p>
            <a:r>
              <a:rPr lang="en-US" dirty="0" err="1" smtClean="0"/>
              <a:t>Primeri</a:t>
            </a:r>
            <a:r>
              <a:rPr lang="en-US" dirty="0" smtClean="0"/>
              <a:t> </a:t>
            </a:r>
            <a:r>
              <a:rPr lang="en-US" dirty="0" err="1" smtClean="0"/>
              <a:t>Bingamovih</a:t>
            </a:r>
            <a:r>
              <a:rPr lang="en-US" dirty="0" smtClean="0"/>
              <a:t> </a:t>
            </a:r>
            <a:r>
              <a:rPr lang="en-US" dirty="0" err="1" smtClean="0"/>
              <a:t>fluida</a:t>
            </a:r>
            <a:r>
              <a:rPr lang="en-US" dirty="0" smtClean="0"/>
              <a:t> </a:t>
            </a:r>
            <a:r>
              <a:rPr lang="en-US" dirty="0" err="1" smtClean="0"/>
              <a:t>su</a:t>
            </a:r>
            <a:r>
              <a:rPr lang="en-US" dirty="0" smtClean="0"/>
              <a:t> </a:t>
            </a:r>
            <a:r>
              <a:rPr lang="en-US" dirty="0" err="1" smtClean="0"/>
              <a:t>suspenzija</a:t>
            </a:r>
            <a:r>
              <a:rPr lang="en-US" dirty="0" smtClean="0"/>
              <a:t> </a:t>
            </a:r>
            <a:r>
              <a:rPr lang="en-US" dirty="0" err="1" smtClean="0"/>
              <a:t>gline</a:t>
            </a:r>
            <a:r>
              <a:rPr lang="en-US" dirty="0" smtClean="0"/>
              <a:t>, pasta </a:t>
            </a:r>
            <a:r>
              <a:rPr lang="en-US" dirty="0" err="1" smtClean="0"/>
              <a:t>za</a:t>
            </a:r>
            <a:r>
              <a:rPr lang="en-US" dirty="0" smtClean="0"/>
              <a:t> </a:t>
            </a:r>
            <a:r>
              <a:rPr lang="en-US" dirty="0" err="1" smtClean="0"/>
              <a:t>zube</a:t>
            </a:r>
            <a:r>
              <a:rPr lang="en-US" dirty="0" smtClean="0"/>
              <a:t>, </a:t>
            </a:r>
            <a:r>
              <a:rPr lang="en-US" dirty="0" err="1" smtClean="0"/>
              <a:t>majonez</a:t>
            </a:r>
            <a:r>
              <a:rPr lang="en-US" dirty="0" smtClean="0"/>
              <a:t>, </a:t>
            </a:r>
            <a:r>
              <a:rPr lang="en-US" dirty="0" err="1" smtClean="0"/>
              <a:t>čokolada</a:t>
            </a:r>
            <a:r>
              <a:rPr lang="en-US" dirty="0" smtClean="0"/>
              <a:t> </a:t>
            </a:r>
            <a:r>
              <a:rPr lang="en-US" dirty="0" err="1" smtClean="0"/>
              <a:t>i</a:t>
            </a:r>
            <a:r>
              <a:rPr lang="en-US" dirty="0" smtClean="0"/>
              <a:t> </a:t>
            </a:r>
            <a:r>
              <a:rPr lang="en-US" dirty="0" err="1" smtClean="0"/>
              <a:t>senf</a:t>
            </a:r>
            <a:r>
              <a:rPr lang="en-US" dirty="0" smtClean="0"/>
              <a:t>. </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151197"/>
            <a:ext cx="3303587"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379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88617"/>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3" name="Rectangle 2"/>
          <p:cNvSpPr/>
          <p:nvPr/>
        </p:nvSpPr>
        <p:spPr>
          <a:xfrm>
            <a:off x="389246" y="1030092"/>
            <a:ext cx="8449954" cy="707886"/>
          </a:xfrm>
          <a:prstGeom prst="rect">
            <a:avLst/>
          </a:prstGeom>
        </p:spPr>
        <p:txBody>
          <a:bodyPr wrap="square">
            <a:spAutoFit/>
          </a:bodyPr>
          <a:lstStyle/>
          <a:p>
            <a:r>
              <a:rPr lang="en-US" sz="2000" dirty="0" err="1" smtClean="0">
                <a:solidFill>
                  <a:schemeClr val="accent6">
                    <a:lumMod val="75000"/>
                  </a:schemeClr>
                </a:solidFill>
                <a:latin typeface="Arial" pitchFamily="34" charset="0"/>
                <a:cs typeface="Arial" pitchFamily="34" charset="0"/>
              </a:rPr>
              <a:t>Dilatantni</a:t>
            </a:r>
            <a:r>
              <a:rPr lang="en-US" sz="2000" dirty="0" smtClean="0">
                <a:solidFill>
                  <a:schemeClr val="accent6">
                    <a:lumMod val="75000"/>
                  </a:schemeClr>
                </a:solidFill>
                <a:latin typeface="Arial" pitchFamily="34" charset="0"/>
                <a:cs typeface="Arial" pitchFamily="34" charset="0"/>
              </a:rPr>
              <a:t> </a:t>
            </a:r>
            <a:r>
              <a:rPr lang="en-US" sz="2000" dirty="0" err="1" smtClean="0">
                <a:solidFill>
                  <a:schemeClr val="accent6">
                    <a:lumMod val="75000"/>
                  </a:schemeClr>
                </a:solidFill>
                <a:latin typeface="Arial" pitchFamily="34" charset="0"/>
                <a:cs typeface="Arial" pitchFamily="34" charset="0"/>
              </a:rPr>
              <a:t>fluidi</a:t>
            </a:r>
            <a:r>
              <a:rPr lang="en-US" sz="2000" dirty="0" smtClean="0">
                <a:solidFill>
                  <a:schemeClr val="accent6">
                    <a:lumMod val="75000"/>
                  </a:schemeClr>
                </a:solidFill>
                <a:latin typeface="Arial" pitchFamily="34" charset="0"/>
                <a:cs typeface="Arial" pitchFamily="34" charset="0"/>
              </a:rPr>
              <a:t> (shear-thickening)</a:t>
            </a:r>
          </a:p>
          <a:p>
            <a:r>
              <a:rPr lang="en-US" dirty="0" smtClean="0">
                <a:solidFill>
                  <a:schemeClr val="accent6">
                    <a:lumMod val="75000"/>
                  </a:schemeClr>
                </a:solidFill>
                <a:latin typeface="Arial" pitchFamily="34" charset="0"/>
                <a:cs typeface="Arial" pitchFamily="34" charset="0"/>
              </a:rPr>
              <a:t> </a:t>
            </a:r>
            <a:r>
              <a:rPr lang="en-US" sz="2000" dirty="0" err="1" smtClean="0">
                <a:solidFill>
                  <a:schemeClr val="accent6">
                    <a:lumMod val="75000"/>
                  </a:schemeClr>
                </a:solidFill>
                <a:latin typeface="Arial" pitchFamily="34" charset="0"/>
                <a:cs typeface="Arial" pitchFamily="34" charset="0"/>
              </a:rPr>
              <a:t>Kod</a:t>
            </a:r>
            <a:r>
              <a:rPr lang="en-US" sz="2000" dirty="0" smtClean="0">
                <a:solidFill>
                  <a:schemeClr val="accent6">
                    <a:lumMod val="75000"/>
                  </a:schemeClr>
                </a:solidFill>
                <a:latin typeface="Arial" pitchFamily="34" charset="0"/>
                <a:cs typeface="Arial" pitchFamily="34" charset="0"/>
              </a:rPr>
              <a:t> </a:t>
            </a:r>
            <a:r>
              <a:rPr lang="en-US" sz="2000" dirty="0" err="1" smtClean="0">
                <a:solidFill>
                  <a:schemeClr val="accent6">
                    <a:lumMod val="75000"/>
                  </a:schemeClr>
                </a:solidFill>
                <a:latin typeface="Arial" pitchFamily="34" charset="0"/>
                <a:cs typeface="Arial" pitchFamily="34" charset="0"/>
              </a:rPr>
              <a:t>dilatantnih</a:t>
            </a:r>
            <a:r>
              <a:rPr lang="en-US" sz="2000" dirty="0" smtClean="0">
                <a:solidFill>
                  <a:schemeClr val="accent6">
                    <a:lumMod val="75000"/>
                  </a:schemeClr>
                </a:solidFill>
                <a:latin typeface="Arial" pitchFamily="34" charset="0"/>
                <a:cs typeface="Arial" pitchFamily="34" charset="0"/>
              </a:rPr>
              <a:t> </a:t>
            </a:r>
            <a:r>
              <a:rPr lang="en-US" sz="2000" dirty="0" err="1" smtClean="0">
                <a:solidFill>
                  <a:schemeClr val="accent6">
                    <a:lumMod val="75000"/>
                  </a:schemeClr>
                </a:solidFill>
                <a:latin typeface="Arial" pitchFamily="34" charset="0"/>
                <a:cs typeface="Arial" pitchFamily="34" charset="0"/>
              </a:rPr>
              <a:t>fluida</a:t>
            </a:r>
            <a:r>
              <a:rPr lang="en-US" sz="2000" dirty="0" smtClean="0">
                <a:solidFill>
                  <a:schemeClr val="accent6">
                    <a:lumMod val="75000"/>
                  </a:schemeClr>
                </a:solidFill>
                <a:latin typeface="Arial" pitchFamily="34" charset="0"/>
                <a:cs typeface="Arial" pitchFamily="34" charset="0"/>
              </a:rPr>
              <a:t> </a:t>
            </a:r>
            <a:r>
              <a:rPr lang="en-US" sz="2000" dirty="0" err="1" smtClean="0">
                <a:solidFill>
                  <a:schemeClr val="accent6">
                    <a:lumMod val="75000"/>
                  </a:schemeClr>
                </a:solidFill>
                <a:latin typeface="Arial" pitchFamily="34" charset="0"/>
                <a:cs typeface="Arial" pitchFamily="34" charset="0"/>
              </a:rPr>
              <a:t>viskozitet</a:t>
            </a:r>
            <a:r>
              <a:rPr lang="en-US" sz="2000" dirty="0" smtClean="0">
                <a:solidFill>
                  <a:schemeClr val="accent6">
                    <a:lumMod val="75000"/>
                  </a:schemeClr>
                </a:solidFill>
                <a:latin typeface="Arial" pitchFamily="34" charset="0"/>
                <a:cs typeface="Arial" pitchFamily="34" charset="0"/>
              </a:rPr>
              <a:t> </a:t>
            </a:r>
            <a:r>
              <a:rPr lang="en-US" sz="2000" dirty="0" err="1" smtClean="0">
                <a:solidFill>
                  <a:schemeClr val="accent6">
                    <a:lumMod val="75000"/>
                  </a:schemeClr>
                </a:solidFill>
                <a:latin typeface="Arial" pitchFamily="34" charset="0"/>
                <a:cs typeface="Arial" pitchFamily="34" charset="0"/>
              </a:rPr>
              <a:t>raste</a:t>
            </a:r>
            <a:r>
              <a:rPr lang="en-US" sz="2000" dirty="0" smtClean="0">
                <a:solidFill>
                  <a:schemeClr val="accent6">
                    <a:lumMod val="75000"/>
                  </a:schemeClr>
                </a:solidFill>
                <a:latin typeface="Arial" pitchFamily="34" charset="0"/>
                <a:cs typeface="Arial" pitchFamily="34" charset="0"/>
              </a:rPr>
              <a:t> </a:t>
            </a:r>
            <a:r>
              <a:rPr lang="en-US" sz="2000" dirty="0" err="1" smtClean="0">
                <a:solidFill>
                  <a:schemeClr val="accent6">
                    <a:lumMod val="75000"/>
                  </a:schemeClr>
                </a:solidFill>
                <a:latin typeface="Arial" pitchFamily="34" charset="0"/>
                <a:cs typeface="Arial" pitchFamily="34" charset="0"/>
              </a:rPr>
              <a:t>sa</a:t>
            </a:r>
            <a:r>
              <a:rPr lang="en-US" sz="2000" dirty="0" smtClean="0">
                <a:solidFill>
                  <a:schemeClr val="accent6">
                    <a:lumMod val="75000"/>
                  </a:schemeClr>
                </a:solidFill>
                <a:latin typeface="Arial" pitchFamily="34" charset="0"/>
                <a:cs typeface="Arial" pitchFamily="34" charset="0"/>
              </a:rPr>
              <a:t> </a:t>
            </a:r>
            <a:r>
              <a:rPr lang="en-US" sz="2000" dirty="0" err="1" smtClean="0">
                <a:solidFill>
                  <a:schemeClr val="accent6">
                    <a:lumMod val="75000"/>
                  </a:schemeClr>
                </a:solidFill>
                <a:latin typeface="Arial" pitchFamily="34" charset="0"/>
                <a:cs typeface="Arial" pitchFamily="34" charset="0"/>
              </a:rPr>
              <a:t>povećanjem</a:t>
            </a:r>
            <a:r>
              <a:rPr lang="en-US" sz="2000" dirty="0" smtClean="0">
                <a:solidFill>
                  <a:schemeClr val="accent6">
                    <a:lumMod val="75000"/>
                  </a:schemeClr>
                </a:solidFill>
                <a:latin typeface="Arial" pitchFamily="34" charset="0"/>
                <a:cs typeface="Arial" pitchFamily="34" charset="0"/>
              </a:rPr>
              <a:t> </a:t>
            </a:r>
            <a:r>
              <a:rPr lang="en-US" sz="2000" dirty="0" err="1" smtClean="0">
                <a:solidFill>
                  <a:schemeClr val="accent6">
                    <a:lumMod val="75000"/>
                  </a:schemeClr>
                </a:solidFill>
                <a:latin typeface="Arial" pitchFamily="34" charset="0"/>
                <a:cs typeface="Arial" pitchFamily="34" charset="0"/>
              </a:rPr>
              <a:t>brzine</a:t>
            </a:r>
            <a:r>
              <a:rPr lang="en-US" sz="2000" dirty="0" smtClean="0">
                <a:solidFill>
                  <a:schemeClr val="accent6">
                    <a:lumMod val="75000"/>
                  </a:schemeClr>
                </a:solidFill>
                <a:latin typeface="Arial" pitchFamily="34" charset="0"/>
                <a:cs typeface="Arial" pitchFamily="34" charset="0"/>
              </a:rPr>
              <a:t> </a:t>
            </a:r>
            <a:r>
              <a:rPr lang="en-US" sz="2000" dirty="0" err="1" smtClean="0">
                <a:solidFill>
                  <a:schemeClr val="accent6">
                    <a:lumMod val="75000"/>
                  </a:schemeClr>
                </a:solidFill>
                <a:latin typeface="Arial" pitchFamily="34" charset="0"/>
                <a:cs typeface="Arial" pitchFamily="34" charset="0"/>
              </a:rPr>
              <a:t>smicanja</a:t>
            </a:r>
            <a:r>
              <a:rPr lang="en-US" sz="2000" dirty="0" smtClean="0">
                <a:solidFill>
                  <a:schemeClr val="accent6">
                    <a:lumMod val="75000"/>
                  </a:schemeClr>
                </a:solidFill>
              </a:rPr>
              <a:t>.</a:t>
            </a:r>
            <a:endParaRPr lang="en-US" sz="2000" dirty="0">
              <a:solidFill>
                <a:schemeClr val="accent6">
                  <a:lumMod val="75000"/>
                </a:schemeClr>
              </a:solidFill>
            </a:endParaRPr>
          </a:p>
        </p:txBody>
      </p:sp>
      <p:sp>
        <p:nvSpPr>
          <p:cNvPr id="4" name="Rectangle 3"/>
          <p:cNvSpPr/>
          <p:nvPr/>
        </p:nvSpPr>
        <p:spPr>
          <a:xfrm>
            <a:off x="423884" y="1888182"/>
            <a:ext cx="4619171" cy="3416320"/>
          </a:xfrm>
          <a:prstGeom prst="rect">
            <a:avLst/>
          </a:prstGeom>
        </p:spPr>
        <p:txBody>
          <a:bodyPr wrap="square">
            <a:spAutoFit/>
          </a:bodyPr>
          <a:lstStyle/>
          <a:p>
            <a:pPr algn="just"/>
            <a:r>
              <a:rPr lang="vi-VN" dirty="0" smtClean="0">
                <a:solidFill>
                  <a:srgbClr val="0070C0"/>
                </a:solidFill>
              </a:rPr>
              <a:t>Primer dilatantnih fluida su guste suspenzije čestica u tečnosti. Ako se primeni napon smicanja na ove čestice, one teže reorganizaciji da bi smanjile uticaj brzine smicanja. Na ovaj način se smanjuje sila smicanja koja deluje na čestice. Ako je primenjena brzina smicanja mala, čestice imaju dovoljno vremena da se reorganizuju. Međutim, ako je primenjena brzina smicanja velika, čestice nemaju dovoljno vremena da se reorganizuju i stvara se značajna sila smicanja </a:t>
            </a:r>
            <a:endParaRPr lang="en-US" dirty="0">
              <a:solidFill>
                <a:srgbClr val="0070C0"/>
              </a:solidFill>
            </a:endParaRPr>
          </a:p>
        </p:txBody>
      </p:sp>
      <p:sp>
        <p:nvSpPr>
          <p:cNvPr id="10" name="Rectangle 9"/>
          <p:cNvSpPr/>
          <p:nvPr/>
        </p:nvSpPr>
        <p:spPr>
          <a:xfrm>
            <a:off x="354609" y="5562600"/>
            <a:ext cx="8782463" cy="923330"/>
          </a:xfrm>
          <a:prstGeom prst="rect">
            <a:avLst/>
          </a:prstGeom>
        </p:spPr>
        <p:txBody>
          <a:bodyPr wrap="square">
            <a:spAutoFit/>
          </a:bodyPr>
          <a:lstStyle/>
          <a:p>
            <a:r>
              <a:rPr lang="vi-VN" dirty="0" smtClean="0"/>
              <a:t>Primer dilatantnog fluida je suspenzija kukuruznog skroba u vodi. Naglim pritiskom ove suspenzije dolazi do njenog stvrdavanja, dok sa smanjenjem pritiska suspenzija ponovo postaje tečljiva. Takođe primer je sirup od čokolade.</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754707"/>
            <a:ext cx="2229364" cy="191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019" y="3736615"/>
            <a:ext cx="2215509" cy="167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0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88617"/>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20642494"/>
              </p:ext>
            </p:extLst>
          </p:nvPr>
        </p:nvGraphicFramePr>
        <p:xfrm>
          <a:off x="389247" y="1000312"/>
          <a:ext cx="3085234" cy="2524896"/>
        </p:xfrm>
        <a:graphic>
          <a:graphicData uri="http://schemas.openxmlformats.org/presentationml/2006/ole">
            <mc:AlternateContent xmlns:mc="http://schemas.openxmlformats.org/markup-compatibility/2006">
              <mc:Choice xmlns:v="urn:schemas-microsoft-com:vml" Requires="v">
                <p:oleObj spid="_x0000_s9223" r:id="rId3" imgW="13064343" imgH="10694437" progId="Visio.Drawing.11">
                  <p:embed/>
                </p:oleObj>
              </mc:Choice>
              <mc:Fallback>
                <p:oleObj r:id="rId3" imgW="13064343" imgH="1069443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47" y="1000312"/>
                        <a:ext cx="3085234" cy="2524896"/>
                      </a:xfrm>
                      <a:prstGeom prst="rect">
                        <a:avLst/>
                      </a:prstGeom>
                      <a:noFill/>
                    </p:spPr>
                  </p:pic>
                </p:oleObj>
              </mc:Fallback>
            </mc:AlternateContent>
          </a:graphicData>
        </a:graphic>
      </p:graphicFrame>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052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276600" y="1034948"/>
            <a:ext cx="5673436" cy="1477328"/>
          </a:xfrm>
          <a:prstGeom prst="rect">
            <a:avLst/>
          </a:prstGeom>
        </p:spPr>
        <p:txBody>
          <a:bodyPr wrap="square">
            <a:spAutoFit/>
          </a:bodyPr>
          <a:lstStyle/>
          <a:p>
            <a:r>
              <a:rPr lang="en-US" dirty="0" smtClean="0">
                <a:solidFill>
                  <a:schemeClr val="tx1">
                    <a:lumMod val="65000"/>
                    <a:lumOff val="35000"/>
                  </a:schemeClr>
                </a:solidFill>
              </a:rPr>
              <a:t>Pseudo-</a:t>
            </a:r>
            <a:r>
              <a:rPr lang="en-US" dirty="0" err="1" smtClean="0">
                <a:solidFill>
                  <a:schemeClr val="tx1">
                    <a:lumMod val="65000"/>
                    <a:lumOff val="35000"/>
                  </a:schemeClr>
                </a:solidFill>
              </a:rPr>
              <a:t>plastični</a:t>
            </a:r>
            <a:r>
              <a:rPr lang="en-US" dirty="0" smtClean="0">
                <a:solidFill>
                  <a:schemeClr val="tx1">
                    <a:lumMod val="65000"/>
                    <a:lumOff val="35000"/>
                  </a:schemeClr>
                </a:solidFill>
              </a:rPr>
              <a:t> </a:t>
            </a:r>
            <a:r>
              <a:rPr lang="en-US" dirty="0" err="1" smtClean="0">
                <a:solidFill>
                  <a:schemeClr val="tx1">
                    <a:lumMod val="65000"/>
                    <a:lumOff val="35000"/>
                  </a:schemeClr>
                </a:solidFill>
              </a:rPr>
              <a:t>fluidi</a:t>
            </a:r>
            <a:r>
              <a:rPr lang="en-US" dirty="0" smtClean="0">
                <a:solidFill>
                  <a:schemeClr val="tx1">
                    <a:lumMod val="65000"/>
                    <a:lumOff val="35000"/>
                  </a:schemeClr>
                </a:solidFill>
              </a:rPr>
              <a:t> (shear thinning)</a:t>
            </a:r>
          </a:p>
          <a:p>
            <a:r>
              <a:rPr lang="en-US" dirty="0" smtClean="0">
                <a:solidFill>
                  <a:schemeClr val="tx1">
                    <a:lumMod val="65000"/>
                    <a:lumOff val="35000"/>
                  </a:schemeClr>
                </a:solidFill>
              </a:rPr>
              <a:t>Pseudo-</a:t>
            </a:r>
            <a:r>
              <a:rPr lang="en-US" dirty="0" err="1" smtClean="0">
                <a:solidFill>
                  <a:schemeClr val="tx1">
                    <a:lumMod val="65000"/>
                    <a:lumOff val="35000"/>
                  </a:schemeClr>
                </a:solidFill>
              </a:rPr>
              <a:t>plastični</a:t>
            </a:r>
            <a:r>
              <a:rPr lang="en-US" dirty="0" smtClean="0">
                <a:solidFill>
                  <a:schemeClr val="tx1">
                    <a:lumMod val="65000"/>
                    <a:lumOff val="35000"/>
                  </a:schemeClr>
                </a:solidFill>
              </a:rPr>
              <a:t> </a:t>
            </a:r>
            <a:r>
              <a:rPr lang="en-US" dirty="0" err="1" smtClean="0">
                <a:solidFill>
                  <a:schemeClr val="tx1">
                    <a:lumMod val="65000"/>
                    <a:lumOff val="35000"/>
                  </a:schemeClr>
                </a:solidFill>
              </a:rPr>
              <a:t>fluidi</a:t>
            </a:r>
            <a:r>
              <a:rPr lang="en-US" dirty="0" smtClean="0">
                <a:solidFill>
                  <a:schemeClr val="tx1">
                    <a:lumMod val="65000"/>
                    <a:lumOff val="35000"/>
                  </a:schemeClr>
                </a:solidFill>
              </a:rPr>
              <a:t> </a:t>
            </a:r>
            <a:r>
              <a:rPr lang="en-US" dirty="0" err="1" smtClean="0">
                <a:solidFill>
                  <a:schemeClr val="tx1">
                    <a:lumMod val="65000"/>
                    <a:lumOff val="35000"/>
                  </a:schemeClr>
                </a:solidFill>
              </a:rPr>
              <a:t>su</a:t>
            </a:r>
            <a:r>
              <a:rPr lang="en-US" dirty="0" smtClean="0">
                <a:solidFill>
                  <a:schemeClr val="tx1">
                    <a:lumMod val="65000"/>
                    <a:lumOff val="35000"/>
                  </a:schemeClr>
                </a:solidFill>
              </a:rPr>
              <a:t> </a:t>
            </a:r>
            <a:r>
              <a:rPr lang="en-US" dirty="0" err="1" smtClean="0">
                <a:solidFill>
                  <a:schemeClr val="tx1">
                    <a:lumMod val="65000"/>
                    <a:lumOff val="35000"/>
                  </a:schemeClr>
                </a:solidFill>
              </a:rPr>
              <a:t>prikazani</a:t>
            </a:r>
            <a:r>
              <a:rPr lang="en-US" dirty="0" smtClean="0">
                <a:solidFill>
                  <a:schemeClr val="tx1">
                    <a:lumMod val="65000"/>
                    <a:lumOff val="35000"/>
                  </a:schemeClr>
                </a:solidFill>
              </a:rPr>
              <a:t> </a:t>
            </a:r>
            <a:r>
              <a:rPr lang="en-US" dirty="0" err="1" smtClean="0">
                <a:solidFill>
                  <a:schemeClr val="tx1">
                    <a:lumMod val="65000"/>
                    <a:lumOff val="35000"/>
                  </a:schemeClr>
                </a:solidFill>
              </a:rPr>
              <a:t>krivom</a:t>
            </a:r>
            <a:r>
              <a:rPr lang="en-US" dirty="0" smtClean="0">
                <a:solidFill>
                  <a:schemeClr val="tx1">
                    <a:lumMod val="65000"/>
                    <a:lumOff val="35000"/>
                  </a:schemeClr>
                </a:solidFill>
              </a:rPr>
              <a:t> pod </a:t>
            </a:r>
            <a:r>
              <a:rPr lang="en-US" dirty="0" err="1" smtClean="0">
                <a:solidFill>
                  <a:schemeClr val="tx1">
                    <a:lumMod val="65000"/>
                    <a:lumOff val="35000"/>
                  </a:schemeClr>
                </a:solidFill>
              </a:rPr>
              <a:t>rednim</a:t>
            </a:r>
            <a:r>
              <a:rPr lang="en-US" dirty="0" smtClean="0">
                <a:solidFill>
                  <a:schemeClr val="tx1">
                    <a:lumMod val="65000"/>
                    <a:lumOff val="35000"/>
                  </a:schemeClr>
                </a:solidFill>
              </a:rPr>
              <a:t> </a:t>
            </a:r>
            <a:r>
              <a:rPr lang="en-US" dirty="0" err="1" smtClean="0">
                <a:solidFill>
                  <a:schemeClr val="tx1">
                    <a:lumMod val="65000"/>
                    <a:lumOff val="35000"/>
                  </a:schemeClr>
                </a:solidFill>
              </a:rPr>
              <a:t>brojem</a:t>
            </a:r>
            <a:r>
              <a:rPr lang="en-US" dirty="0" smtClean="0">
                <a:solidFill>
                  <a:schemeClr val="tx1">
                    <a:lumMod val="65000"/>
                    <a:lumOff val="35000"/>
                  </a:schemeClr>
                </a:solidFill>
              </a:rPr>
              <a:t> 3 </a:t>
            </a:r>
            <a:r>
              <a:rPr lang="en-US" dirty="0" err="1" smtClean="0">
                <a:solidFill>
                  <a:schemeClr val="tx1">
                    <a:lumMod val="65000"/>
                    <a:lumOff val="35000"/>
                  </a:schemeClr>
                </a:solidFill>
              </a:rPr>
              <a:t>i</a:t>
            </a:r>
            <a:r>
              <a:rPr lang="en-US" dirty="0" smtClean="0">
                <a:solidFill>
                  <a:schemeClr val="tx1">
                    <a:lumMod val="65000"/>
                    <a:lumOff val="35000"/>
                  </a:schemeClr>
                </a:solidFill>
              </a:rPr>
              <a:t> </a:t>
            </a:r>
            <a:r>
              <a:rPr lang="en-US" dirty="0" err="1" smtClean="0">
                <a:solidFill>
                  <a:schemeClr val="tx1">
                    <a:lumMod val="65000"/>
                    <a:lumOff val="35000"/>
                  </a:schemeClr>
                </a:solidFill>
              </a:rPr>
              <a:t>kod</a:t>
            </a:r>
            <a:r>
              <a:rPr lang="en-US" dirty="0" smtClean="0">
                <a:solidFill>
                  <a:schemeClr val="tx1">
                    <a:lumMod val="65000"/>
                    <a:lumOff val="35000"/>
                  </a:schemeClr>
                </a:solidFill>
              </a:rPr>
              <a:t> </a:t>
            </a:r>
            <a:r>
              <a:rPr lang="en-US" dirty="0" err="1" smtClean="0">
                <a:solidFill>
                  <a:schemeClr val="tx1">
                    <a:lumMod val="65000"/>
                    <a:lumOff val="35000"/>
                  </a:schemeClr>
                </a:solidFill>
              </a:rPr>
              <a:t>njih</a:t>
            </a:r>
            <a:r>
              <a:rPr lang="en-US" dirty="0" smtClean="0">
                <a:solidFill>
                  <a:schemeClr val="tx1">
                    <a:lumMod val="65000"/>
                    <a:lumOff val="35000"/>
                  </a:schemeClr>
                </a:solidFill>
              </a:rPr>
              <a:t> se </a:t>
            </a:r>
            <a:r>
              <a:rPr lang="en-US" dirty="0" err="1" smtClean="0">
                <a:solidFill>
                  <a:schemeClr val="tx1">
                    <a:lumMod val="65000"/>
                    <a:lumOff val="35000"/>
                  </a:schemeClr>
                </a:solidFill>
              </a:rPr>
              <a:t>viskoznost</a:t>
            </a:r>
            <a:r>
              <a:rPr lang="en-US" dirty="0" smtClean="0">
                <a:solidFill>
                  <a:schemeClr val="tx1">
                    <a:lumMod val="65000"/>
                    <a:lumOff val="35000"/>
                  </a:schemeClr>
                </a:solidFill>
              </a:rPr>
              <a:t> </a:t>
            </a:r>
            <a:r>
              <a:rPr lang="en-US" dirty="0" err="1" smtClean="0">
                <a:solidFill>
                  <a:schemeClr val="tx1">
                    <a:lumMod val="65000"/>
                    <a:lumOff val="35000"/>
                  </a:schemeClr>
                </a:solidFill>
              </a:rPr>
              <a:t>postepeno</a:t>
            </a:r>
            <a:r>
              <a:rPr lang="en-US" dirty="0" smtClean="0">
                <a:solidFill>
                  <a:schemeClr val="tx1">
                    <a:lumMod val="65000"/>
                    <a:lumOff val="35000"/>
                  </a:schemeClr>
                </a:solidFill>
              </a:rPr>
              <a:t> </a:t>
            </a:r>
            <a:r>
              <a:rPr lang="en-US" dirty="0" err="1" smtClean="0">
                <a:solidFill>
                  <a:schemeClr val="tx1">
                    <a:lumMod val="65000"/>
                    <a:lumOff val="35000"/>
                  </a:schemeClr>
                </a:solidFill>
              </a:rPr>
              <a:t>opada</a:t>
            </a:r>
            <a:r>
              <a:rPr lang="en-US" dirty="0" smtClean="0">
                <a:solidFill>
                  <a:schemeClr val="tx1">
                    <a:lumMod val="65000"/>
                    <a:lumOff val="35000"/>
                  </a:schemeClr>
                </a:solidFill>
              </a:rPr>
              <a:t> </a:t>
            </a:r>
            <a:r>
              <a:rPr lang="en-US" dirty="0" err="1" smtClean="0">
                <a:solidFill>
                  <a:schemeClr val="tx1">
                    <a:lumMod val="65000"/>
                    <a:lumOff val="35000"/>
                  </a:schemeClr>
                </a:solidFill>
              </a:rPr>
              <a:t>sa</a:t>
            </a:r>
            <a:r>
              <a:rPr lang="en-US" dirty="0" smtClean="0">
                <a:solidFill>
                  <a:schemeClr val="tx1">
                    <a:lumMod val="65000"/>
                    <a:lumOff val="35000"/>
                  </a:schemeClr>
                </a:solidFill>
              </a:rPr>
              <a:t> </a:t>
            </a:r>
            <a:r>
              <a:rPr lang="en-US" dirty="0" err="1" smtClean="0">
                <a:solidFill>
                  <a:schemeClr val="tx1">
                    <a:lumMod val="65000"/>
                    <a:lumOff val="35000"/>
                  </a:schemeClr>
                </a:solidFill>
              </a:rPr>
              <a:t>povećanjem</a:t>
            </a:r>
            <a:r>
              <a:rPr lang="en-US" dirty="0" smtClean="0">
                <a:solidFill>
                  <a:schemeClr val="tx1">
                    <a:lumMod val="65000"/>
                    <a:lumOff val="35000"/>
                  </a:schemeClr>
                </a:solidFill>
              </a:rPr>
              <a:t> </a:t>
            </a:r>
            <a:r>
              <a:rPr lang="en-US" dirty="0" err="1" smtClean="0">
                <a:solidFill>
                  <a:schemeClr val="tx1">
                    <a:lumMod val="65000"/>
                    <a:lumOff val="35000"/>
                  </a:schemeClr>
                </a:solidFill>
              </a:rPr>
              <a:t>brzine</a:t>
            </a:r>
            <a:r>
              <a:rPr lang="en-US" dirty="0" smtClean="0">
                <a:solidFill>
                  <a:schemeClr val="tx1">
                    <a:lumMod val="65000"/>
                    <a:lumOff val="35000"/>
                  </a:schemeClr>
                </a:solidFill>
              </a:rPr>
              <a:t> </a:t>
            </a:r>
            <a:r>
              <a:rPr lang="en-US" dirty="0" err="1" smtClean="0">
                <a:solidFill>
                  <a:schemeClr val="tx1">
                    <a:lumMod val="65000"/>
                    <a:lumOff val="35000"/>
                  </a:schemeClr>
                </a:solidFill>
              </a:rPr>
              <a:t>smicanja</a:t>
            </a:r>
            <a:r>
              <a:rPr lang="en-US" dirty="0" smtClean="0">
                <a:solidFill>
                  <a:schemeClr val="tx1">
                    <a:lumMod val="65000"/>
                    <a:lumOff val="35000"/>
                  </a:schemeClr>
                </a:solidFill>
              </a:rPr>
              <a:t>. Primer pseudo-</a:t>
            </a:r>
            <a:r>
              <a:rPr lang="en-US" dirty="0" err="1" smtClean="0">
                <a:solidFill>
                  <a:schemeClr val="tx1">
                    <a:lumMod val="65000"/>
                    <a:lumOff val="35000"/>
                  </a:schemeClr>
                </a:solidFill>
              </a:rPr>
              <a:t>plastičnog</a:t>
            </a:r>
            <a:r>
              <a:rPr lang="en-US" dirty="0" smtClean="0">
                <a:solidFill>
                  <a:schemeClr val="tx1">
                    <a:lumMod val="65000"/>
                    <a:lumOff val="35000"/>
                  </a:schemeClr>
                </a:solidFill>
              </a:rPr>
              <a:t> </a:t>
            </a:r>
            <a:r>
              <a:rPr lang="en-US" dirty="0" err="1" smtClean="0">
                <a:solidFill>
                  <a:schemeClr val="tx1">
                    <a:lumMod val="65000"/>
                    <a:lumOff val="35000"/>
                  </a:schemeClr>
                </a:solidFill>
              </a:rPr>
              <a:t>fluida</a:t>
            </a:r>
            <a:r>
              <a:rPr lang="en-US" dirty="0" smtClean="0">
                <a:solidFill>
                  <a:schemeClr val="tx1">
                    <a:lumMod val="65000"/>
                    <a:lumOff val="35000"/>
                  </a:schemeClr>
                </a:solidFill>
              </a:rPr>
              <a:t> je </a:t>
            </a:r>
            <a:r>
              <a:rPr lang="en-US" dirty="0" err="1" smtClean="0">
                <a:solidFill>
                  <a:schemeClr val="tx1">
                    <a:lumMod val="65000"/>
                    <a:lumOff val="35000"/>
                  </a:schemeClr>
                </a:solidFill>
              </a:rPr>
              <a:t>krem</a:t>
            </a:r>
            <a:r>
              <a:rPr lang="en-US" dirty="0" smtClean="0">
                <a:solidFill>
                  <a:schemeClr val="tx1">
                    <a:lumMod val="65000"/>
                    <a:lumOff val="35000"/>
                  </a:schemeClr>
                </a:solidFill>
              </a:rPr>
              <a:t> </a:t>
            </a:r>
            <a:r>
              <a:rPr lang="en-US" dirty="0" err="1" smtClean="0">
                <a:solidFill>
                  <a:schemeClr val="tx1">
                    <a:lumMod val="65000"/>
                    <a:lumOff val="35000"/>
                  </a:schemeClr>
                </a:solidFill>
              </a:rPr>
              <a:t>mleko</a:t>
            </a:r>
            <a:r>
              <a:rPr lang="en-US" dirty="0" smtClean="0">
                <a:solidFill>
                  <a:schemeClr val="tx1">
                    <a:lumMod val="65000"/>
                    <a:lumOff val="35000"/>
                  </a:schemeClr>
                </a:solidFill>
              </a:rPr>
              <a:t> </a:t>
            </a:r>
            <a:r>
              <a:rPr lang="en-US" dirty="0" err="1" smtClean="0">
                <a:solidFill>
                  <a:schemeClr val="tx1">
                    <a:lumMod val="65000"/>
                    <a:lumOff val="35000"/>
                  </a:schemeClr>
                </a:solidFill>
              </a:rPr>
              <a:t>i</a:t>
            </a:r>
            <a:r>
              <a:rPr lang="en-US" dirty="0" smtClean="0">
                <a:solidFill>
                  <a:schemeClr val="tx1">
                    <a:lumMod val="65000"/>
                    <a:lumOff val="35000"/>
                  </a:schemeClr>
                </a:solidFill>
              </a:rPr>
              <a:t> </a:t>
            </a:r>
            <a:r>
              <a:rPr lang="en-US" dirty="0" err="1" smtClean="0">
                <a:solidFill>
                  <a:schemeClr val="tx1">
                    <a:lumMod val="65000"/>
                    <a:lumOff val="35000"/>
                  </a:schemeClr>
                </a:solidFill>
              </a:rPr>
              <a:t>preliv</a:t>
            </a:r>
            <a:r>
              <a:rPr lang="en-US" dirty="0" smtClean="0">
                <a:solidFill>
                  <a:schemeClr val="tx1">
                    <a:lumMod val="65000"/>
                    <a:lumOff val="35000"/>
                  </a:schemeClr>
                </a:solidFill>
              </a:rPr>
              <a:t> </a:t>
            </a:r>
            <a:r>
              <a:rPr lang="en-US" dirty="0" err="1" smtClean="0">
                <a:solidFill>
                  <a:schemeClr val="tx1">
                    <a:lumMod val="65000"/>
                    <a:lumOff val="35000"/>
                  </a:schemeClr>
                </a:solidFill>
              </a:rPr>
              <a:t>za</a:t>
            </a:r>
            <a:r>
              <a:rPr lang="en-US" dirty="0" smtClean="0">
                <a:solidFill>
                  <a:schemeClr val="tx1">
                    <a:lumMod val="65000"/>
                    <a:lumOff val="35000"/>
                  </a:schemeClr>
                </a:solidFill>
              </a:rPr>
              <a:t> </a:t>
            </a:r>
            <a:r>
              <a:rPr lang="en-US" dirty="0" err="1" smtClean="0">
                <a:solidFill>
                  <a:schemeClr val="tx1">
                    <a:lumMod val="65000"/>
                    <a:lumOff val="35000"/>
                  </a:schemeClr>
                </a:solidFill>
              </a:rPr>
              <a:t>salatu</a:t>
            </a:r>
            <a:r>
              <a:rPr lang="en-US" dirty="0" smtClean="0">
                <a:solidFill>
                  <a:schemeClr val="tx1">
                    <a:lumMod val="65000"/>
                    <a:lumOff val="35000"/>
                  </a:schemeClr>
                </a:solidFill>
              </a:rPr>
              <a:t>.</a:t>
            </a:r>
            <a:endParaRPr lang="en-US" dirty="0">
              <a:solidFill>
                <a:schemeClr val="tx1">
                  <a:lumMod val="65000"/>
                  <a:lumOff val="35000"/>
                </a:schemeClr>
              </a:solidFill>
            </a:endParaRPr>
          </a:p>
        </p:txBody>
      </p:sp>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9382" y="2873851"/>
            <a:ext cx="1887222" cy="126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Preliv (dresing) za zelenu salatu - Recepti.com"/>
          <p:cNvPicPr/>
          <p:nvPr/>
        </p:nvPicPr>
        <p:blipFill>
          <a:blip r:embed="rId7" cstate="print"/>
          <a:srcRect/>
          <a:stretch>
            <a:fillRect/>
          </a:stretch>
        </p:blipFill>
        <p:spPr bwMode="auto">
          <a:xfrm>
            <a:off x="6380018" y="2873851"/>
            <a:ext cx="1720677" cy="1262698"/>
          </a:xfrm>
          <a:prstGeom prst="rect">
            <a:avLst/>
          </a:prstGeom>
          <a:noFill/>
          <a:ln w="9525">
            <a:noFill/>
            <a:miter lim="800000"/>
            <a:headEnd/>
            <a:tailEnd/>
          </a:ln>
        </p:spPr>
      </p:pic>
      <p:sp>
        <p:nvSpPr>
          <p:cNvPr id="9" name="Rectangle 8"/>
          <p:cNvSpPr/>
          <p:nvPr/>
        </p:nvSpPr>
        <p:spPr>
          <a:xfrm>
            <a:off x="3639822" y="4544291"/>
            <a:ext cx="4572000" cy="1477328"/>
          </a:xfrm>
          <a:prstGeom prst="rect">
            <a:avLst/>
          </a:prstGeom>
        </p:spPr>
        <p:txBody>
          <a:bodyPr>
            <a:spAutoFit/>
          </a:bodyPr>
          <a:lstStyle/>
          <a:p>
            <a:r>
              <a:rPr lang="en-US" dirty="0" smtClean="0">
                <a:solidFill>
                  <a:schemeClr val="accent6">
                    <a:lumMod val="75000"/>
                  </a:schemeClr>
                </a:solidFill>
              </a:rPr>
              <a:t>Pseudo-</a:t>
            </a:r>
            <a:r>
              <a:rPr lang="en-US" dirty="0" err="1" smtClean="0">
                <a:solidFill>
                  <a:schemeClr val="accent6">
                    <a:lumMod val="75000"/>
                  </a:schemeClr>
                </a:solidFill>
              </a:rPr>
              <a:t>plastični</a:t>
            </a:r>
            <a:r>
              <a:rPr lang="en-US" dirty="0" smtClean="0">
                <a:solidFill>
                  <a:schemeClr val="accent6">
                    <a:lumMod val="75000"/>
                  </a:schemeClr>
                </a:solidFill>
              </a:rPr>
              <a:t> </a:t>
            </a:r>
            <a:r>
              <a:rPr lang="en-US" dirty="0" err="1" smtClean="0">
                <a:solidFill>
                  <a:schemeClr val="accent6">
                    <a:lumMod val="75000"/>
                  </a:schemeClr>
                </a:solidFill>
              </a:rPr>
              <a:t>fluidi</a:t>
            </a:r>
            <a:r>
              <a:rPr lang="en-US" dirty="0" smtClean="0">
                <a:solidFill>
                  <a:schemeClr val="accent6">
                    <a:lumMod val="75000"/>
                  </a:schemeClr>
                </a:solidFill>
              </a:rPr>
              <a:t> </a:t>
            </a:r>
            <a:r>
              <a:rPr lang="en-US" dirty="0" err="1" smtClean="0">
                <a:solidFill>
                  <a:schemeClr val="accent6">
                    <a:lumMod val="75000"/>
                  </a:schemeClr>
                </a:solidFill>
              </a:rPr>
              <a:t>sa</a:t>
            </a:r>
            <a:r>
              <a:rPr lang="en-US" dirty="0" smtClean="0">
                <a:solidFill>
                  <a:schemeClr val="accent6">
                    <a:lumMod val="75000"/>
                  </a:schemeClr>
                </a:solidFill>
              </a:rPr>
              <a:t> </a:t>
            </a:r>
            <a:r>
              <a:rPr lang="en-US" dirty="0" err="1" smtClean="0">
                <a:solidFill>
                  <a:schemeClr val="accent6">
                    <a:lumMod val="75000"/>
                  </a:schemeClr>
                </a:solidFill>
              </a:rPr>
              <a:t>početnom</a:t>
            </a:r>
            <a:r>
              <a:rPr lang="en-US" dirty="0" smtClean="0">
                <a:solidFill>
                  <a:schemeClr val="accent6">
                    <a:lumMod val="75000"/>
                  </a:schemeClr>
                </a:solidFill>
              </a:rPr>
              <a:t> </a:t>
            </a:r>
            <a:r>
              <a:rPr lang="en-US" dirty="0" err="1" smtClean="0">
                <a:solidFill>
                  <a:schemeClr val="accent6">
                    <a:lumMod val="75000"/>
                  </a:schemeClr>
                </a:solidFill>
              </a:rPr>
              <a:t>naponom</a:t>
            </a:r>
            <a:r>
              <a:rPr lang="en-US" dirty="0" smtClean="0">
                <a:solidFill>
                  <a:schemeClr val="accent6">
                    <a:lumMod val="75000"/>
                  </a:schemeClr>
                </a:solidFill>
              </a:rPr>
              <a:t> (Herschel-</a:t>
            </a:r>
            <a:r>
              <a:rPr lang="en-US" dirty="0" err="1" smtClean="0">
                <a:solidFill>
                  <a:schemeClr val="accent6">
                    <a:lumMod val="75000"/>
                  </a:schemeClr>
                </a:solidFill>
              </a:rPr>
              <a:t>Bulkey</a:t>
            </a:r>
            <a:r>
              <a:rPr lang="en-US" dirty="0" smtClean="0">
                <a:solidFill>
                  <a:schemeClr val="accent6">
                    <a:lumMod val="75000"/>
                  </a:schemeClr>
                </a:solidFill>
              </a:rPr>
              <a:t>)</a:t>
            </a:r>
          </a:p>
          <a:p>
            <a:r>
              <a:rPr lang="en-US" dirty="0" err="1" smtClean="0">
                <a:solidFill>
                  <a:schemeClr val="accent6">
                    <a:lumMod val="75000"/>
                  </a:schemeClr>
                </a:solidFill>
              </a:rPr>
              <a:t>Za</a:t>
            </a:r>
            <a:r>
              <a:rPr lang="en-US" dirty="0" smtClean="0">
                <a:solidFill>
                  <a:schemeClr val="accent6">
                    <a:lumMod val="75000"/>
                  </a:schemeClr>
                </a:solidFill>
              </a:rPr>
              <a:t> </a:t>
            </a:r>
            <a:r>
              <a:rPr lang="en-US" dirty="0" err="1" smtClean="0">
                <a:solidFill>
                  <a:schemeClr val="accent6">
                    <a:lumMod val="75000"/>
                  </a:schemeClr>
                </a:solidFill>
              </a:rPr>
              <a:t>ove</a:t>
            </a:r>
            <a:r>
              <a:rPr lang="en-US" dirty="0" smtClean="0">
                <a:solidFill>
                  <a:schemeClr val="accent6">
                    <a:lumMod val="75000"/>
                  </a:schemeClr>
                </a:solidFill>
              </a:rPr>
              <a:t> </a:t>
            </a:r>
            <a:r>
              <a:rPr lang="en-US" dirty="0" err="1" smtClean="0">
                <a:solidFill>
                  <a:schemeClr val="accent6">
                    <a:lumMod val="75000"/>
                  </a:schemeClr>
                </a:solidFill>
              </a:rPr>
              <a:t>fluide</a:t>
            </a:r>
            <a:r>
              <a:rPr lang="en-US" dirty="0" smtClean="0">
                <a:solidFill>
                  <a:schemeClr val="accent6">
                    <a:lumMod val="75000"/>
                  </a:schemeClr>
                </a:solidFill>
              </a:rPr>
              <a:t> </a:t>
            </a:r>
            <a:r>
              <a:rPr lang="en-US" dirty="0" err="1" smtClean="0">
                <a:solidFill>
                  <a:schemeClr val="accent6">
                    <a:lumMod val="75000"/>
                  </a:schemeClr>
                </a:solidFill>
              </a:rPr>
              <a:t>neophodan</a:t>
            </a:r>
            <a:r>
              <a:rPr lang="en-US" dirty="0" smtClean="0">
                <a:solidFill>
                  <a:schemeClr val="accent6">
                    <a:lumMod val="75000"/>
                  </a:schemeClr>
                </a:solidFill>
              </a:rPr>
              <a:t> je </a:t>
            </a:r>
            <a:r>
              <a:rPr lang="en-US" dirty="0" err="1" smtClean="0">
                <a:solidFill>
                  <a:schemeClr val="accent6">
                    <a:lumMod val="75000"/>
                  </a:schemeClr>
                </a:solidFill>
              </a:rPr>
              <a:t>početni</a:t>
            </a:r>
            <a:r>
              <a:rPr lang="en-US" dirty="0" smtClean="0">
                <a:solidFill>
                  <a:schemeClr val="accent6">
                    <a:lumMod val="75000"/>
                  </a:schemeClr>
                </a:solidFill>
              </a:rPr>
              <a:t> </a:t>
            </a:r>
            <a:r>
              <a:rPr lang="en-US" dirty="0" err="1" smtClean="0">
                <a:solidFill>
                  <a:schemeClr val="accent6">
                    <a:lumMod val="75000"/>
                  </a:schemeClr>
                </a:solidFill>
              </a:rPr>
              <a:t>napon</a:t>
            </a:r>
            <a:r>
              <a:rPr lang="en-US" dirty="0" smtClean="0">
                <a:solidFill>
                  <a:schemeClr val="accent6">
                    <a:lumMod val="75000"/>
                  </a:schemeClr>
                </a:solidFill>
              </a:rPr>
              <a:t> da bi </a:t>
            </a:r>
            <a:r>
              <a:rPr lang="en-US" dirty="0" err="1" smtClean="0">
                <a:solidFill>
                  <a:schemeClr val="accent6">
                    <a:lumMod val="75000"/>
                  </a:schemeClr>
                </a:solidFill>
              </a:rPr>
              <a:t>došlo</a:t>
            </a:r>
            <a:r>
              <a:rPr lang="en-US" dirty="0" smtClean="0">
                <a:solidFill>
                  <a:schemeClr val="accent6">
                    <a:lumMod val="75000"/>
                  </a:schemeClr>
                </a:solidFill>
              </a:rPr>
              <a:t> do </a:t>
            </a:r>
            <a:r>
              <a:rPr lang="en-US" dirty="0" err="1" smtClean="0">
                <a:solidFill>
                  <a:schemeClr val="accent6">
                    <a:lumMod val="75000"/>
                  </a:schemeClr>
                </a:solidFill>
              </a:rPr>
              <a:t>proticanja</a:t>
            </a:r>
            <a:r>
              <a:rPr lang="en-US" dirty="0" smtClean="0">
                <a:solidFill>
                  <a:schemeClr val="accent6">
                    <a:lumMod val="75000"/>
                  </a:schemeClr>
                </a:solidFill>
              </a:rPr>
              <a:t>, </a:t>
            </a:r>
            <a:r>
              <a:rPr lang="en-US" dirty="0" err="1" smtClean="0">
                <a:solidFill>
                  <a:schemeClr val="accent6">
                    <a:lumMod val="75000"/>
                  </a:schemeClr>
                </a:solidFill>
              </a:rPr>
              <a:t>pri</a:t>
            </a:r>
            <a:r>
              <a:rPr lang="en-US" dirty="0" smtClean="0">
                <a:solidFill>
                  <a:schemeClr val="accent6">
                    <a:lumMod val="75000"/>
                  </a:schemeClr>
                </a:solidFill>
              </a:rPr>
              <a:t> </a:t>
            </a:r>
            <a:r>
              <a:rPr lang="en-US" dirty="0" err="1" smtClean="0">
                <a:solidFill>
                  <a:schemeClr val="accent6">
                    <a:lumMod val="75000"/>
                  </a:schemeClr>
                </a:solidFill>
              </a:rPr>
              <a:t>čemu</a:t>
            </a:r>
            <a:r>
              <a:rPr lang="en-US" dirty="0" smtClean="0">
                <a:solidFill>
                  <a:schemeClr val="accent6">
                    <a:lumMod val="75000"/>
                  </a:schemeClr>
                </a:solidFill>
              </a:rPr>
              <a:t> je </a:t>
            </a:r>
            <a:r>
              <a:rPr lang="en-US" dirty="0" err="1" smtClean="0">
                <a:solidFill>
                  <a:schemeClr val="accent6">
                    <a:lumMod val="75000"/>
                  </a:schemeClr>
                </a:solidFill>
              </a:rPr>
              <a:t>nelinearna</a:t>
            </a:r>
            <a:r>
              <a:rPr lang="en-US" dirty="0" smtClean="0">
                <a:solidFill>
                  <a:schemeClr val="accent6">
                    <a:lumMod val="75000"/>
                  </a:schemeClr>
                </a:solidFill>
              </a:rPr>
              <a:t> </a:t>
            </a:r>
            <a:r>
              <a:rPr lang="en-US" dirty="0" err="1" smtClean="0">
                <a:solidFill>
                  <a:schemeClr val="accent6">
                    <a:lumMod val="75000"/>
                  </a:schemeClr>
                </a:solidFill>
              </a:rPr>
              <a:t>zavisnost</a:t>
            </a:r>
            <a:r>
              <a:rPr lang="en-US" dirty="0" smtClean="0">
                <a:solidFill>
                  <a:schemeClr val="accent6">
                    <a:lumMod val="75000"/>
                  </a:schemeClr>
                </a:solidFill>
              </a:rPr>
              <a:t> </a:t>
            </a:r>
            <a:r>
              <a:rPr lang="en-US" dirty="0" err="1" smtClean="0">
                <a:solidFill>
                  <a:schemeClr val="accent6">
                    <a:lumMod val="75000"/>
                  </a:schemeClr>
                </a:solidFill>
              </a:rPr>
              <a:t>napona</a:t>
            </a:r>
            <a:r>
              <a:rPr lang="en-US" dirty="0" smtClean="0">
                <a:solidFill>
                  <a:schemeClr val="accent6">
                    <a:lumMod val="75000"/>
                  </a:schemeClr>
                </a:solidFill>
              </a:rPr>
              <a:t> od </a:t>
            </a:r>
            <a:r>
              <a:rPr lang="en-US" dirty="0" err="1" smtClean="0">
                <a:solidFill>
                  <a:schemeClr val="accent6">
                    <a:lumMod val="75000"/>
                  </a:schemeClr>
                </a:solidFill>
              </a:rPr>
              <a:t>brzine</a:t>
            </a:r>
            <a:r>
              <a:rPr lang="en-US" dirty="0" smtClean="0">
                <a:solidFill>
                  <a:schemeClr val="accent6">
                    <a:lumMod val="75000"/>
                  </a:schemeClr>
                </a:solidFill>
              </a:rPr>
              <a:t> </a:t>
            </a:r>
            <a:r>
              <a:rPr lang="en-US" dirty="0" err="1" smtClean="0">
                <a:solidFill>
                  <a:schemeClr val="accent6">
                    <a:lumMod val="75000"/>
                  </a:schemeClr>
                </a:solidFill>
              </a:rPr>
              <a:t>smicanja</a:t>
            </a:r>
            <a:r>
              <a:rPr lang="en-US" dirty="0" smtClean="0">
                <a:solidFill>
                  <a:schemeClr val="accent6">
                    <a:lumMod val="75000"/>
                  </a:schemeClr>
                </a:solidFill>
              </a:rPr>
              <a:t>.</a:t>
            </a:r>
            <a:endParaRPr lang="en-US" dirty="0">
              <a:solidFill>
                <a:schemeClr val="accent6">
                  <a:lumMod val="75000"/>
                </a:schemeClr>
              </a:solidFill>
            </a:endParaRPr>
          </a:p>
        </p:txBody>
      </p:sp>
    </p:spTree>
    <p:extLst>
      <p:ext uri="{BB962C8B-B14F-4D97-AF65-F5344CB8AC3E}">
        <p14:creationId xmlns:p14="http://schemas.microsoft.com/office/powerpoint/2010/main" val="75170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88617"/>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457200" y="1037364"/>
            <a:ext cx="3657600" cy="1015663"/>
          </a:xfrm>
          <a:prstGeom prst="rect">
            <a:avLst/>
          </a:prstGeom>
        </p:spPr>
        <p:txBody>
          <a:bodyPr wrap="square">
            <a:spAutoFit/>
          </a:bodyPr>
          <a:lstStyle/>
          <a:p>
            <a:pPr algn="just"/>
            <a:r>
              <a:rPr lang="en-US" sz="2000" dirty="0" err="1"/>
              <a:t>Fluidi</a:t>
            </a:r>
            <a:r>
              <a:rPr lang="en-US" sz="2000" dirty="0"/>
              <a:t> </a:t>
            </a:r>
            <a:r>
              <a:rPr lang="en-US" sz="2000" dirty="0" err="1"/>
              <a:t>kod</a:t>
            </a:r>
            <a:r>
              <a:rPr lang="en-US" sz="2000" dirty="0"/>
              <a:t> </a:t>
            </a:r>
            <a:r>
              <a:rPr lang="en-US" sz="2000" dirty="0" err="1"/>
              <a:t>kojih</a:t>
            </a:r>
            <a:r>
              <a:rPr lang="en-US" sz="2000" dirty="0"/>
              <a:t> se </a:t>
            </a:r>
            <a:r>
              <a:rPr lang="en-US" sz="2000" dirty="0" err="1"/>
              <a:t>viskozitet</a:t>
            </a:r>
            <a:r>
              <a:rPr lang="en-US" sz="2000" dirty="0"/>
              <a:t> </a:t>
            </a:r>
            <a:r>
              <a:rPr lang="en-US" sz="2000" dirty="0" err="1"/>
              <a:t>menja</a:t>
            </a:r>
            <a:r>
              <a:rPr lang="en-US" sz="2000" dirty="0"/>
              <a:t> pored </a:t>
            </a:r>
            <a:r>
              <a:rPr lang="en-US" sz="2000" dirty="0" err="1"/>
              <a:t>brzine</a:t>
            </a:r>
            <a:r>
              <a:rPr lang="en-US" sz="2000" dirty="0"/>
              <a:t> </a:t>
            </a:r>
            <a:r>
              <a:rPr lang="en-US" sz="2000" dirty="0" err="1"/>
              <a:t>smicanja</a:t>
            </a:r>
            <a:r>
              <a:rPr lang="en-US" sz="2000" dirty="0"/>
              <a:t> </a:t>
            </a:r>
            <a:r>
              <a:rPr lang="en-US" sz="2000" dirty="0" err="1"/>
              <a:t>još</a:t>
            </a:r>
            <a:r>
              <a:rPr lang="en-US" sz="2000" dirty="0"/>
              <a:t> </a:t>
            </a:r>
            <a:r>
              <a:rPr lang="en-US" sz="2000" dirty="0" err="1"/>
              <a:t>i</a:t>
            </a:r>
            <a:r>
              <a:rPr lang="en-US" sz="2000" dirty="0"/>
              <a:t> </a:t>
            </a:r>
            <a:r>
              <a:rPr lang="en-US" sz="2000" dirty="0" err="1"/>
              <a:t>sa</a:t>
            </a:r>
            <a:r>
              <a:rPr lang="en-US" sz="2000" dirty="0"/>
              <a:t> </a:t>
            </a:r>
            <a:r>
              <a:rPr lang="en-US" sz="2000" dirty="0" err="1"/>
              <a:t>vremenom</a:t>
            </a:r>
            <a:endParaRPr lang="en-US" sz="2000" dirty="0"/>
          </a:p>
        </p:txBody>
      </p:sp>
      <p:sp>
        <p:nvSpPr>
          <p:cNvPr id="4" name="Rectangle 3"/>
          <p:cNvSpPr/>
          <p:nvPr/>
        </p:nvSpPr>
        <p:spPr>
          <a:xfrm>
            <a:off x="5122655" y="916605"/>
            <a:ext cx="3590471" cy="646331"/>
          </a:xfrm>
          <a:prstGeom prst="rect">
            <a:avLst/>
          </a:prstGeom>
        </p:spPr>
        <p:txBody>
          <a:bodyPr wrap="square">
            <a:spAutoFit/>
          </a:bodyPr>
          <a:lstStyle/>
          <a:p>
            <a:r>
              <a:rPr lang="en-US" dirty="0">
                <a:solidFill>
                  <a:srgbClr val="0070C0"/>
                </a:solidFill>
              </a:rPr>
              <a:t>U </a:t>
            </a:r>
            <a:r>
              <a:rPr lang="en-US" dirty="0" err="1">
                <a:solidFill>
                  <a:srgbClr val="0070C0"/>
                </a:solidFill>
              </a:rPr>
              <a:t>ovu</a:t>
            </a:r>
            <a:r>
              <a:rPr lang="en-US" dirty="0">
                <a:solidFill>
                  <a:srgbClr val="0070C0"/>
                </a:solidFill>
              </a:rPr>
              <a:t> </a:t>
            </a:r>
            <a:r>
              <a:rPr lang="en-US" dirty="0" err="1">
                <a:solidFill>
                  <a:srgbClr val="0070C0"/>
                </a:solidFill>
              </a:rPr>
              <a:t>grupu</a:t>
            </a:r>
            <a:r>
              <a:rPr lang="en-US" dirty="0">
                <a:solidFill>
                  <a:srgbClr val="0070C0"/>
                </a:solidFill>
              </a:rPr>
              <a:t> </a:t>
            </a:r>
            <a:r>
              <a:rPr lang="en-US" dirty="0" err="1">
                <a:solidFill>
                  <a:srgbClr val="0070C0"/>
                </a:solidFill>
              </a:rPr>
              <a:t>fluida</a:t>
            </a:r>
            <a:r>
              <a:rPr lang="en-US" dirty="0">
                <a:solidFill>
                  <a:srgbClr val="0070C0"/>
                </a:solidFill>
              </a:rPr>
              <a:t> </a:t>
            </a:r>
            <a:r>
              <a:rPr lang="en-US" dirty="0" err="1">
                <a:solidFill>
                  <a:srgbClr val="0070C0"/>
                </a:solidFill>
              </a:rPr>
              <a:t>spadaju</a:t>
            </a:r>
            <a:r>
              <a:rPr lang="en-US" dirty="0">
                <a:solidFill>
                  <a:srgbClr val="0070C0"/>
                </a:solidFill>
              </a:rPr>
              <a:t> </a:t>
            </a:r>
            <a:r>
              <a:rPr lang="en-US" dirty="0" smtClean="0">
                <a:solidFill>
                  <a:srgbClr val="0070C0"/>
                </a:solidFill>
              </a:rPr>
              <a:t> </a:t>
            </a:r>
            <a:r>
              <a:rPr lang="en-US" dirty="0" err="1">
                <a:solidFill>
                  <a:srgbClr val="0070C0"/>
                </a:solidFill>
              </a:rPr>
              <a:t>tiksotropni</a:t>
            </a:r>
            <a:r>
              <a:rPr lang="en-US" dirty="0">
                <a:solidFill>
                  <a:srgbClr val="0070C0"/>
                </a:solidFill>
              </a:rPr>
              <a:t> </a:t>
            </a:r>
            <a:r>
              <a:rPr lang="en-US" dirty="0" smtClean="0">
                <a:solidFill>
                  <a:srgbClr val="0070C0"/>
                </a:solidFill>
              </a:rPr>
              <a:t>I </a:t>
            </a:r>
            <a:r>
              <a:rPr lang="en-US" dirty="0" err="1" smtClean="0">
                <a:solidFill>
                  <a:srgbClr val="0070C0"/>
                </a:solidFill>
              </a:rPr>
              <a:t>reopektni</a:t>
            </a:r>
            <a:r>
              <a:rPr lang="en-US" dirty="0" smtClean="0">
                <a:solidFill>
                  <a:srgbClr val="0070C0"/>
                </a:solidFill>
              </a:rPr>
              <a:t> </a:t>
            </a:r>
            <a:r>
              <a:rPr lang="en-US" dirty="0" err="1" smtClean="0">
                <a:solidFill>
                  <a:srgbClr val="0070C0"/>
                </a:solidFill>
              </a:rPr>
              <a:t>fluidi</a:t>
            </a:r>
            <a:r>
              <a:rPr lang="en-US" dirty="0">
                <a:solidFill>
                  <a:srgbClr val="0070C0"/>
                </a:solidFill>
              </a:rPr>
              <a:t>. </a:t>
            </a:r>
          </a:p>
        </p:txBody>
      </p:sp>
      <p:sp>
        <p:nvSpPr>
          <p:cNvPr id="10" name="Rectangle 9"/>
          <p:cNvSpPr/>
          <p:nvPr/>
        </p:nvSpPr>
        <p:spPr>
          <a:xfrm>
            <a:off x="410029" y="4267200"/>
            <a:ext cx="4572000" cy="1754326"/>
          </a:xfrm>
          <a:prstGeom prst="rect">
            <a:avLst/>
          </a:prstGeom>
        </p:spPr>
        <p:txBody>
          <a:bodyPr>
            <a:spAutoFit/>
          </a:bodyPr>
          <a:lstStyle/>
          <a:p>
            <a:r>
              <a:rPr lang="en-US" dirty="0" err="1" smtClean="0"/>
              <a:t>REOPEKTNI</a:t>
            </a:r>
            <a:r>
              <a:rPr lang="en-US" dirty="0" smtClean="0"/>
              <a:t> </a:t>
            </a:r>
            <a:r>
              <a:rPr lang="en-US" dirty="0" err="1" smtClean="0"/>
              <a:t>FLUIDI</a:t>
            </a:r>
            <a:endParaRPr lang="en-US" dirty="0" smtClean="0"/>
          </a:p>
          <a:p>
            <a:r>
              <a:rPr lang="en-US" dirty="0" err="1" smtClean="0"/>
              <a:t>Za</a:t>
            </a:r>
            <a:r>
              <a:rPr lang="en-US" dirty="0" smtClean="0"/>
              <a:t> </a:t>
            </a:r>
            <a:r>
              <a:rPr lang="en-US" dirty="0" err="1" smtClean="0"/>
              <a:t>reopektne</a:t>
            </a:r>
            <a:r>
              <a:rPr lang="en-US" dirty="0" smtClean="0"/>
              <a:t> </a:t>
            </a:r>
            <a:r>
              <a:rPr lang="en-US" dirty="0" err="1" smtClean="0"/>
              <a:t>fluide</a:t>
            </a:r>
            <a:r>
              <a:rPr lang="en-US" dirty="0" smtClean="0"/>
              <a:t> je </a:t>
            </a:r>
            <a:r>
              <a:rPr lang="en-US" dirty="0" err="1" smtClean="0"/>
              <a:t>karakteristično</a:t>
            </a:r>
            <a:r>
              <a:rPr lang="en-US" dirty="0" smtClean="0"/>
              <a:t> da </a:t>
            </a:r>
            <a:r>
              <a:rPr lang="en-US" dirty="0" err="1" smtClean="0"/>
              <a:t>pri</a:t>
            </a:r>
            <a:r>
              <a:rPr lang="en-US" dirty="0" smtClean="0"/>
              <a:t> </a:t>
            </a:r>
            <a:r>
              <a:rPr lang="en-US" dirty="0" err="1" smtClean="0"/>
              <a:t>povećanju</a:t>
            </a:r>
            <a:r>
              <a:rPr lang="en-US" dirty="0" smtClean="0"/>
              <a:t> </a:t>
            </a:r>
            <a:r>
              <a:rPr lang="en-US" dirty="0" err="1" smtClean="0"/>
              <a:t>brzine</a:t>
            </a:r>
            <a:r>
              <a:rPr lang="en-US" dirty="0" smtClean="0"/>
              <a:t> </a:t>
            </a:r>
            <a:r>
              <a:rPr lang="en-US" dirty="0" err="1" smtClean="0"/>
              <a:t>smicanja</a:t>
            </a:r>
            <a:r>
              <a:rPr lang="en-US" dirty="0" smtClean="0"/>
              <a:t>, </a:t>
            </a:r>
            <a:r>
              <a:rPr lang="en-US" dirty="0" err="1" smtClean="0"/>
              <a:t>napon</a:t>
            </a:r>
            <a:r>
              <a:rPr lang="en-US" dirty="0" smtClean="0"/>
              <a:t> </a:t>
            </a:r>
            <a:r>
              <a:rPr lang="en-US" dirty="0" err="1" smtClean="0"/>
              <a:t>smicanja</a:t>
            </a:r>
            <a:r>
              <a:rPr lang="en-US" dirty="0" smtClean="0"/>
              <a:t> </a:t>
            </a:r>
            <a:r>
              <a:rPr lang="en-US" dirty="0" err="1" smtClean="0"/>
              <a:t>ima</a:t>
            </a:r>
            <a:r>
              <a:rPr lang="en-US" dirty="0" smtClean="0"/>
              <a:t> </a:t>
            </a:r>
            <a:r>
              <a:rPr lang="en-US" dirty="0" err="1" smtClean="0"/>
              <a:t>niže</a:t>
            </a:r>
            <a:r>
              <a:rPr lang="en-US" dirty="0" smtClean="0"/>
              <a:t> </a:t>
            </a:r>
            <a:r>
              <a:rPr lang="en-US" dirty="0" err="1" smtClean="0"/>
              <a:t>vrednosti</a:t>
            </a:r>
            <a:r>
              <a:rPr lang="en-US" dirty="0" smtClean="0"/>
              <a:t>, a </a:t>
            </a:r>
            <a:r>
              <a:rPr lang="en-US" dirty="0" err="1" smtClean="0"/>
              <a:t>zatim</a:t>
            </a:r>
            <a:r>
              <a:rPr lang="en-US" dirty="0" smtClean="0"/>
              <a:t>, </a:t>
            </a:r>
            <a:r>
              <a:rPr lang="en-US" dirty="0" err="1" smtClean="0"/>
              <a:t>pri</a:t>
            </a:r>
            <a:r>
              <a:rPr lang="en-US" dirty="0" smtClean="0"/>
              <a:t> </a:t>
            </a:r>
            <a:r>
              <a:rPr lang="en-US" dirty="0" err="1" smtClean="0"/>
              <a:t>smanjenju</a:t>
            </a:r>
            <a:r>
              <a:rPr lang="en-US" dirty="0" smtClean="0"/>
              <a:t> </a:t>
            </a:r>
            <a:r>
              <a:rPr lang="en-US" dirty="0" err="1" smtClean="0"/>
              <a:t>brzine</a:t>
            </a:r>
            <a:r>
              <a:rPr lang="en-US" dirty="0" smtClean="0"/>
              <a:t> </a:t>
            </a:r>
            <a:r>
              <a:rPr lang="en-US" dirty="0" err="1" smtClean="0"/>
              <a:t>smicanja</a:t>
            </a:r>
            <a:r>
              <a:rPr lang="en-US" dirty="0" smtClean="0"/>
              <a:t> </a:t>
            </a:r>
            <a:r>
              <a:rPr lang="en-US" dirty="0" err="1" smtClean="0"/>
              <a:t>napon</a:t>
            </a:r>
            <a:r>
              <a:rPr lang="en-US" dirty="0" smtClean="0"/>
              <a:t> </a:t>
            </a:r>
            <a:r>
              <a:rPr lang="en-US" dirty="0" err="1" smtClean="0"/>
              <a:t>smicanja</a:t>
            </a:r>
            <a:r>
              <a:rPr lang="en-US" dirty="0" smtClean="0"/>
              <a:t> </a:t>
            </a:r>
            <a:r>
              <a:rPr lang="en-US" dirty="0" err="1" smtClean="0"/>
              <a:t>ima</a:t>
            </a:r>
            <a:r>
              <a:rPr lang="en-US" dirty="0" smtClean="0"/>
              <a:t> </a:t>
            </a:r>
            <a:r>
              <a:rPr lang="en-US" dirty="0" err="1" smtClean="0"/>
              <a:t>veće</a:t>
            </a:r>
            <a:r>
              <a:rPr lang="en-US" dirty="0" smtClean="0"/>
              <a:t> </a:t>
            </a:r>
            <a:r>
              <a:rPr lang="en-US" dirty="0" err="1" smtClean="0"/>
              <a:t>vrednosti</a:t>
            </a:r>
            <a:r>
              <a:rPr lang="en-US" dirty="0" smtClean="0"/>
              <a:t>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655" y="4113553"/>
            <a:ext cx="2946359" cy="23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655" y="1713821"/>
            <a:ext cx="3005137"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91834" y="2209800"/>
            <a:ext cx="4572000" cy="1754326"/>
          </a:xfrm>
          <a:prstGeom prst="rect">
            <a:avLst/>
          </a:prstGeom>
        </p:spPr>
        <p:txBody>
          <a:bodyPr>
            <a:spAutoFit/>
          </a:bodyPr>
          <a:lstStyle/>
          <a:p>
            <a:r>
              <a:rPr lang="en-US" dirty="0" err="1" smtClean="0">
                <a:solidFill>
                  <a:schemeClr val="accent6">
                    <a:lumMod val="75000"/>
                  </a:schemeClr>
                </a:solidFill>
              </a:rPr>
              <a:t>TIKSOTROPNI</a:t>
            </a:r>
            <a:r>
              <a:rPr lang="en-US" dirty="0" smtClean="0">
                <a:solidFill>
                  <a:schemeClr val="accent6">
                    <a:lumMod val="75000"/>
                  </a:schemeClr>
                </a:solidFill>
              </a:rPr>
              <a:t> </a:t>
            </a:r>
            <a:r>
              <a:rPr lang="en-US" dirty="0" err="1" smtClean="0">
                <a:solidFill>
                  <a:schemeClr val="accent6">
                    <a:lumMod val="75000"/>
                  </a:schemeClr>
                </a:solidFill>
              </a:rPr>
              <a:t>FLUIDI</a:t>
            </a:r>
            <a:endParaRPr lang="en-US" dirty="0" smtClean="0">
              <a:solidFill>
                <a:schemeClr val="accent6">
                  <a:lumMod val="75000"/>
                </a:schemeClr>
              </a:solidFill>
            </a:endParaRPr>
          </a:p>
          <a:p>
            <a:r>
              <a:rPr lang="en-US" dirty="0" err="1" smtClean="0">
                <a:solidFill>
                  <a:schemeClr val="accent6">
                    <a:lumMod val="75000"/>
                  </a:schemeClr>
                </a:solidFill>
              </a:rPr>
              <a:t>Kod</a:t>
            </a:r>
            <a:r>
              <a:rPr lang="en-US" dirty="0" smtClean="0">
                <a:solidFill>
                  <a:schemeClr val="accent6">
                    <a:lumMod val="75000"/>
                  </a:schemeClr>
                </a:solidFill>
              </a:rPr>
              <a:t> </a:t>
            </a:r>
            <a:r>
              <a:rPr lang="en-US" dirty="0" err="1" smtClean="0">
                <a:solidFill>
                  <a:schemeClr val="accent6">
                    <a:lumMod val="75000"/>
                  </a:schemeClr>
                </a:solidFill>
              </a:rPr>
              <a:t>tiksotropnih</a:t>
            </a:r>
            <a:r>
              <a:rPr lang="en-US" dirty="0" smtClean="0">
                <a:solidFill>
                  <a:schemeClr val="accent6">
                    <a:lumMod val="75000"/>
                  </a:schemeClr>
                </a:solidFill>
              </a:rPr>
              <a:t> </a:t>
            </a:r>
            <a:r>
              <a:rPr lang="en-US" dirty="0" err="1" smtClean="0">
                <a:solidFill>
                  <a:schemeClr val="accent6">
                    <a:lumMod val="75000"/>
                  </a:schemeClr>
                </a:solidFill>
              </a:rPr>
              <a:t>fluida</a:t>
            </a:r>
            <a:r>
              <a:rPr lang="en-US" dirty="0" smtClean="0">
                <a:solidFill>
                  <a:schemeClr val="accent6">
                    <a:lumMod val="75000"/>
                  </a:schemeClr>
                </a:solidFill>
              </a:rPr>
              <a:t> je </a:t>
            </a:r>
            <a:r>
              <a:rPr lang="en-US" dirty="0" err="1" smtClean="0">
                <a:solidFill>
                  <a:schemeClr val="accent6">
                    <a:lumMod val="75000"/>
                  </a:schemeClr>
                </a:solidFill>
              </a:rPr>
              <a:t>karakteristično</a:t>
            </a:r>
            <a:r>
              <a:rPr lang="en-US" dirty="0" smtClean="0">
                <a:solidFill>
                  <a:schemeClr val="accent6">
                    <a:lumMod val="75000"/>
                  </a:schemeClr>
                </a:solidFill>
              </a:rPr>
              <a:t> da je </a:t>
            </a:r>
            <a:r>
              <a:rPr lang="en-US" dirty="0" err="1" smtClean="0">
                <a:solidFill>
                  <a:schemeClr val="accent6">
                    <a:lumMod val="75000"/>
                  </a:schemeClr>
                </a:solidFill>
              </a:rPr>
              <a:t>pri</a:t>
            </a:r>
            <a:r>
              <a:rPr lang="en-US" dirty="0" smtClean="0">
                <a:solidFill>
                  <a:schemeClr val="accent6">
                    <a:lumMod val="75000"/>
                  </a:schemeClr>
                </a:solidFill>
              </a:rPr>
              <a:t> </a:t>
            </a:r>
            <a:r>
              <a:rPr lang="en-US" dirty="0" err="1" smtClean="0">
                <a:solidFill>
                  <a:schemeClr val="accent6">
                    <a:lumMod val="75000"/>
                  </a:schemeClr>
                </a:solidFill>
              </a:rPr>
              <a:t>povećanju</a:t>
            </a:r>
            <a:r>
              <a:rPr lang="en-US" dirty="0" smtClean="0">
                <a:solidFill>
                  <a:schemeClr val="accent6">
                    <a:lumMod val="75000"/>
                  </a:schemeClr>
                </a:solidFill>
              </a:rPr>
              <a:t> </a:t>
            </a:r>
            <a:r>
              <a:rPr lang="en-US" dirty="0" err="1" smtClean="0">
                <a:solidFill>
                  <a:schemeClr val="accent6">
                    <a:lumMod val="75000"/>
                  </a:schemeClr>
                </a:solidFill>
              </a:rPr>
              <a:t>brzine</a:t>
            </a:r>
            <a:r>
              <a:rPr lang="en-US" dirty="0" smtClean="0">
                <a:solidFill>
                  <a:schemeClr val="accent6">
                    <a:lumMod val="75000"/>
                  </a:schemeClr>
                </a:solidFill>
              </a:rPr>
              <a:t> </a:t>
            </a:r>
            <a:r>
              <a:rPr lang="en-US" dirty="0" err="1" smtClean="0">
                <a:solidFill>
                  <a:schemeClr val="accent6">
                    <a:lumMod val="75000"/>
                  </a:schemeClr>
                </a:solidFill>
              </a:rPr>
              <a:t>smicanja</a:t>
            </a:r>
            <a:r>
              <a:rPr lang="en-US" dirty="0" smtClean="0">
                <a:solidFill>
                  <a:schemeClr val="accent6">
                    <a:lumMod val="75000"/>
                  </a:schemeClr>
                </a:solidFill>
              </a:rPr>
              <a:t> </a:t>
            </a:r>
            <a:r>
              <a:rPr lang="en-US" dirty="0" err="1" smtClean="0">
                <a:solidFill>
                  <a:schemeClr val="accent6">
                    <a:lumMod val="75000"/>
                  </a:schemeClr>
                </a:solidFill>
              </a:rPr>
              <a:t>napon</a:t>
            </a:r>
            <a:r>
              <a:rPr lang="en-US" dirty="0" smtClean="0">
                <a:solidFill>
                  <a:schemeClr val="accent6">
                    <a:lumMod val="75000"/>
                  </a:schemeClr>
                </a:solidFill>
              </a:rPr>
              <a:t> </a:t>
            </a:r>
            <a:r>
              <a:rPr lang="en-US" dirty="0" err="1" smtClean="0">
                <a:solidFill>
                  <a:schemeClr val="accent6">
                    <a:lumMod val="75000"/>
                  </a:schemeClr>
                </a:solidFill>
              </a:rPr>
              <a:t>smicanja</a:t>
            </a:r>
            <a:r>
              <a:rPr lang="en-US" dirty="0" smtClean="0">
                <a:solidFill>
                  <a:schemeClr val="accent6">
                    <a:lumMod val="75000"/>
                  </a:schemeClr>
                </a:solidFill>
              </a:rPr>
              <a:t>  </a:t>
            </a:r>
            <a:r>
              <a:rPr lang="en-US" dirty="0" err="1" smtClean="0">
                <a:solidFill>
                  <a:schemeClr val="accent6">
                    <a:lumMod val="75000"/>
                  </a:schemeClr>
                </a:solidFill>
              </a:rPr>
              <a:t>velik</a:t>
            </a:r>
            <a:r>
              <a:rPr lang="en-US" dirty="0" smtClean="0">
                <a:solidFill>
                  <a:schemeClr val="accent6">
                    <a:lumMod val="75000"/>
                  </a:schemeClr>
                </a:solidFill>
              </a:rPr>
              <a:t>, a </a:t>
            </a:r>
            <a:r>
              <a:rPr lang="en-US" dirty="0" err="1" smtClean="0">
                <a:solidFill>
                  <a:schemeClr val="accent6">
                    <a:lumMod val="75000"/>
                  </a:schemeClr>
                </a:solidFill>
              </a:rPr>
              <a:t>pri</a:t>
            </a:r>
            <a:r>
              <a:rPr lang="en-US" dirty="0" smtClean="0">
                <a:solidFill>
                  <a:schemeClr val="accent6">
                    <a:lumMod val="75000"/>
                  </a:schemeClr>
                </a:solidFill>
              </a:rPr>
              <a:t> </a:t>
            </a:r>
            <a:r>
              <a:rPr lang="en-US" dirty="0" err="1" smtClean="0">
                <a:solidFill>
                  <a:schemeClr val="accent6">
                    <a:lumMod val="75000"/>
                  </a:schemeClr>
                </a:solidFill>
              </a:rPr>
              <a:t>vraćanju</a:t>
            </a:r>
            <a:r>
              <a:rPr lang="en-US" dirty="0" smtClean="0">
                <a:solidFill>
                  <a:schemeClr val="accent6">
                    <a:lumMod val="75000"/>
                  </a:schemeClr>
                </a:solidFill>
              </a:rPr>
              <a:t> </a:t>
            </a:r>
            <a:r>
              <a:rPr lang="en-US" dirty="0" err="1" smtClean="0">
                <a:solidFill>
                  <a:schemeClr val="accent6">
                    <a:lumMod val="75000"/>
                  </a:schemeClr>
                </a:solidFill>
              </a:rPr>
              <a:t>napon</a:t>
            </a:r>
            <a:r>
              <a:rPr lang="en-US" dirty="0" smtClean="0">
                <a:solidFill>
                  <a:schemeClr val="accent6">
                    <a:lumMod val="75000"/>
                  </a:schemeClr>
                </a:solidFill>
              </a:rPr>
              <a:t> </a:t>
            </a:r>
            <a:r>
              <a:rPr lang="en-US" dirty="0" err="1" smtClean="0">
                <a:solidFill>
                  <a:schemeClr val="accent6">
                    <a:lumMod val="75000"/>
                  </a:schemeClr>
                </a:solidFill>
              </a:rPr>
              <a:t>smicanja</a:t>
            </a:r>
            <a:r>
              <a:rPr lang="en-US" dirty="0" smtClean="0">
                <a:solidFill>
                  <a:schemeClr val="accent6">
                    <a:lumMod val="75000"/>
                  </a:schemeClr>
                </a:solidFill>
              </a:rPr>
              <a:t> je </a:t>
            </a:r>
            <a:r>
              <a:rPr lang="en-US" dirty="0" err="1" smtClean="0">
                <a:solidFill>
                  <a:schemeClr val="accent6">
                    <a:lumMod val="75000"/>
                  </a:schemeClr>
                </a:solidFill>
              </a:rPr>
              <a:t>manji</a:t>
            </a:r>
            <a:r>
              <a:rPr lang="en-US" dirty="0" smtClean="0">
                <a:solidFill>
                  <a:schemeClr val="accent6">
                    <a:lumMod val="75000"/>
                  </a:schemeClr>
                </a:solidFill>
              </a:rPr>
              <a:t>. </a:t>
            </a:r>
            <a:r>
              <a:rPr lang="en-US" dirty="0" err="1" smtClean="0">
                <a:solidFill>
                  <a:schemeClr val="accent6">
                    <a:lumMod val="75000"/>
                  </a:schemeClr>
                </a:solidFill>
              </a:rPr>
              <a:t>Primeri</a:t>
            </a:r>
            <a:r>
              <a:rPr lang="en-US" dirty="0" smtClean="0">
                <a:solidFill>
                  <a:schemeClr val="accent6">
                    <a:lumMod val="75000"/>
                  </a:schemeClr>
                </a:solidFill>
              </a:rPr>
              <a:t> </a:t>
            </a:r>
            <a:r>
              <a:rPr lang="en-US" dirty="0" err="1" smtClean="0">
                <a:solidFill>
                  <a:schemeClr val="accent6">
                    <a:lumMod val="75000"/>
                  </a:schemeClr>
                </a:solidFill>
              </a:rPr>
              <a:t>tiksotropnih</a:t>
            </a:r>
            <a:r>
              <a:rPr lang="en-US" dirty="0" smtClean="0">
                <a:solidFill>
                  <a:schemeClr val="accent6">
                    <a:lumMod val="75000"/>
                  </a:schemeClr>
                </a:solidFill>
              </a:rPr>
              <a:t> </a:t>
            </a:r>
            <a:r>
              <a:rPr lang="en-US" dirty="0" err="1" smtClean="0">
                <a:solidFill>
                  <a:schemeClr val="accent6">
                    <a:lumMod val="75000"/>
                  </a:schemeClr>
                </a:solidFill>
              </a:rPr>
              <a:t>fluida</a:t>
            </a:r>
            <a:r>
              <a:rPr lang="en-US" dirty="0" smtClean="0">
                <a:solidFill>
                  <a:schemeClr val="accent6">
                    <a:lumMod val="75000"/>
                  </a:schemeClr>
                </a:solidFill>
              </a:rPr>
              <a:t> </a:t>
            </a:r>
            <a:r>
              <a:rPr lang="en-US" dirty="0" err="1" smtClean="0">
                <a:solidFill>
                  <a:schemeClr val="accent6">
                    <a:lumMod val="75000"/>
                  </a:schemeClr>
                </a:solidFill>
              </a:rPr>
              <a:t>su</a:t>
            </a:r>
            <a:r>
              <a:rPr lang="en-US" dirty="0" smtClean="0">
                <a:solidFill>
                  <a:schemeClr val="accent6">
                    <a:lumMod val="75000"/>
                  </a:schemeClr>
                </a:solidFill>
              </a:rPr>
              <a:t> </a:t>
            </a:r>
            <a:r>
              <a:rPr lang="en-US" dirty="0" err="1" smtClean="0">
                <a:solidFill>
                  <a:schemeClr val="accent6">
                    <a:lumMod val="75000"/>
                  </a:schemeClr>
                </a:solidFill>
              </a:rPr>
              <a:t>kondezovano</a:t>
            </a:r>
            <a:r>
              <a:rPr lang="en-US" dirty="0" smtClean="0">
                <a:solidFill>
                  <a:schemeClr val="accent6">
                    <a:lumMod val="75000"/>
                  </a:schemeClr>
                </a:solidFill>
              </a:rPr>
              <a:t> </a:t>
            </a:r>
            <a:r>
              <a:rPr lang="en-US" dirty="0" err="1" smtClean="0">
                <a:solidFill>
                  <a:schemeClr val="accent6">
                    <a:lumMod val="75000"/>
                  </a:schemeClr>
                </a:solidFill>
              </a:rPr>
              <a:t>mleko</a:t>
            </a:r>
            <a:r>
              <a:rPr lang="en-US" dirty="0" smtClean="0">
                <a:solidFill>
                  <a:schemeClr val="accent6">
                    <a:lumMod val="75000"/>
                  </a:schemeClr>
                </a:solidFill>
              </a:rPr>
              <a:t>, </a:t>
            </a:r>
            <a:r>
              <a:rPr lang="en-US" dirty="0" err="1" smtClean="0">
                <a:solidFill>
                  <a:schemeClr val="accent6">
                    <a:lumMod val="75000"/>
                  </a:schemeClr>
                </a:solidFill>
              </a:rPr>
              <a:t>želatin</a:t>
            </a:r>
            <a:r>
              <a:rPr lang="en-US" dirty="0" smtClean="0">
                <a:solidFill>
                  <a:schemeClr val="accent6">
                    <a:lumMod val="75000"/>
                  </a:schemeClr>
                </a:solidFill>
              </a:rPr>
              <a:t> </a:t>
            </a:r>
            <a:r>
              <a:rPr lang="en-US" dirty="0" err="1" smtClean="0">
                <a:solidFill>
                  <a:schemeClr val="accent6">
                    <a:lumMod val="75000"/>
                  </a:schemeClr>
                </a:solidFill>
              </a:rPr>
              <a:t>i</a:t>
            </a:r>
            <a:r>
              <a:rPr lang="en-US" dirty="0" smtClean="0">
                <a:solidFill>
                  <a:schemeClr val="accent6">
                    <a:lumMod val="75000"/>
                  </a:schemeClr>
                </a:solidFill>
              </a:rPr>
              <a:t> </a:t>
            </a:r>
            <a:r>
              <a:rPr lang="en-US" dirty="0" err="1" smtClean="0">
                <a:solidFill>
                  <a:schemeClr val="accent6">
                    <a:lumMod val="75000"/>
                  </a:schemeClr>
                </a:solidFill>
              </a:rPr>
              <a:t>belance</a:t>
            </a:r>
            <a:r>
              <a:rPr lang="en-US" dirty="0" smtClean="0">
                <a:solidFill>
                  <a:schemeClr val="accent6">
                    <a:lumMod val="75000"/>
                  </a:schemeClr>
                </a:solidFill>
              </a:rPr>
              <a:t> </a:t>
            </a:r>
            <a:r>
              <a:rPr lang="en-US" dirty="0" err="1" smtClean="0">
                <a:solidFill>
                  <a:schemeClr val="accent6">
                    <a:lumMod val="75000"/>
                  </a:schemeClr>
                </a:solidFill>
              </a:rPr>
              <a:t>jajeta</a:t>
            </a:r>
            <a:r>
              <a:rPr lang="en-US" dirty="0" smtClean="0">
                <a:solidFill>
                  <a:schemeClr val="accent6">
                    <a:lumMod val="75000"/>
                  </a:schemeClr>
                </a:solidFill>
              </a:rPr>
              <a:t>.</a:t>
            </a:r>
            <a:endParaRPr lang="en-US" dirty="0">
              <a:solidFill>
                <a:schemeClr val="accent6">
                  <a:lumMod val="75000"/>
                </a:schemeClr>
              </a:solidFill>
            </a:endParaRPr>
          </a:p>
        </p:txBody>
      </p:sp>
      <p:sp>
        <p:nvSpPr>
          <p:cNvPr id="12" name="Rectangle 11"/>
          <p:cNvSpPr/>
          <p:nvPr/>
        </p:nvSpPr>
        <p:spPr>
          <a:xfrm>
            <a:off x="396174" y="6021526"/>
            <a:ext cx="4572000" cy="646331"/>
          </a:xfrm>
          <a:prstGeom prst="rect">
            <a:avLst/>
          </a:prstGeom>
        </p:spPr>
        <p:txBody>
          <a:bodyPr>
            <a:spAutoFit/>
          </a:bodyPr>
          <a:lstStyle/>
          <a:p>
            <a:r>
              <a:rPr lang="en-US" dirty="0"/>
              <a:t>Primer </a:t>
            </a:r>
            <a:r>
              <a:rPr lang="en-US" dirty="0" err="1"/>
              <a:t>reopektnog</a:t>
            </a:r>
            <a:r>
              <a:rPr lang="en-US" dirty="0"/>
              <a:t> </a:t>
            </a:r>
            <a:r>
              <a:rPr lang="en-US" dirty="0" err="1"/>
              <a:t>fluida</a:t>
            </a:r>
            <a:r>
              <a:rPr lang="en-US" dirty="0"/>
              <a:t> je </a:t>
            </a:r>
            <a:r>
              <a:rPr lang="en-US" dirty="0" err="1"/>
              <a:t>visokokoncentrovan</a:t>
            </a:r>
            <a:r>
              <a:rPr lang="en-US" dirty="0"/>
              <a:t> </a:t>
            </a:r>
            <a:r>
              <a:rPr lang="en-US" dirty="0" err="1"/>
              <a:t>rastvor</a:t>
            </a:r>
            <a:r>
              <a:rPr lang="en-US" dirty="0"/>
              <a:t> </a:t>
            </a:r>
            <a:r>
              <a:rPr lang="en-US" dirty="0" err="1"/>
              <a:t>skroba</a:t>
            </a:r>
            <a:endParaRPr lang="en-US" dirty="0"/>
          </a:p>
        </p:txBody>
      </p:sp>
    </p:spTree>
    <p:extLst>
      <p:ext uri="{BB962C8B-B14F-4D97-AF65-F5344CB8AC3E}">
        <p14:creationId xmlns:p14="http://schemas.microsoft.com/office/powerpoint/2010/main" val="1764593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3" name="Rectangle 2"/>
          <p:cNvSpPr/>
          <p:nvPr/>
        </p:nvSpPr>
        <p:spPr>
          <a:xfrm>
            <a:off x="533399" y="1039482"/>
            <a:ext cx="8182429" cy="646331"/>
          </a:xfrm>
          <a:prstGeom prst="rect">
            <a:avLst/>
          </a:prstGeom>
        </p:spPr>
        <p:txBody>
          <a:bodyPr wrap="square">
            <a:spAutoFit/>
          </a:bodyPr>
          <a:lstStyle/>
          <a:p>
            <a:r>
              <a:rPr lang="en-US" dirty="0" err="1" smtClean="0">
                <a:solidFill>
                  <a:schemeClr val="tx1">
                    <a:lumMod val="50000"/>
                    <a:lumOff val="50000"/>
                  </a:schemeClr>
                </a:solidFill>
              </a:rPr>
              <a:t>Sile</a:t>
            </a:r>
            <a:r>
              <a:rPr lang="en-US" dirty="0" smtClean="0">
                <a:solidFill>
                  <a:schemeClr val="tx1">
                    <a:lumMod val="50000"/>
                    <a:lumOff val="50000"/>
                  </a:schemeClr>
                </a:solidFill>
              </a:rPr>
              <a:t> </a:t>
            </a:r>
            <a:r>
              <a:rPr lang="en-US" dirty="0" err="1" smtClean="0">
                <a:solidFill>
                  <a:schemeClr val="tx1">
                    <a:lumMod val="50000"/>
                    <a:lumOff val="50000"/>
                  </a:schemeClr>
                </a:solidFill>
              </a:rPr>
              <a:t>koje</a:t>
            </a:r>
            <a:r>
              <a:rPr lang="en-US" dirty="0" smtClean="0">
                <a:solidFill>
                  <a:schemeClr val="tx1">
                    <a:lumMod val="50000"/>
                    <a:lumOff val="50000"/>
                  </a:schemeClr>
                </a:solidFill>
              </a:rPr>
              <a:t> </a:t>
            </a:r>
            <a:r>
              <a:rPr lang="en-US" dirty="0" err="1" smtClean="0">
                <a:solidFill>
                  <a:schemeClr val="tx1">
                    <a:lumMod val="50000"/>
                    <a:lumOff val="50000"/>
                  </a:schemeClr>
                </a:solidFill>
              </a:rPr>
              <a:t>mogu</a:t>
            </a:r>
            <a:r>
              <a:rPr lang="en-US" dirty="0" smtClean="0">
                <a:solidFill>
                  <a:schemeClr val="tx1">
                    <a:lumMod val="50000"/>
                    <a:lumOff val="50000"/>
                  </a:schemeClr>
                </a:solidFill>
              </a:rPr>
              <a:t> </a:t>
            </a:r>
            <a:r>
              <a:rPr lang="en-US" dirty="0" err="1" smtClean="0">
                <a:solidFill>
                  <a:schemeClr val="tx1">
                    <a:lumMod val="50000"/>
                    <a:lumOff val="50000"/>
                  </a:schemeClr>
                </a:solidFill>
              </a:rPr>
              <a:t>delovati</a:t>
            </a:r>
            <a:r>
              <a:rPr lang="en-US" dirty="0" smtClean="0">
                <a:solidFill>
                  <a:schemeClr val="tx1">
                    <a:lumMod val="50000"/>
                    <a:lumOff val="50000"/>
                  </a:schemeClr>
                </a:solidFill>
              </a:rPr>
              <a:t> </a:t>
            </a:r>
            <a:r>
              <a:rPr lang="en-US" dirty="0" err="1" smtClean="0">
                <a:solidFill>
                  <a:schemeClr val="tx1">
                    <a:lumMod val="50000"/>
                    <a:lumOff val="50000"/>
                  </a:schemeClr>
                </a:solidFill>
              </a:rPr>
              <a:t>na</a:t>
            </a:r>
            <a:r>
              <a:rPr lang="en-US" dirty="0" smtClean="0">
                <a:solidFill>
                  <a:schemeClr val="tx1">
                    <a:lumMod val="50000"/>
                    <a:lumOff val="50000"/>
                  </a:schemeClr>
                </a:solidFill>
              </a:rPr>
              <a:t> </a:t>
            </a:r>
            <a:r>
              <a:rPr lang="en-US" dirty="0" err="1" smtClean="0">
                <a:solidFill>
                  <a:schemeClr val="tx1">
                    <a:lumMod val="50000"/>
                    <a:lumOff val="50000"/>
                  </a:schemeClr>
                </a:solidFill>
              </a:rPr>
              <a:t>deformabilno</a:t>
            </a:r>
            <a:r>
              <a:rPr lang="en-US" dirty="0" smtClean="0">
                <a:solidFill>
                  <a:schemeClr val="tx1">
                    <a:lumMod val="50000"/>
                    <a:lumOff val="50000"/>
                  </a:schemeClr>
                </a:solidFill>
              </a:rPr>
              <a:t> </a:t>
            </a:r>
            <a:r>
              <a:rPr lang="en-US" dirty="0" err="1" smtClean="0">
                <a:solidFill>
                  <a:schemeClr val="tx1">
                    <a:lumMod val="50000"/>
                    <a:lumOff val="50000"/>
                  </a:schemeClr>
                </a:solidFill>
              </a:rPr>
              <a:t>telo</a:t>
            </a:r>
            <a:r>
              <a:rPr lang="en-US" dirty="0" smtClean="0">
                <a:solidFill>
                  <a:schemeClr val="tx1">
                    <a:lumMod val="50000"/>
                    <a:lumOff val="50000"/>
                  </a:schemeClr>
                </a:solidFill>
              </a:rPr>
              <a:t>, </a:t>
            </a:r>
            <a:r>
              <a:rPr lang="en-US" dirty="0" err="1" smtClean="0">
                <a:solidFill>
                  <a:schemeClr val="tx1">
                    <a:lumMod val="50000"/>
                    <a:lumOff val="50000"/>
                  </a:schemeClr>
                </a:solidFill>
              </a:rPr>
              <a:t>odnosno</a:t>
            </a:r>
            <a:r>
              <a:rPr lang="en-US" dirty="0" smtClean="0">
                <a:solidFill>
                  <a:schemeClr val="tx1">
                    <a:lumMod val="50000"/>
                    <a:lumOff val="50000"/>
                  </a:schemeClr>
                </a:solidFill>
              </a:rPr>
              <a:t> </a:t>
            </a:r>
            <a:r>
              <a:rPr lang="en-US" dirty="0" err="1" smtClean="0">
                <a:solidFill>
                  <a:schemeClr val="tx1">
                    <a:lumMod val="50000"/>
                    <a:lumOff val="50000"/>
                  </a:schemeClr>
                </a:solidFill>
              </a:rPr>
              <a:t>na</a:t>
            </a:r>
            <a:r>
              <a:rPr lang="en-US" dirty="0" smtClean="0">
                <a:solidFill>
                  <a:schemeClr val="tx1">
                    <a:lumMod val="50000"/>
                    <a:lumOff val="50000"/>
                  </a:schemeClr>
                </a:solidFill>
              </a:rPr>
              <a:t> </a:t>
            </a:r>
            <a:r>
              <a:rPr lang="en-US" dirty="0" err="1" smtClean="0">
                <a:solidFill>
                  <a:schemeClr val="tx1">
                    <a:lumMod val="50000"/>
                    <a:lumOff val="50000"/>
                  </a:schemeClr>
                </a:solidFill>
              </a:rPr>
              <a:t>elementarni</a:t>
            </a:r>
            <a:r>
              <a:rPr lang="en-US" dirty="0" smtClean="0">
                <a:solidFill>
                  <a:schemeClr val="tx1">
                    <a:lumMod val="50000"/>
                    <a:lumOff val="50000"/>
                  </a:schemeClr>
                </a:solidFill>
              </a:rPr>
              <a:t> </a:t>
            </a:r>
            <a:r>
              <a:rPr lang="en-US" dirty="0" err="1" smtClean="0">
                <a:solidFill>
                  <a:schemeClr val="tx1">
                    <a:lumMod val="50000"/>
                    <a:lumOff val="50000"/>
                  </a:schemeClr>
                </a:solidFill>
              </a:rPr>
              <a:t>delić</a:t>
            </a:r>
            <a:r>
              <a:rPr lang="en-US" dirty="0" smtClean="0">
                <a:solidFill>
                  <a:schemeClr val="tx1">
                    <a:lumMod val="50000"/>
                    <a:lumOff val="50000"/>
                  </a:schemeClr>
                </a:solidFill>
              </a:rPr>
              <a:t> </a:t>
            </a:r>
            <a:r>
              <a:rPr lang="en-US" dirty="0" err="1" smtClean="0">
                <a:solidFill>
                  <a:schemeClr val="tx1">
                    <a:lumMod val="50000"/>
                    <a:lumOff val="50000"/>
                  </a:schemeClr>
                </a:solidFill>
              </a:rPr>
              <a:t>deformabilnog</a:t>
            </a:r>
            <a:r>
              <a:rPr lang="en-US" dirty="0" smtClean="0">
                <a:solidFill>
                  <a:schemeClr val="tx1">
                    <a:lumMod val="50000"/>
                    <a:lumOff val="50000"/>
                  </a:schemeClr>
                </a:solidFill>
              </a:rPr>
              <a:t> </a:t>
            </a:r>
            <a:r>
              <a:rPr lang="en-US" dirty="0" err="1" smtClean="0">
                <a:solidFill>
                  <a:schemeClr val="tx1">
                    <a:lumMod val="50000"/>
                    <a:lumOff val="50000"/>
                  </a:schemeClr>
                </a:solidFill>
              </a:rPr>
              <a:t>tela</a:t>
            </a:r>
            <a:r>
              <a:rPr lang="en-US" dirty="0" smtClean="0">
                <a:solidFill>
                  <a:schemeClr val="tx1">
                    <a:lumMod val="50000"/>
                    <a:lumOff val="50000"/>
                  </a:schemeClr>
                </a:solidFill>
              </a:rPr>
              <a:t> </a:t>
            </a:r>
            <a:r>
              <a:rPr lang="en-US" dirty="0" err="1" smtClean="0">
                <a:solidFill>
                  <a:schemeClr val="tx1">
                    <a:lumMod val="50000"/>
                    <a:lumOff val="50000"/>
                  </a:schemeClr>
                </a:solidFill>
              </a:rPr>
              <a:t>mogu</a:t>
            </a:r>
            <a:r>
              <a:rPr lang="en-US" dirty="0" smtClean="0">
                <a:solidFill>
                  <a:schemeClr val="tx1">
                    <a:lumMod val="50000"/>
                    <a:lumOff val="50000"/>
                  </a:schemeClr>
                </a:solidFill>
              </a:rPr>
              <a:t> </a:t>
            </a:r>
            <a:r>
              <a:rPr lang="en-US" dirty="0" err="1" smtClean="0">
                <a:solidFill>
                  <a:schemeClr val="tx1">
                    <a:lumMod val="50000"/>
                    <a:lumOff val="50000"/>
                  </a:schemeClr>
                </a:solidFill>
              </a:rPr>
              <a:t>biti</a:t>
            </a:r>
            <a:r>
              <a:rPr lang="en-US" dirty="0" smtClean="0">
                <a:solidFill>
                  <a:schemeClr val="tx1">
                    <a:lumMod val="50000"/>
                    <a:lumOff val="50000"/>
                  </a:schemeClr>
                </a:solidFill>
              </a:rPr>
              <a:t> </a:t>
            </a:r>
            <a:r>
              <a:rPr lang="en-US" dirty="0" err="1" smtClean="0">
                <a:solidFill>
                  <a:schemeClr val="tx1">
                    <a:lumMod val="50000"/>
                    <a:lumOff val="50000"/>
                  </a:schemeClr>
                </a:solidFill>
              </a:rPr>
              <a:t>zapreminske</a:t>
            </a:r>
            <a:r>
              <a:rPr lang="en-US" dirty="0" smtClean="0">
                <a:solidFill>
                  <a:schemeClr val="tx1">
                    <a:lumMod val="50000"/>
                    <a:lumOff val="50000"/>
                  </a:schemeClr>
                </a:solidFill>
              </a:rPr>
              <a:t> </a:t>
            </a:r>
            <a:r>
              <a:rPr lang="en-US" dirty="0" err="1" smtClean="0">
                <a:solidFill>
                  <a:schemeClr val="tx1">
                    <a:lumMod val="50000"/>
                    <a:lumOff val="50000"/>
                  </a:schemeClr>
                </a:solidFill>
              </a:rPr>
              <a:t>ili</a:t>
            </a:r>
            <a:r>
              <a:rPr lang="en-US" dirty="0" smtClean="0">
                <a:solidFill>
                  <a:schemeClr val="tx1">
                    <a:lumMod val="50000"/>
                    <a:lumOff val="50000"/>
                  </a:schemeClr>
                </a:solidFill>
              </a:rPr>
              <a:t> </a:t>
            </a:r>
            <a:r>
              <a:rPr lang="en-US" dirty="0" err="1" smtClean="0">
                <a:solidFill>
                  <a:schemeClr val="tx1">
                    <a:lumMod val="50000"/>
                    <a:lumOff val="50000"/>
                  </a:schemeClr>
                </a:solidFill>
              </a:rPr>
              <a:t>površinske</a:t>
            </a:r>
            <a:r>
              <a:rPr lang="en-US" dirty="0" smtClean="0">
                <a:solidFill>
                  <a:schemeClr val="tx1">
                    <a:lumMod val="50000"/>
                    <a:lumOff val="50000"/>
                  </a:schemeClr>
                </a:solidFill>
              </a:rPr>
              <a:t> </a:t>
            </a:r>
            <a:r>
              <a:rPr lang="en-US" dirty="0" err="1" smtClean="0">
                <a:solidFill>
                  <a:schemeClr val="tx1">
                    <a:lumMod val="50000"/>
                    <a:lumOff val="50000"/>
                  </a:schemeClr>
                </a:solidFill>
              </a:rPr>
              <a:t>sile</a:t>
            </a:r>
            <a:r>
              <a:rPr lang="en-US" dirty="0" smtClean="0">
                <a:solidFill>
                  <a:schemeClr val="tx1">
                    <a:lumMod val="50000"/>
                    <a:lumOff val="50000"/>
                  </a:schemeClr>
                </a:solidFill>
              </a:rPr>
              <a:t>. </a:t>
            </a:r>
            <a:endParaRPr lang="en-US" dirty="0">
              <a:solidFill>
                <a:schemeClr val="tx1">
                  <a:lumMod val="50000"/>
                  <a:lumOff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38600"/>
            <a:ext cx="26098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399" y="1905000"/>
            <a:ext cx="5029200" cy="646331"/>
          </a:xfrm>
          <a:prstGeom prst="rect">
            <a:avLst/>
          </a:prstGeom>
        </p:spPr>
        <p:txBody>
          <a:bodyPr wrap="square">
            <a:spAutoFit/>
          </a:bodyPr>
          <a:lstStyle/>
          <a:p>
            <a:r>
              <a:rPr lang="en-US" dirty="0" err="1" smtClean="0"/>
              <a:t>Zapreminske</a:t>
            </a:r>
            <a:r>
              <a:rPr lang="en-US" dirty="0" smtClean="0"/>
              <a:t> </a:t>
            </a:r>
            <a:r>
              <a:rPr lang="en-US" dirty="0" err="1" smtClean="0"/>
              <a:t>sile</a:t>
            </a:r>
            <a:r>
              <a:rPr lang="en-US" dirty="0" smtClean="0"/>
              <a:t> </a:t>
            </a:r>
            <a:r>
              <a:rPr lang="en-US" dirty="0" err="1" smtClean="0"/>
              <a:t>deluju</a:t>
            </a:r>
            <a:r>
              <a:rPr lang="en-US" dirty="0" smtClean="0"/>
              <a:t> </a:t>
            </a:r>
            <a:r>
              <a:rPr lang="en-US" dirty="0" err="1" smtClean="0"/>
              <a:t>na</a:t>
            </a:r>
            <a:r>
              <a:rPr lang="en-US" dirty="0" smtClean="0"/>
              <a:t> </a:t>
            </a:r>
            <a:r>
              <a:rPr lang="en-US" dirty="0" err="1" smtClean="0"/>
              <a:t>sve</a:t>
            </a:r>
            <a:r>
              <a:rPr lang="en-US" dirty="0" smtClean="0"/>
              <a:t> </a:t>
            </a:r>
            <a:r>
              <a:rPr lang="en-US" dirty="0" err="1" smtClean="0"/>
              <a:t>deliće</a:t>
            </a:r>
            <a:r>
              <a:rPr lang="en-US" dirty="0" smtClean="0"/>
              <a:t> </a:t>
            </a:r>
            <a:r>
              <a:rPr lang="en-US" dirty="0" err="1" smtClean="0"/>
              <a:t>deformabilnog</a:t>
            </a:r>
            <a:r>
              <a:rPr lang="en-US" dirty="0" smtClean="0"/>
              <a:t> </a:t>
            </a:r>
            <a:r>
              <a:rPr lang="en-US" dirty="0" err="1" smtClean="0"/>
              <a:t>tela</a:t>
            </a:r>
            <a:r>
              <a:rPr lang="en-US" dirty="0" smtClean="0"/>
              <a:t> </a:t>
            </a:r>
            <a:r>
              <a:rPr lang="en-US" dirty="0" err="1" smtClean="0"/>
              <a:t>i</a:t>
            </a:r>
            <a:r>
              <a:rPr lang="en-US" dirty="0" smtClean="0"/>
              <a:t> </a:t>
            </a:r>
            <a:r>
              <a:rPr lang="en-US" dirty="0" err="1" smtClean="0"/>
              <a:t>srazmerne</a:t>
            </a:r>
            <a:r>
              <a:rPr lang="en-US" dirty="0" smtClean="0"/>
              <a:t> </a:t>
            </a:r>
            <a:r>
              <a:rPr lang="en-US" dirty="0" err="1" smtClean="0"/>
              <a:t>su</a:t>
            </a:r>
            <a:r>
              <a:rPr lang="en-US" dirty="0" smtClean="0"/>
              <a:t> </a:t>
            </a:r>
            <a:r>
              <a:rPr lang="en-US" dirty="0" err="1" smtClean="0"/>
              <a:t>masi</a:t>
            </a:r>
            <a:r>
              <a:rPr lang="en-US" dirty="0" smtClean="0"/>
              <a:t> </a:t>
            </a:r>
            <a:r>
              <a:rPr lang="en-US" dirty="0" err="1" smtClean="0"/>
              <a:t>elementarmog</a:t>
            </a:r>
            <a:r>
              <a:rPr lang="en-US" dirty="0" smtClean="0"/>
              <a:t> </a:t>
            </a:r>
            <a:r>
              <a:rPr lang="en-US" dirty="0" err="1" smtClean="0"/>
              <a:t>delića</a:t>
            </a:r>
            <a:r>
              <a:rPr lang="en-US" dirty="0" smtClean="0"/>
              <a:t> dm.</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69645"/>
            <a:ext cx="1295400" cy="40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481" y="2133600"/>
            <a:ext cx="2250696" cy="56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47254" y="2819400"/>
            <a:ext cx="8168575" cy="1477328"/>
          </a:xfrm>
          <a:prstGeom prst="rect">
            <a:avLst/>
          </a:prstGeom>
        </p:spPr>
        <p:txBody>
          <a:bodyPr wrap="square">
            <a:spAutoFit/>
          </a:bodyPr>
          <a:lstStyle/>
          <a:p>
            <a:r>
              <a:rPr lang="en-US" dirty="0" err="1" smtClean="0">
                <a:solidFill>
                  <a:srgbClr val="0070C0"/>
                </a:solidFill>
              </a:rPr>
              <a:t>Za</a:t>
            </a:r>
            <a:r>
              <a:rPr lang="en-US" dirty="0" smtClean="0">
                <a:solidFill>
                  <a:srgbClr val="0070C0"/>
                </a:solidFill>
              </a:rPr>
              <a:t> </a:t>
            </a:r>
            <a:r>
              <a:rPr lang="en-US" dirty="0" err="1" smtClean="0">
                <a:solidFill>
                  <a:srgbClr val="0070C0"/>
                </a:solidFill>
              </a:rPr>
              <a:t>razliku</a:t>
            </a:r>
            <a:r>
              <a:rPr lang="en-US" dirty="0" smtClean="0">
                <a:solidFill>
                  <a:srgbClr val="0070C0"/>
                </a:solidFill>
              </a:rPr>
              <a:t> od </a:t>
            </a:r>
            <a:r>
              <a:rPr lang="en-US" dirty="0" err="1" smtClean="0">
                <a:solidFill>
                  <a:srgbClr val="0070C0"/>
                </a:solidFill>
              </a:rPr>
              <a:t>zapreminskih</a:t>
            </a:r>
            <a:r>
              <a:rPr lang="en-US" dirty="0" smtClean="0">
                <a:solidFill>
                  <a:srgbClr val="0070C0"/>
                </a:solidFill>
              </a:rPr>
              <a:t> </a:t>
            </a:r>
            <a:r>
              <a:rPr lang="en-US" dirty="0" err="1" smtClean="0">
                <a:solidFill>
                  <a:srgbClr val="0070C0"/>
                </a:solidFill>
              </a:rPr>
              <a:t>sila</a:t>
            </a:r>
            <a:r>
              <a:rPr lang="en-US" dirty="0" smtClean="0">
                <a:solidFill>
                  <a:srgbClr val="0070C0"/>
                </a:solidFill>
              </a:rPr>
              <a:t> </a:t>
            </a:r>
            <a:r>
              <a:rPr lang="en-US" dirty="0" err="1" smtClean="0">
                <a:solidFill>
                  <a:srgbClr val="0070C0"/>
                </a:solidFill>
              </a:rPr>
              <a:t>koje</a:t>
            </a:r>
            <a:r>
              <a:rPr lang="en-US" dirty="0" smtClean="0">
                <a:solidFill>
                  <a:srgbClr val="0070C0"/>
                </a:solidFill>
              </a:rPr>
              <a:t> </a:t>
            </a:r>
            <a:r>
              <a:rPr lang="en-US" dirty="0" err="1" smtClean="0">
                <a:solidFill>
                  <a:srgbClr val="0070C0"/>
                </a:solidFill>
              </a:rPr>
              <a:t>deliju</a:t>
            </a:r>
            <a:r>
              <a:rPr lang="en-US" dirty="0" smtClean="0">
                <a:solidFill>
                  <a:srgbClr val="0070C0"/>
                </a:solidFill>
              </a:rPr>
              <a:t> </a:t>
            </a:r>
            <a:r>
              <a:rPr lang="en-US" dirty="0" err="1" smtClean="0">
                <a:solidFill>
                  <a:srgbClr val="0070C0"/>
                </a:solidFill>
              </a:rPr>
              <a:t>na</a:t>
            </a:r>
            <a:r>
              <a:rPr lang="en-US" dirty="0" smtClean="0">
                <a:solidFill>
                  <a:srgbClr val="0070C0"/>
                </a:solidFill>
              </a:rPr>
              <a:t> </a:t>
            </a:r>
            <a:r>
              <a:rPr lang="en-US" dirty="0" err="1" smtClean="0">
                <a:solidFill>
                  <a:srgbClr val="0070C0"/>
                </a:solidFill>
              </a:rPr>
              <a:t>sve</a:t>
            </a:r>
            <a:r>
              <a:rPr lang="en-US" dirty="0" smtClean="0">
                <a:solidFill>
                  <a:srgbClr val="0070C0"/>
                </a:solidFill>
              </a:rPr>
              <a:t> </a:t>
            </a:r>
            <a:r>
              <a:rPr lang="en-US" dirty="0" err="1" smtClean="0">
                <a:solidFill>
                  <a:srgbClr val="0070C0"/>
                </a:solidFill>
              </a:rPr>
              <a:t>elementarne</a:t>
            </a:r>
            <a:r>
              <a:rPr lang="en-US" dirty="0" smtClean="0">
                <a:solidFill>
                  <a:srgbClr val="0070C0"/>
                </a:solidFill>
              </a:rPr>
              <a:t> </a:t>
            </a:r>
            <a:r>
              <a:rPr lang="en-US" dirty="0" err="1" smtClean="0">
                <a:solidFill>
                  <a:srgbClr val="0070C0"/>
                </a:solidFill>
              </a:rPr>
              <a:t>deliće</a:t>
            </a:r>
            <a:r>
              <a:rPr lang="en-US" dirty="0" smtClean="0">
                <a:solidFill>
                  <a:srgbClr val="0070C0"/>
                </a:solidFill>
              </a:rPr>
              <a:t> </a:t>
            </a:r>
            <a:r>
              <a:rPr lang="en-US" dirty="0" err="1" smtClean="0">
                <a:solidFill>
                  <a:srgbClr val="0070C0"/>
                </a:solidFill>
              </a:rPr>
              <a:t>deformabilnog</a:t>
            </a:r>
            <a:r>
              <a:rPr lang="en-US" dirty="0" smtClean="0">
                <a:solidFill>
                  <a:srgbClr val="0070C0"/>
                </a:solidFill>
              </a:rPr>
              <a:t> </a:t>
            </a:r>
            <a:r>
              <a:rPr lang="en-US" dirty="0" err="1" smtClean="0">
                <a:solidFill>
                  <a:srgbClr val="0070C0"/>
                </a:solidFill>
              </a:rPr>
              <a:t>tela</a:t>
            </a:r>
            <a:r>
              <a:rPr lang="en-US" dirty="0" smtClean="0">
                <a:solidFill>
                  <a:srgbClr val="0070C0"/>
                </a:solidFill>
              </a:rPr>
              <a:t>,  </a:t>
            </a:r>
            <a:r>
              <a:rPr lang="en-US" dirty="0" err="1" smtClean="0">
                <a:solidFill>
                  <a:srgbClr val="0070C0"/>
                </a:solidFill>
              </a:rPr>
              <a:t>površinske</a:t>
            </a:r>
            <a:r>
              <a:rPr lang="en-US" dirty="0" smtClean="0">
                <a:solidFill>
                  <a:srgbClr val="0070C0"/>
                </a:solidFill>
              </a:rPr>
              <a:t> </a:t>
            </a:r>
            <a:r>
              <a:rPr lang="en-US" dirty="0" err="1" smtClean="0">
                <a:solidFill>
                  <a:srgbClr val="0070C0"/>
                </a:solidFill>
              </a:rPr>
              <a:t>sile</a:t>
            </a:r>
            <a:r>
              <a:rPr lang="en-US" dirty="0" smtClean="0">
                <a:solidFill>
                  <a:srgbClr val="0070C0"/>
                </a:solidFill>
              </a:rPr>
              <a:t> </a:t>
            </a:r>
            <a:r>
              <a:rPr lang="en-US" dirty="0" err="1" smtClean="0">
                <a:solidFill>
                  <a:srgbClr val="0070C0"/>
                </a:solidFill>
              </a:rPr>
              <a:t>deluju</a:t>
            </a:r>
            <a:r>
              <a:rPr lang="en-US" dirty="0" smtClean="0">
                <a:solidFill>
                  <a:srgbClr val="0070C0"/>
                </a:solidFill>
              </a:rPr>
              <a:t> </a:t>
            </a:r>
            <a:r>
              <a:rPr lang="en-US" dirty="0" err="1" smtClean="0">
                <a:solidFill>
                  <a:srgbClr val="0070C0"/>
                </a:solidFill>
              </a:rPr>
              <a:t>samo</a:t>
            </a:r>
            <a:r>
              <a:rPr lang="en-US" dirty="0" smtClean="0">
                <a:solidFill>
                  <a:srgbClr val="0070C0"/>
                </a:solidFill>
              </a:rPr>
              <a:t> </a:t>
            </a:r>
            <a:r>
              <a:rPr lang="en-US" dirty="0" err="1" smtClean="0">
                <a:solidFill>
                  <a:srgbClr val="0070C0"/>
                </a:solidFill>
              </a:rPr>
              <a:t>na</a:t>
            </a:r>
            <a:r>
              <a:rPr lang="en-US" dirty="0" smtClean="0">
                <a:solidFill>
                  <a:srgbClr val="0070C0"/>
                </a:solidFill>
              </a:rPr>
              <a:t> </a:t>
            </a:r>
            <a:r>
              <a:rPr lang="en-US" dirty="0" err="1" smtClean="0">
                <a:solidFill>
                  <a:srgbClr val="0070C0"/>
                </a:solidFill>
              </a:rPr>
              <a:t>elementarne</a:t>
            </a:r>
            <a:r>
              <a:rPr lang="en-US" dirty="0" smtClean="0">
                <a:solidFill>
                  <a:srgbClr val="0070C0"/>
                </a:solidFill>
              </a:rPr>
              <a:t> </a:t>
            </a:r>
            <a:r>
              <a:rPr lang="en-US" dirty="0" err="1" smtClean="0">
                <a:solidFill>
                  <a:srgbClr val="0070C0"/>
                </a:solidFill>
              </a:rPr>
              <a:t>deliće</a:t>
            </a:r>
            <a:r>
              <a:rPr lang="en-US" dirty="0" smtClean="0">
                <a:solidFill>
                  <a:srgbClr val="0070C0"/>
                </a:solidFill>
              </a:rPr>
              <a:t> </a:t>
            </a:r>
            <a:r>
              <a:rPr lang="en-US" dirty="0" err="1" smtClean="0">
                <a:solidFill>
                  <a:srgbClr val="0070C0"/>
                </a:solidFill>
              </a:rPr>
              <a:t>koji</a:t>
            </a:r>
            <a:r>
              <a:rPr lang="en-US" dirty="0" smtClean="0">
                <a:solidFill>
                  <a:srgbClr val="0070C0"/>
                </a:solidFill>
              </a:rPr>
              <a:t> se </a:t>
            </a:r>
            <a:r>
              <a:rPr lang="en-US" dirty="0" err="1" smtClean="0">
                <a:solidFill>
                  <a:srgbClr val="0070C0"/>
                </a:solidFill>
              </a:rPr>
              <a:t>nalaze</a:t>
            </a:r>
            <a:r>
              <a:rPr lang="en-US" dirty="0" smtClean="0">
                <a:solidFill>
                  <a:srgbClr val="0070C0"/>
                </a:solidFill>
              </a:rPr>
              <a:t> </a:t>
            </a:r>
            <a:r>
              <a:rPr lang="en-US" dirty="0" err="1" smtClean="0">
                <a:solidFill>
                  <a:srgbClr val="0070C0"/>
                </a:solidFill>
              </a:rPr>
              <a:t>na</a:t>
            </a:r>
            <a:r>
              <a:rPr lang="en-US" dirty="0" smtClean="0">
                <a:solidFill>
                  <a:srgbClr val="0070C0"/>
                </a:solidFill>
              </a:rPr>
              <a:t> </a:t>
            </a:r>
            <a:r>
              <a:rPr lang="en-US" dirty="0" err="1" smtClean="0">
                <a:solidFill>
                  <a:srgbClr val="0070C0"/>
                </a:solidFill>
              </a:rPr>
              <a:t>površini</a:t>
            </a:r>
            <a:r>
              <a:rPr lang="en-US" dirty="0" smtClean="0">
                <a:solidFill>
                  <a:srgbClr val="0070C0"/>
                </a:solidFill>
              </a:rPr>
              <a:t> </a:t>
            </a:r>
            <a:r>
              <a:rPr lang="en-US" dirty="0" err="1" smtClean="0">
                <a:solidFill>
                  <a:srgbClr val="0070C0"/>
                </a:solidFill>
              </a:rPr>
              <a:t>tela</a:t>
            </a:r>
            <a:r>
              <a:rPr lang="en-US" dirty="0" smtClean="0">
                <a:solidFill>
                  <a:srgbClr val="0070C0"/>
                </a:solidFill>
              </a:rPr>
              <a:t>. One </a:t>
            </a:r>
            <a:r>
              <a:rPr lang="en-US" dirty="0" err="1" smtClean="0">
                <a:solidFill>
                  <a:srgbClr val="0070C0"/>
                </a:solidFill>
              </a:rPr>
              <a:t>mogu</a:t>
            </a:r>
            <a:r>
              <a:rPr lang="en-US" dirty="0" smtClean="0">
                <a:solidFill>
                  <a:srgbClr val="0070C0"/>
                </a:solidFill>
              </a:rPr>
              <a:t> </a:t>
            </a:r>
            <a:r>
              <a:rPr lang="en-US" dirty="0" err="1" smtClean="0">
                <a:solidFill>
                  <a:srgbClr val="0070C0"/>
                </a:solidFill>
              </a:rPr>
              <a:t>poticati</a:t>
            </a:r>
            <a:r>
              <a:rPr lang="en-US" dirty="0" smtClean="0">
                <a:solidFill>
                  <a:srgbClr val="0070C0"/>
                </a:solidFill>
              </a:rPr>
              <a:t> od </a:t>
            </a:r>
            <a:r>
              <a:rPr lang="en-US" dirty="0" err="1" smtClean="0">
                <a:solidFill>
                  <a:srgbClr val="0070C0"/>
                </a:solidFill>
              </a:rPr>
              <a:t>drugih</a:t>
            </a:r>
            <a:r>
              <a:rPr lang="en-US" dirty="0" smtClean="0">
                <a:solidFill>
                  <a:srgbClr val="0070C0"/>
                </a:solidFill>
              </a:rPr>
              <a:t> </a:t>
            </a:r>
            <a:r>
              <a:rPr lang="en-US" dirty="0" err="1" smtClean="0">
                <a:solidFill>
                  <a:srgbClr val="0070C0"/>
                </a:solidFill>
              </a:rPr>
              <a:t>elementarnih</a:t>
            </a:r>
            <a:r>
              <a:rPr lang="en-US" dirty="0" smtClean="0">
                <a:solidFill>
                  <a:srgbClr val="0070C0"/>
                </a:solidFill>
              </a:rPr>
              <a:t> </a:t>
            </a:r>
            <a:r>
              <a:rPr lang="en-US" dirty="0" err="1" smtClean="0">
                <a:solidFill>
                  <a:srgbClr val="0070C0"/>
                </a:solidFill>
              </a:rPr>
              <a:t>deliće</a:t>
            </a:r>
            <a:r>
              <a:rPr lang="en-US" dirty="0" smtClean="0">
                <a:solidFill>
                  <a:srgbClr val="0070C0"/>
                </a:solidFill>
              </a:rPr>
              <a:t> </a:t>
            </a:r>
            <a:r>
              <a:rPr lang="en-US" dirty="0" err="1" smtClean="0">
                <a:solidFill>
                  <a:srgbClr val="0070C0"/>
                </a:solidFill>
              </a:rPr>
              <a:t>datog</a:t>
            </a:r>
            <a:r>
              <a:rPr lang="en-US" dirty="0" smtClean="0">
                <a:solidFill>
                  <a:srgbClr val="0070C0"/>
                </a:solidFill>
              </a:rPr>
              <a:t> </a:t>
            </a:r>
            <a:r>
              <a:rPr lang="en-US" dirty="0" err="1" smtClean="0">
                <a:solidFill>
                  <a:srgbClr val="0070C0"/>
                </a:solidFill>
              </a:rPr>
              <a:t>tela</a:t>
            </a:r>
            <a:r>
              <a:rPr lang="en-US" dirty="0" smtClean="0">
                <a:solidFill>
                  <a:srgbClr val="0070C0"/>
                </a:solidFill>
              </a:rPr>
              <a:t>, </a:t>
            </a:r>
            <a:r>
              <a:rPr lang="en-US" dirty="0" err="1" smtClean="0">
                <a:solidFill>
                  <a:srgbClr val="0070C0"/>
                </a:solidFill>
              </a:rPr>
              <a:t>kao</a:t>
            </a:r>
            <a:r>
              <a:rPr lang="en-US" dirty="0" smtClean="0">
                <a:solidFill>
                  <a:srgbClr val="0070C0"/>
                </a:solidFill>
              </a:rPr>
              <a:t> </a:t>
            </a:r>
            <a:r>
              <a:rPr lang="en-US" dirty="0" err="1" smtClean="0">
                <a:solidFill>
                  <a:srgbClr val="0070C0"/>
                </a:solidFill>
              </a:rPr>
              <a:t>i</a:t>
            </a:r>
            <a:r>
              <a:rPr lang="en-US" dirty="0" smtClean="0">
                <a:solidFill>
                  <a:srgbClr val="0070C0"/>
                </a:solidFill>
              </a:rPr>
              <a:t> od </a:t>
            </a:r>
            <a:r>
              <a:rPr lang="en-US" dirty="0" err="1" smtClean="0">
                <a:solidFill>
                  <a:srgbClr val="0070C0"/>
                </a:solidFill>
              </a:rPr>
              <a:t>okolnih</a:t>
            </a:r>
            <a:r>
              <a:rPr lang="en-US" dirty="0" smtClean="0">
                <a:solidFill>
                  <a:srgbClr val="0070C0"/>
                </a:solidFill>
              </a:rPr>
              <a:t> </a:t>
            </a:r>
            <a:r>
              <a:rPr lang="en-US" dirty="0" err="1" smtClean="0">
                <a:solidFill>
                  <a:srgbClr val="0070C0"/>
                </a:solidFill>
              </a:rPr>
              <a:t>tela</a:t>
            </a:r>
            <a:r>
              <a:rPr lang="en-US" dirty="0" smtClean="0">
                <a:solidFill>
                  <a:srgbClr val="0070C0"/>
                </a:solidFill>
              </a:rPr>
              <a:t> </a:t>
            </a:r>
            <a:r>
              <a:rPr lang="en-US" dirty="0" err="1" smtClean="0">
                <a:solidFill>
                  <a:srgbClr val="0070C0"/>
                </a:solidFill>
              </a:rPr>
              <a:t>sa</a:t>
            </a:r>
            <a:r>
              <a:rPr lang="en-US" dirty="0" smtClean="0">
                <a:solidFill>
                  <a:srgbClr val="0070C0"/>
                </a:solidFill>
              </a:rPr>
              <a:t> </a:t>
            </a:r>
            <a:r>
              <a:rPr lang="en-US" dirty="0" err="1" smtClean="0">
                <a:solidFill>
                  <a:srgbClr val="0070C0"/>
                </a:solidFill>
              </a:rPr>
              <a:t>kojima</a:t>
            </a:r>
            <a:r>
              <a:rPr lang="en-US" dirty="0" smtClean="0">
                <a:solidFill>
                  <a:srgbClr val="0070C0"/>
                </a:solidFill>
              </a:rPr>
              <a:t> se </a:t>
            </a:r>
            <a:r>
              <a:rPr lang="en-US" dirty="0" err="1" smtClean="0">
                <a:solidFill>
                  <a:srgbClr val="0070C0"/>
                </a:solidFill>
              </a:rPr>
              <a:t>dato</a:t>
            </a:r>
            <a:r>
              <a:rPr lang="en-US" dirty="0" smtClean="0">
                <a:solidFill>
                  <a:srgbClr val="0070C0"/>
                </a:solidFill>
              </a:rPr>
              <a:t> </a:t>
            </a:r>
            <a:r>
              <a:rPr lang="en-US" dirty="0" err="1" smtClean="0">
                <a:solidFill>
                  <a:srgbClr val="0070C0"/>
                </a:solidFill>
              </a:rPr>
              <a:t>deformabilno</a:t>
            </a:r>
            <a:r>
              <a:rPr lang="en-US" dirty="0" smtClean="0">
                <a:solidFill>
                  <a:srgbClr val="0070C0"/>
                </a:solidFill>
              </a:rPr>
              <a:t> </a:t>
            </a:r>
            <a:r>
              <a:rPr lang="en-US" dirty="0" err="1" smtClean="0">
                <a:solidFill>
                  <a:srgbClr val="0070C0"/>
                </a:solidFill>
              </a:rPr>
              <a:t>telo</a:t>
            </a:r>
            <a:r>
              <a:rPr lang="en-US" dirty="0" smtClean="0">
                <a:solidFill>
                  <a:srgbClr val="0070C0"/>
                </a:solidFill>
              </a:rPr>
              <a:t> </a:t>
            </a:r>
            <a:r>
              <a:rPr lang="en-US" dirty="0" err="1" smtClean="0">
                <a:solidFill>
                  <a:srgbClr val="0070C0"/>
                </a:solidFill>
              </a:rPr>
              <a:t>graniči</a:t>
            </a:r>
            <a:r>
              <a:rPr lang="en-US" dirty="0" smtClean="0">
                <a:solidFill>
                  <a:srgbClr val="0070C0"/>
                </a:solidFill>
              </a:rPr>
              <a:t> </a:t>
            </a:r>
            <a:r>
              <a:rPr lang="en-US" dirty="0" err="1" smtClean="0">
                <a:solidFill>
                  <a:srgbClr val="0070C0"/>
                </a:solidFill>
              </a:rPr>
              <a:t>ili</a:t>
            </a:r>
            <a:r>
              <a:rPr lang="en-US" dirty="0" smtClean="0">
                <a:solidFill>
                  <a:srgbClr val="0070C0"/>
                </a:solidFill>
              </a:rPr>
              <a:t> se </a:t>
            </a:r>
            <a:r>
              <a:rPr lang="en-US" dirty="0" err="1" smtClean="0">
                <a:solidFill>
                  <a:srgbClr val="0070C0"/>
                </a:solidFill>
              </a:rPr>
              <a:t>ona</a:t>
            </a:r>
            <a:r>
              <a:rPr lang="en-US" dirty="0" smtClean="0">
                <a:solidFill>
                  <a:srgbClr val="0070C0"/>
                </a:solidFill>
              </a:rPr>
              <a:t> </a:t>
            </a:r>
            <a:r>
              <a:rPr lang="en-US" dirty="0" err="1" smtClean="0">
                <a:solidFill>
                  <a:srgbClr val="0070C0"/>
                </a:solidFill>
              </a:rPr>
              <a:t>nalaze</a:t>
            </a:r>
            <a:r>
              <a:rPr lang="en-US" dirty="0" smtClean="0">
                <a:solidFill>
                  <a:srgbClr val="0070C0"/>
                </a:solidFill>
              </a:rPr>
              <a:t> u </a:t>
            </a:r>
            <a:r>
              <a:rPr lang="en-US" dirty="0" err="1" smtClean="0">
                <a:solidFill>
                  <a:srgbClr val="0070C0"/>
                </a:solidFill>
              </a:rPr>
              <a:t>njegovoj</a:t>
            </a:r>
            <a:r>
              <a:rPr lang="en-US" dirty="0" smtClean="0">
                <a:solidFill>
                  <a:srgbClr val="0070C0"/>
                </a:solidFill>
              </a:rPr>
              <a:t> </a:t>
            </a:r>
            <a:r>
              <a:rPr lang="en-US" dirty="0" err="1" smtClean="0">
                <a:solidFill>
                  <a:srgbClr val="0070C0"/>
                </a:solidFill>
              </a:rPr>
              <a:t>neposrednoj</a:t>
            </a:r>
            <a:r>
              <a:rPr lang="en-US" dirty="0" smtClean="0">
                <a:solidFill>
                  <a:srgbClr val="0070C0"/>
                </a:solidFill>
              </a:rPr>
              <a:t> </a:t>
            </a:r>
            <a:r>
              <a:rPr lang="en-US" dirty="0" err="1" smtClean="0">
                <a:solidFill>
                  <a:srgbClr val="0070C0"/>
                </a:solidFill>
              </a:rPr>
              <a:t>okolini</a:t>
            </a:r>
            <a:r>
              <a:rPr lang="en-US" dirty="0" smtClean="0">
                <a:solidFill>
                  <a:srgbClr val="0070C0"/>
                </a:solidFill>
              </a:rPr>
              <a:t>. </a:t>
            </a:r>
            <a:endParaRPr lang="en-US" dirty="0">
              <a:solidFill>
                <a:srgbClr val="0070C0"/>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725" y="4205162"/>
            <a:ext cx="1102943" cy="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5201154"/>
            <a:ext cx="27241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29" y="2510955"/>
            <a:ext cx="2971800" cy="23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8" y="5452052"/>
            <a:ext cx="143844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7855" y="2450887"/>
            <a:ext cx="2410691" cy="16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8759" y="4844133"/>
            <a:ext cx="1885141" cy="60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0526" y="2416251"/>
            <a:ext cx="2765303" cy="196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85800" y="1091056"/>
            <a:ext cx="7696200" cy="1200329"/>
          </a:xfrm>
          <a:prstGeom prst="rect">
            <a:avLst/>
          </a:prstGeom>
        </p:spPr>
        <p:txBody>
          <a:bodyPr wrap="square">
            <a:spAutoFit/>
          </a:bodyPr>
          <a:lstStyle/>
          <a:p>
            <a:r>
              <a:rPr lang="vi-VN" dirty="0" smtClean="0">
                <a:solidFill>
                  <a:schemeClr val="accent6">
                    <a:lumMod val="50000"/>
                  </a:schemeClr>
                </a:solidFill>
              </a:rPr>
              <a:t>Sa stanovišta klasične mehanike i osnovnih zakona fizike, razlika između materije u čvrstom i tečnom agregatnom stanju je jasno definisana. Čvrsto agregatno stanje je definisano kroz Hukov zakon, dok fluidi (svi gasovi i lako pokretljive tečnosti) podležu Njutnovskoj zavisnosti.</a:t>
            </a:r>
            <a:endParaRPr lang="en-US" dirty="0">
              <a:solidFill>
                <a:schemeClr val="accent6">
                  <a:lumMod val="50000"/>
                </a:schemeClr>
              </a:solidFill>
            </a:endParaRPr>
          </a:p>
        </p:txBody>
      </p:sp>
      <p:sp>
        <p:nvSpPr>
          <p:cNvPr id="10" name="Rectangle 9"/>
          <p:cNvSpPr/>
          <p:nvPr/>
        </p:nvSpPr>
        <p:spPr>
          <a:xfrm>
            <a:off x="990599" y="4822655"/>
            <a:ext cx="1363322" cy="369332"/>
          </a:xfrm>
          <a:prstGeom prst="rect">
            <a:avLst/>
          </a:prstGeom>
        </p:spPr>
        <p:txBody>
          <a:bodyPr wrap="none">
            <a:spAutoFit/>
          </a:bodyPr>
          <a:lstStyle/>
          <a:p>
            <a:r>
              <a:rPr lang="en-US" dirty="0" err="1"/>
              <a:t>Hukov</a:t>
            </a:r>
            <a:r>
              <a:rPr lang="en-US" dirty="0"/>
              <a:t> </a:t>
            </a:r>
            <a:r>
              <a:rPr lang="en-US" dirty="0" err="1"/>
              <a:t>zakon</a:t>
            </a:r>
            <a:endParaRPr lang="en-US" dirty="0"/>
          </a:p>
        </p:txBody>
      </p:sp>
      <p:sp>
        <p:nvSpPr>
          <p:cNvPr id="11" name="Rectangle 10"/>
          <p:cNvSpPr/>
          <p:nvPr/>
        </p:nvSpPr>
        <p:spPr>
          <a:xfrm>
            <a:off x="4654498" y="4453323"/>
            <a:ext cx="2592056" cy="369332"/>
          </a:xfrm>
          <a:prstGeom prst="rect">
            <a:avLst/>
          </a:prstGeom>
        </p:spPr>
        <p:txBody>
          <a:bodyPr wrap="none">
            <a:spAutoFit/>
          </a:bodyPr>
          <a:lstStyle/>
          <a:p>
            <a:r>
              <a:rPr lang="en-US" dirty="0" err="1" smtClean="0"/>
              <a:t>Njutnov</a:t>
            </a:r>
            <a:r>
              <a:rPr lang="en-US" dirty="0" smtClean="0"/>
              <a:t> </a:t>
            </a:r>
            <a:r>
              <a:rPr lang="en-US" dirty="0" err="1" smtClean="0"/>
              <a:t>zakon</a:t>
            </a:r>
            <a:r>
              <a:rPr lang="en-US" dirty="0" smtClean="0"/>
              <a:t> </a:t>
            </a:r>
            <a:r>
              <a:rPr lang="en-US" dirty="0" err="1" smtClean="0"/>
              <a:t>viskoznosti</a:t>
            </a:r>
            <a:endParaRPr lang="en-US" dirty="0"/>
          </a:p>
        </p:txBody>
      </p:sp>
      <p:pic>
        <p:nvPicPr>
          <p:cNvPr id="308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0102" y="5452052"/>
            <a:ext cx="6400847" cy="108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217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3" name="Rectangle 2"/>
          <p:cNvSpPr/>
          <p:nvPr/>
        </p:nvSpPr>
        <p:spPr>
          <a:xfrm>
            <a:off x="316819" y="3739461"/>
            <a:ext cx="3566885" cy="3139321"/>
          </a:xfrm>
          <a:prstGeom prst="rect">
            <a:avLst/>
          </a:prstGeom>
        </p:spPr>
        <p:txBody>
          <a:bodyPr wrap="square">
            <a:spAutoFit/>
          </a:bodyPr>
          <a:lstStyle/>
          <a:p>
            <a:pPr algn="just"/>
            <a:r>
              <a:rPr lang="en-US" dirty="0" err="1">
                <a:solidFill>
                  <a:schemeClr val="tx1">
                    <a:lumMod val="65000"/>
                    <a:lumOff val="35000"/>
                  </a:schemeClr>
                </a:solidFill>
              </a:rPr>
              <a:t>Nagib</a:t>
            </a:r>
            <a:r>
              <a:rPr lang="en-US" dirty="0">
                <a:solidFill>
                  <a:schemeClr val="tx1">
                    <a:lumMod val="65000"/>
                    <a:lumOff val="35000"/>
                  </a:schemeClr>
                </a:solidFill>
              </a:rPr>
              <a:t> </a:t>
            </a:r>
            <a:r>
              <a:rPr lang="en-US" dirty="0" err="1">
                <a:solidFill>
                  <a:schemeClr val="tx1">
                    <a:lumMod val="65000"/>
                    <a:lumOff val="35000"/>
                  </a:schemeClr>
                </a:solidFill>
              </a:rPr>
              <a:t>prave</a:t>
            </a:r>
            <a:r>
              <a:rPr lang="en-US" dirty="0">
                <a:solidFill>
                  <a:schemeClr val="tx1">
                    <a:lumMod val="65000"/>
                    <a:lumOff val="35000"/>
                  </a:schemeClr>
                </a:solidFill>
              </a:rPr>
              <a:t> </a:t>
            </a:r>
            <a:r>
              <a:rPr lang="en-US" dirty="0" err="1">
                <a:solidFill>
                  <a:schemeClr val="tx1">
                    <a:lumMod val="65000"/>
                    <a:lumOff val="35000"/>
                  </a:schemeClr>
                </a:solidFill>
              </a:rPr>
              <a:t>linije</a:t>
            </a:r>
            <a:r>
              <a:rPr lang="en-US" dirty="0">
                <a:solidFill>
                  <a:schemeClr val="tx1">
                    <a:lumMod val="65000"/>
                    <a:lumOff val="35000"/>
                  </a:schemeClr>
                </a:solidFill>
              </a:rPr>
              <a:t> </a:t>
            </a:r>
            <a:r>
              <a:rPr lang="en-US" dirty="0" err="1">
                <a:solidFill>
                  <a:schemeClr val="tx1">
                    <a:lumMod val="65000"/>
                    <a:lumOff val="35000"/>
                  </a:schemeClr>
                </a:solidFill>
              </a:rPr>
              <a:t>koja</a:t>
            </a:r>
            <a:r>
              <a:rPr lang="en-US" dirty="0">
                <a:solidFill>
                  <a:schemeClr val="tx1">
                    <a:lumMod val="65000"/>
                    <a:lumOff val="35000"/>
                  </a:schemeClr>
                </a:solidFill>
              </a:rPr>
              <a:t> </a:t>
            </a:r>
            <a:r>
              <a:rPr lang="en-US" dirty="0" err="1">
                <a:solidFill>
                  <a:schemeClr val="tx1">
                    <a:lumMod val="65000"/>
                    <a:lumOff val="35000"/>
                  </a:schemeClr>
                </a:solidFill>
              </a:rPr>
              <a:t>prikazuje</a:t>
            </a:r>
            <a:r>
              <a:rPr lang="en-US" dirty="0">
                <a:solidFill>
                  <a:schemeClr val="tx1">
                    <a:lumMod val="65000"/>
                    <a:lumOff val="35000"/>
                  </a:schemeClr>
                </a:solidFill>
              </a:rPr>
              <a:t> </a:t>
            </a:r>
            <a:r>
              <a:rPr lang="en-US" dirty="0" err="1">
                <a:solidFill>
                  <a:schemeClr val="tx1">
                    <a:lumMod val="65000"/>
                    <a:lumOff val="35000"/>
                  </a:schemeClr>
                </a:solidFill>
              </a:rPr>
              <a:t>zavisnost</a:t>
            </a:r>
            <a:r>
              <a:rPr lang="en-US" dirty="0">
                <a:solidFill>
                  <a:schemeClr val="tx1">
                    <a:lumMod val="65000"/>
                    <a:lumOff val="35000"/>
                  </a:schemeClr>
                </a:solidFill>
              </a:rPr>
              <a:t> </a:t>
            </a:r>
            <a:r>
              <a:rPr lang="en-US" dirty="0" err="1">
                <a:solidFill>
                  <a:schemeClr val="tx1">
                    <a:lumMod val="65000"/>
                    <a:lumOff val="35000"/>
                  </a:schemeClr>
                </a:solidFill>
              </a:rPr>
              <a:t>napona</a:t>
            </a:r>
            <a:r>
              <a:rPr lang="en-US" dirty="0">
                <a:solidFill>
                  <a:schemeClr val="tx1">
                    <a:lumMod val="65000"/>
                    <a:lumOff val="35000"/>
                  </a:schemeClr>
                </a:solidFill>
              </a:rPr>
              <a:t> </a:t>
            </a:r>
            <a:r>
              <a:rPr lang="en-US" dirty="0" err="1">
                <a:solidFill>
                  <a:schemeClr val="tx1">
                    <a:lumMod val="65000"/>
                    <a:lumOff val="35000"/>
                  </a:schemeClr>
                </a:solidFill>
              </a:rPr>
              <a:t>smicanja</a:t>
            </a:r>
            <a:r>
              <a:rPr lang="en-US" dirty="0">
                <a:solidFill>
                  <a:schemeClr val="tx1">
                    <a:lumMod val="65000"/>
                    <a:lumOff val="35000"/>
                  </a:schemeClr>
                </a:solidFill>
              </a:rPr>
              <a:t> od </a:t>
            </a:r>
            <a:r>
              <a:rPr lang="en-US" dirty="0" err="1">
                <a:solidFill>
                  <a:schemeClr val="tx1">
                    <a:lumMod val="65000"/>
                    <a:lumOff val="35000"/>
                  </a:schemeClr>
                </a:solidFill>
              </a:rPr>
              <a:t>brzine</a:t>
            </a:r>
            <a:r>
              <a:rPr lang="en-US" dirty="0">
                <a:solidFill>
                  <a:schemeClr val="tx1">
                    <a:lumMod val="65000"/>
                    <a:lumOff val="35000"/>
                  </a:schemeClr>
                </a:solidFill>
              </a:rPr>
              <a:t> </a:t>
            </a:r>
            <a:r>
              <a:rPr lang="en-US" dirty="0" err="1">
                <a:solidFill>
                  <a:schemeClr val="tx1">
                    <a:lumMod val="65000"/>
                    <a:lumOff val="35000"/>
                  </a:schemeClr>
                </a:solidFill>
              </a:rPr>
              <a:t>smicanja</a:t>
            </a:r>
            <a:r>
              <a:rPr lang="en-US" dirty="0">
                <a:solidFill>
                  <a:schemeClr val="tx1">
                    <a:lumMod val="65000"/>
                    <a:lumOff val="35000"/>
                  </a:schemeClr>
                </a:solidFill>
              </a:rPr>
              <a:t> (</a:t>
            </a:r>
            <a:r>
              <a:rPr lang="en-US" dirty="0" err="1">
                <a:solidFill>
                  <a:schemeClr val="tx1">
                    <a:lumMod val="65000"/>
                    <a:lumOff val="35000"/>
                  </a:schemeClr>
                </a:solidFill>
              </a:rPr>
              <a:t>gradijent</a:t>
            </a:r>
            <a:r>
              <a:rPr lang="en-US" dirty="0">
                <a:solidFill>
                  <a:schemeClr val="tx1">
                    <a:lumMod val="65000"/>
                    <a:lumOff val="35000"/>
                  </a:schemeClr>
                </a:solidFill>
              </a:rPr>
              <a:t> </a:t>
            </a:r>
            <a:r>
              <a:rPr lang="en-US" dirty="0" err="1">
                <a:solidFill>
                  <a:schemeClr val="tx1">
                    <a:lumMod val="65000"/>
                    <a:lumOff val="35000"/>
                  </a:schemeClr>
                </a:solidFill>
              </a:rPr>
              <a:t>brzine</a:t>
            </a:r>
            <a:r>
              <a:rPr lang="en-US" dirty="0">
                <a:solidFill>
                  <a:schemeClr val="tx1">
                    <a:lumMod val="65000"/>
                    <a:lumOff val="35000"/>
                  </a:schemeClr>
                </a:solidFill>
              </a:rPr>
              <a:t>) </a:t>
            </a:r>
            <a:r>
              <a:rPr lang="en-US" dirty="0" err="1">
                <a:solidFill>
                  <a:schemeClr val="tx1">
                    <a:lumMod val="65000"/>
                    <a:lumOff val="35000"/>
                  </a:schemeClr>
                </a:solidFill>
              </a:rPr>
              <a:t>prestavlja</a:t>
            </a:r>
            <a:r>
              <a:rPr lang="en-US" dirty="0">
                <a:solidFill>
                  <a:schemeClr val="tx1">
                    <a:lumMod val="65000"/>
                    <a:lumOff val="35000"/>
                  </a:schemeClr>
                </a:solidFill>
              </a:rPr>
              <a:t> </a:t>
            </a:r>
            <a:r>
              <a:rPr lang="en-US" dirty="0" err="1">
                <a:solidFill>
                  <a:schemeClr val="tx1">
                    <a:lumMod val="65000"/>
                    <a:lumOff val="35000"/>
                  </a:schemeClr>
                </a:solidFill>
              </a:rPr>
              <a:t>dinamički</a:t>
            </a:r>
            <a:r>
              <a:rPr lang="en-US" dirty="0">
                <a:solidFill>
                  <a:schemeClr val="tx1">
                    <a:lumMod val="65000"/>
                    <a:lumOff val="35000"/>
                  </a:schemeClr>
                </a:solidFill>
              </a:rPr>
              <a:t> </a:t>
            </a:r>
            <a:r>
              <a:rPr lang="en-US" dirty="0" err="1">
                <a:solidFill>
                  <a:schemeClr val="tx1">
                    <a:lumMod val="65000"/>
                    <a:lumOff val="35000"/>
                  </a:schemeClr>
                </a:solidFill>
              </a:rPr>
              <a:t>viskozitet</a:t>
            </a:r>
            <a:r>
              <a:rPr lang="en-US" dirty="0">
                <a:solidFill>
                  <a:schemeClr val="tx1">
                    <a:lumMod val="65000"/>
                    <a:lumOff val="35000"/>
                  </a:schemeClr>
                </a:solidFill>
              </a:rPr>
              <a:t> (μ). </a:t>
            </a:r>
            <a:r>
              <a:rPr lang="en-US" dirty="0" err="1">
                <a:solidFill>
                  <a:schemeClr val="tx1">
                    <a:lumMod val="65000"/>
                    <a:lumOff val="35000"/>
                  </a:schemeClr>
                </a:solidFill>
              </a:rPr>
              <a:t>μ</a:t>
            </a:r>
            <a:r>
              <a:rPr lang="en-US" baseline="-25000" dirty="0" err="1">
                <a:solidFill>
                  <a:schemeClr val="tx1">
                    <a:lumMod val="65000"/>
                    <a:lumOff val="35000"/>
                  </a:schemeClr>
                </a:solidFill>
              </a:rPr>
              <a:t>1</a:t>
            </a:r>
            <a:r>
              <a:rPr lang="en-US" dirty="0">
                <a:solidFill>
                  <a:schemeClr val="tx1">
                    <a:lumMod val="65000"/>
                    <a:lumOff val="35000"/>
                  </a:schemeClr>
                </a:solidFill>
              </a:rPr>
              <a:t> </a:t>
            </a:r>
            <a:r>
              <a:rPr lang="en-US" dirty="0" err="1">
                <a:solidFill>
                  <a:schemeClr val="tx1">
                    <a:lumMod val="65000"/>
                    <a:lumOff val="35000"/>
                  </a:schemeClr>
                </a:solidFill>
              </a:rPr>
              <a:t>odgovara</a:t>
            </a:r>
            <a:r>
              <a:rPr lang="en-US" dirty="0">
                <a:solidFill>
                  <a:schemeClr val="tx1">
                    <a:lumMod val="65000"/>
                    <a:lumOff val="35000"/>
                  </a:schemeClr>
                </a:solidFill>
              </a:rPr>
              <a:t> </a:t>
            </a:r>
            <a:r>
              <a:rPr lang="en-US" dirty="0" err="1">
                <a:solidFill>
                  <a:schemeClr val="tx1">
                    <a:lumMod val="65000"/>
                    <a:lumOff val="35000"/>
                  </a:schemeClr>
                </a:solidFill>
              </a:rPr>
              <a:t>fluidu</a:t>
            </a:r>
            <a:r>
              <a:rPr lang="en-US" dirty="0">
                <a:solidFill>
                  <a:schemeClr val="tx1">
                    <a:lumMod val="65000"/>
                    <a:lumOff val="35000"/>
                  </a:schemeClr>
                </a:solidFill>
              </a:rPr>
              <a:t> </a:t>
            </a:r>
            <a:r>
              <a:rPr lang="en-US" dirty="0" err="1">
                <a:solidFill>
                  <a:schemeClr val="tx1">
                    <a:lumMod val="65000"/>
                    <a:lumOff val="35000"/>
                  </a:schemeClr>
                </a:solidFill>
              </a:rPr>
              <a:t>koji</a:t>
            </a:r>
            <a:r>
              <a:rPr lang="en-US" dirty="0">
                <a:solidFill>
                  <a:schemeClr val="tx1">
                    <a:lumMod val="65000"/>
                    <a:lumOff val="35000"/>
                  </a:schemeClr>
                </a:solidFill>
              </a:rPr>
              <a:t> </a:t>
            </a:r>
            <a:r>
              <a:rPr lang="en-US" dirty="0" err="1">
                <a:solidFill>
                  <a:schemeClr val="tx1">
                    <a:lumMod val="65000"/>
                    <a:lumOff val="35000"/>
                  </a:schemeClr>
                </a:solidFill>
              </a:rPr>
              <a:t>ima</a:t>
            </a:r>
            <a:r>
              <a:rPr lang="en-US" dirty="0">
                <a:solidFill>
                  <a:schemeClr val="tx1">
                    <a:lumMod val="65000"/>
                    <a:lumOff val="35000"/>
                  </a:schemeClr>
                </a:solidFill>
              </a:rPr>
              <a:t> </a:t>
            </a:r>
            <a:r>
              <a:rPr lang="en-US" dirty="0" err="1">
                <a:solidFill>
                  <a:schemeClr val="tx1">
                    <a:lumMod val="65000"/>
                    <a:lumOff val="35000"/>
                  </a:schemeClr>
                </a:solidFill>
              </a:rPr>
              <a:t>veliku</a:t>
            </a:r>
            <a:r>
              <a:rPr lang="en-US" dirty="0">
                <a:solidFill>
                  <a:schemeClr val="tx1">
                    <a:lumMod val="65000"/>
                    <a:lumOff val="35000"/>
                  </a:schemeClr>
                </a:solidFill>
              </a:rPr>
              <a:t> </a:t>
            </a:r>
            <a:r>
              <a:rPr lang="en-US" dirty="0" err="1">
                <a:solidFill>
                  <a:schemeClr val="tx1">
                    <a:lumMod val="65000"/>
                    <a:lumOff val="35000"/>
                  </a:schemeClr>
                </a:solidFill>
              </a:rPr>
              <a:t>viskoznost</a:t>
            </a:r>
            <a:r>
              <a:rPr lang="en-US" dirty="0">
                <a:solidFill>
                  <a:schemeClr val="tx1">
                    <a:lumMod val="65000"/>
                    <a:lumOff val="35000"/>
                  </a:schemeClr>
                </a:solidFill>
              </a:rPr>
              <a:t> </a:t>
            </a:r>
            <a:r>
              <a:rPr lang="en-US" dirty="0" err="1">
                <a:solidFill>
                  <a:schemeClr val="tx1">
                    <a:lumMod val="65000"/>
                    <a:lumOff val="35000"/>
                  </a:schemeClr>
                </a:solidFill>
              </a:rPr>
              <a:t>jer</a:t>
            </a:r>
            <a:r>
              <a:rPr lang="en-US" dirty="0">
                <a:solidFill>
                  <a:schemeClr val="tx1">
                    <a:lumMod val="65000"/>
                    <a:lumOff val="35000"/>
                  </a:schemeClr>
                </a:solidFill>
              </a:rPr>
              <a:t> </a:t>
            </a:r>
            <a:r>
              <a:rPr lang="en-US" dirty="0" err="1">
                <a:solidFill>
                  <a:schemeClr val="tx1">
                    <a:lumMod val="65000"/>
                    <a:lumOff val="35000"/>
                  </a:schemeClr>
                </a:solidFill>
              </a:rPr>
              <a:t>već</a:t>
            </a:r>
            <a:r>
              <a:rPr lang="en-US" dirty="0">
                <a:solidFill>
                  <a:schemeClr val="tx1">
                    <a:lumMod val="65000"/>
                    <a:lumOff val="35000"/>
                  </a:schemeClr>
                </a:solidFill>
              </a:rPr>
              <a:t> </a:t>
            </a:r>
            <a:r>
              <a:rPr lang="en-US" dirty="0" err="1">
                <a:solidFill>
                  <a:schemeClr val="tx1">
                    <a:lumMod val="65000"/>
                    <a:lumOff val="35000"/>
                  </a:schemeClr>
                </a:solidFill>
              </a:rPr>
              <a:t>pri</a:t>
            </a:r>
            <a:r>
              <a:rPr lang="en-US" dirty="0">
                <a:solidFill>
                  <a:schemeClr val="tx1">
                    <a:lumMod val="65000"/>
                    <a:lumOff val="35000"/>
                  </a:schemeClr>
                </a:solidFill>
              </a:rPr>
              <a:t> </a:t>
            </a:r>
            <a:r>
              <a:rPr lang="en-US" dirty="0" err="1">
                <a:solidFill>
                  <a:schemeClr val="tx1">
                    <a:lumMod val="65000"/>
                    <a:lumOff val="35000"/>
                  </a:schemeClr>
                </a:solidFill>
              </a:rPr>
              <a:t>malim</a:t>
            </a:r>
            <a:r>
              <a:rPr lang="en-US" dirty="0">
                <a:solidFill>
                  <a:schemeClr val="tx1">
                    <a:lumMod val="65000"/>
                    <a:lumOff val="35000"/>
                  </a:schemeClr>
                </a:solidFill>
              </a:rPr>
              <a:t> </a:t>
            </a:r>
            <a:r>
              <a:rPr lang="en-US" dirty="0" err="1">
                <a:solidFill>
                  <a:schemeClr val="tx1">
                    <a:lumMod val="65000"/>
                    <a:lumOff val="35000"/>
                  </a:schemeClr>
                </a:solidFill>
              </a:rPr>
              <a:t>brzinama</a:t>
            </a:r>
            <a:r>
              <a:rPr lang="en-US" dirty="0">
                <a:solidFill>
                  <a:schemeClr val="tx1">
                    <a:lumMod val="65000"/>
                    <a:lumOff val="35000"/>
                  </a:schemeClr>
                </a:solidFill>
              </a:rPr>
              <a:t> </a:t>
            </a:r>
            <a:r>
              <a:rPr lang="en-US" dirty="0" err="1">
                <a:solidFill>
                  <a:schemeClr val="tx1">
                    <a:lumMod val="65000"/>
                    <a:lumOff val="35000"/>
                  </a:schemeClr>
                </a:solidFill>
              </a:rPr>
              <a:t>smicanja</a:t>
            </a:r>
            <a:r>
              <a:rPr lang="en-US" dirty="0">
                <a:solidFill>
                  <a:schemeClr val="tx1">
                    <a:lumMod val="65000"/>
                    <a:lumOff val="35000"/>
                  </a:schemeClr>
                </a:solidFill>
              </a:rPr>
              <a:t> </a:t>
            </a:r>
            <a:r>
              <a:rPr lang="en-US" dirty="0" err="1">
                <a:solidFill>
                  <a:schemeClr val="tx1">
                    <a:lumMod val="65000"/>
                    <a:lumOff val="35000"/>
                  </a:schemeClr>
                </a:solidFill>
              </a:rPr>
              <a:t>javlja</a:t>
            </a:r>
            <a:r>
              <a:rPr lang="en-US" dirty="0">
                <a:solidFill>
                  <a:schemeClr val="tx1">
                    <a:lumMod val="65000"/>
                    <a:lumOff val="35000"/>
                  </a:schemeClr>
                </a:solidFill>
              </a:rPr>
              <a:t> se </a:t>
            </a:r>
            <a:r>
              <a:rPr lang="en-US" dirty="0" err="1">
                <a:solidFill>
                  <a:schemeClr val="tx1">
                    <a:lumMod val="65000"/>
                    <a:lumOff val="35000"/>
                  </a:schemeClr>
                </a:solidFill>
              </a:rPr>
              <a:t>visok</a:t>
            </a:r>
            <a:r>
              <a:rPr lang="en-US" dirty="0">
                <a:solidFill>
                  <a:schemeClr val="tx1">
                    <a:lumMod val="65000"/>
                    <a:lumOff val="35000"/>
                  </a:schemeClr>
                </a:solidFill>
              </a:rPr>
              <a:t> </a:t>
            </a:r>
            <a:r>
              <a:rPr lang="en-US" dirty="0" err="1">
                <a:solidFill>
                  <a:schemeClr val="tx1">
                    <a:lumMod val="65000"/>
                    <a:lumOff val="35000"/>
                  </a:schemeClr>
                </a:solidFill>
              </a:rPr>
              <a:t>napon</a:t>
            </a:r>
            <a:r>
              <a:rPr lang="en-US" dirty="0">
                <a:solidFill>
                  <a:schemeClr val="tx1">
                    <a:lumMod val="65000"/>
                    <a:lumOff val="35000"/>
                  </a:schemeClr>
                </a:solidFill>
              </a:rPr>
              <a:t> </a:t>
            </a:r>
            <a:r>
              <a:rPr lang="en-US" dirty="0" err="1">
                <a:solidFill>
                  <a:schemeClr val="tx1">
                    <a:lumMod val="65000"/>
                    <a:lumOff val="35000"/>
                  </a:schemeClr>
                </a:solidFill>
              </a:rPr>
              <a:t>smicanja</a:t>
            </a:r>
            <a:r>
              <a:rPr lang="en-US" dirty="0">
                <a:solidFill>
                  <a:schemeClr val="tx1">
                    <a:lumMod val="65000"/>
                    <a:lumOff val="35000"/>
                  </a:schemeClr>
                </a:solidFill>
              </a:rPr>
              <a:t>. S </a:t>
            </a:r>
            <a:r>
              <a:rPr lang="en-US" dirty="0" err="1">
                <a:solidFill>
                  <a:schemeClr val="tx1">
                    <a:lumMod val="65000"/>
                    <a:lumOff val="35000"/>
                  </a:schemeClr>
                </a:solidFill>
              </a:rPr>
              <a:t>druge</a:t>
            </a:r>
            <a:r>
              <a:rPr lang="en-US" dirty="0">
                <a:solidFill>
                  <a:schemeClr val="tx1">
                    <a:lumMod val="65000"/>
                    <a:lumOff val="35000"/>
                  </a:schemeClr>
                </a:solidFill>
              </a:rPr>
              <a:t> </a:t>
            </a:r>
            <a:r>
              <a:rPr lang="en-US" dirty="0" err="1">
                <a:solidFill>
                  <a:schemeClr val="tx1">
                    <a:lumMod val="65000"/>
                    <a:lumOff val="35000"/>
                  </a:schemeClr>
                </a:solidFill>
              </a:rPr>
              <a:t>strane</a:t>
            </a:r>
            <a:r>
              <a:rPr lang="en-US" dirty="0">
                <a:solidFill>
                  <a:schemeClr val="tx1">
                    <a:lumMod val="65000"/>
                    <a:lumOff val="35000"/>
                  </a:schemeClr>
                </a:solidFill>
              </a:rPr>
              <a:t>, </a:t>
            </a:r>
            <a:r>
              <a:rPr lang="en-US" dirty="0" err="1">
                <a:solidFill>
                  <a:schemeClr val="tx1">
                    <a:lumMod val="65000"/>
                    <a:lumOff val="35000"/>
                  </a:schemeClr>
                </a:solidFill>
              </a:rPr>
              <a:t>μ</a:t>
            </a:r>
            <a:r>
              <a:rPr lang="en-US" baseline="-25000" dirty="0" err="1">
                <a:solidFill>
                  <a:schemeClr val="tx1">
                    <a:lumMod val="65000"/>
                    <a:lumOff val="35000"/>
                  </a:schemeClr>
                </a:solidFill>
              </a:rPr>
              <a:t>3</a:t>
            </a:r>
            <a:r>
              <a:rPr lang="en-US" dirty="0">
                <a:solidFill>
                  <a:schemeClr val="tx1">
                    <a:lumMod val="65000"/>
                    <a:lumOff val="35000"/>
                  </a:schemeClr>
                </a:solidFill>
              </a:rPr>
              <a:t> </a:t>
            </a:r>
            <a:r>
              <a:rPr lang="en-US" dirty="0" err="1">
                <a:solidFill>
                  <a:schemeClr val="tx1">
                    <a:lumMod val="65000"/>
                    <a:lumOff val="35000"/>
                  </a:schemeClr>
                </a:solidFill>
              </a:rPr>
              <a:t>odgovara</a:t>
            </a:r>
            <a:r>
              <a:rPr lang="en-US" dirty="0">
                <a:solidFill>
                  <a:schemeClr val="tx1">
                    <a:lumMod val="65000"/>
                    <a:lumOff val="35000"/>
                  </a:schemeClr>
                </a:solidFill>
              </a:rPr>
              <a:t> </a:t>
            </a:r>
            <a:r>
              <a:rPr lang="en-US" dirty="0" err="1">
                <a:solidFill>
                  <a:schemeClr val="tx1">
                    <a:lumMod val="65000"/>
                    <a:lumOff val="35000"/>
                  </a:schemeClr>
                </a:solidFill>
              </a:rPr>
              <a:t>fluidu</a:t>
            </a:r>
            <a:r>
              <a:rPr lang="en-US" dirty="0">
                <a:solidFill>
                  <a:schemeClr val="tx1">
                    <a:lumMod val="65000"/>
                    <a:lumOff val="35000"/>
                  </a:schemeClr>
                </a:solidFill>
              </a:rPr>
              <a:t> </a:t>
            </a:r>
            <a:r>
              <a:rPr lang="en-US" dirty="0" err="1">
                <a:solidFill>
                  <a:schemeClr val="tx1">
                    <a:lumMod val="65000"/>
                    <a:lumOff val="35000"/>
                  </a:schemeClr>
                </a:solidFill>
              </a:rPr>
              <a:t>koji</a:t>
            </a:r>
            <a:r>
              <a:rPr lang="en-US" dirty="0">
                <a:solidFill>
                  <a:schemeClr val="tx1">
                    <a:lumMod val="65000"/>
                    <a:lumOff val="35000"/>
                  </a:schemeClr>
                </a:solidFill>
              </a:rPr>
              <a:t> </a:t>
            </a:r>
            <a:r>
              <a:rPr lang="en-US" dirty="0" err="1">
                <a:solidFill>
                  <a:schemeClr val="tx1">
                    <a:lumMod val="65000"/>
                    <a:lumOff val="35000"/>
                  </a:schemeClr>
                </a:solidFill>
              </a:rPr>
              <a:t>ima</a:t>
            </a:r>
            <a:r>
              <a:rPr lang="en-US" dirty="0">
                <a:solidFill>
                  <a:schemeClr val="tx1">
                    <a:lumMod val="65000"/>
                    <a:lumOff val="35000"/>
                  </a:schemeClr>
                </a:solidFill>
              </a:rPr>
              <a:t> </a:t>
            </a:r>
            <a:r>
              <a:rPr lang="en-US" dirty="0" err="1">
                <a:solidFill>
                  <a:schemeClr val="tx1">
                    <a:lumMod val="65000"/>
                    <a:lumOff val="35000"/>
                  </a:schemeClr>
                </a:solidFill>
              </a:rPr>
              <a:t>malu</a:t>
            </a:r>
            <a:r>
              <a:rPr lang="en-US" dirty="0">
                <a:solidFill>
                  <a:schemeClr val="tx1">
                    <a:lumMod val="65000"/>
                    <a:lumOff val="35000"/>
                  </a:schemeClr>
                </a:solidFill>
              </a:rPr>
              <a:t> </a:t>
            </a:r>
            <a:r>
              <a:rPr lang="en-US" dirty="0" err="1">
                <a:solidFill>
                  <a:schemeClr val="tx1">
                    <a:lumMod val="65000"/>
                    <a:lumOff val="35000"/>
                  </a:schemeClr>
                </a:solidFill>
              </a:rPr>
              <a:t>viskoznost</a:t>
            </a:r>
            <a:r>
              <a:rPr lang="en-US" dirty="0">
                <a:solidFill>
                  <a:schemeClr val="tx1">
                    <a:lumMod val="65000"/>
                    <a:lumOff val="35000"/>
                  </a:schemeClr>
                </a:solidFill>
              </a:rPr>
              <a:t>, a </a:t>
            </a:r>
            <a:r>
              <a:rPr lang="en-US" dirty="0" err="1">
                <a:solidFill>
                  <a:schemeClr val="tx1">
                    <a:lumMod val="65000"/>
                    <a:lumOff val="35000"/>
                  </a:schemeClr>
                </a:solidFill>
              </a:rPr>
              <a:t>μ</a:t>
            </a:r>
            <a:r>
              <a:rPr lang="en-US" baseline="-25000" dirty="0" err="1">
                <a:solidFill>
                  <a:schemeClr val="tx1">
                    <a:lumMod val="65000"/>
                    <a:lumOff val="35000"/>
                  </a:schemeClr>
                </a:solidFill>
              </a:rPr>
              <a:t>2</a:t>
            </a:r>
            <a:r>
              <a:rPr lang="en-US" dirty="0">
                <a:solidFill>
                  <a:schemeClr val="tx1">
                    <a:lumMod val="65000"/>
                    <a:lumOff val="35000"/>
                  </a:schemeClr>
                </a:solidFill>
              </a:rPr>
              <a:t> </a:t>
            </a:r>
            <a:r>
              <a:rPr lang="en-US" dirty="0" err="1">
                <a:solidFill>
                  <a:schemeClr val="tx1">
                    <a:lumMod val="65000"/>
                    <a:lumOff val="35000"/>
                  </a:schemeClr>
                </a:solidFill>
              </a:rPr>
              <a:t>fluidu</a:t>
            </a:r>
            <a:r>
              <a:rPr lang="en-US" dirty="0">
                <a:solidFill>
                  <a:schemeClr val="tx1">
                    <a:lumMod val="65000"/>
                    <a:lumOff val="35000"/>
                  </a:schemeClr>
                </a:solidFill>
              </a:rPr>
              <a:t> </a:t>
            </a:r>
            <a:r>
              <a:rPr lang="en-US" dirty="0" err="1">
                <a:solidFill>
                  <a:schemeClr val="tx1">
                    <a:lumMod val="65000"/>
                    <a:lumOff val="35000"/>
                  </a:schemeClr>
                </a:solidFill>
              </a:rPr>
              <a:t>sa</a:t>
            </a:r>
            <a:r>
              <a:rPr lang="en-US" dirty="0">
                <a:solidFill>
                  <a:schemeClr val="tx1">
                    <a:lumMod val="65000"/>
                    <a:lumOff val="35000"/>
                  </a:schemeClr>
                </a:solidFill>
              </a:rPr>
              <a:t> </a:t>
            </a:r>
            <a:r>
              <a:rPr lang="en-US" dirty="0" err="1">
                <a:solidFill>
                  <a:schemeClr val="tx1">
                    <a:lumMod val="65000"/>
                    <a:lumOff val="35000"/>
                  </a:schemeClr>
                </a:solidFill>
              </a:rPr>
              <a:t>srednjom</a:t>
            </a:r>
            <a:r>
              <a:rPr lang="en-US" dirty="0">
                <a:solidFill>
                  <a:schemeClr val="tx1">
                    <a:lumMod val="65000"/>
                    <a:lumOff val="35000"/>
                  </a:schemeClr>
                </a:solidFill>
              </a:rPr>
              <a:t> </a:t>
            </a:r>
            <a:r>
              <a:rPr lang="en-US" dirty="0" err="1">
                <a:solidFill>
                  <a:schemeClr val="tx1">
                    <a:lumMod val="65000"/>
                    <a:lumOff val="35000"/>
                  </a:schemeClr>
                </a:solidFill>
              </a:rPr>
              <a:t>viskoznošću</a:t>
            </a:r>
            <a:r>
              <a:rPr lang="en-US" dirty="0">
                <a:solidFill>
                  <a:schemeClr val="tx1">
                    <a:lumMod val="65000"/>
                    <a:lumOff val="35000"/>
                  </a:schemeClr>
                </a:solidFill>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30" y="914400"/>
            <a:ext cx="3766988" cy="274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43829" y="1143000"/>
            <a:ext cx="4572000" cy="2031325"/>
          </a:xfrm>
          <a:prstGeom prst="rect">
            <a:avLst/>
          </a:prstGeom>
        </p:spPr>
        <p:txBody>
          <a:bodyPr>
            <a:spAutoFit/>
          </a:bodyPr>
          <a:lstStyle/>
          <a:p>
            <a:r>
              <a:rPr lang="vi-VN" dirty="0" smtClean="0">
                <a:solidFill>
                  <a:schemeClr val="accent6">
                    <a:lumMod val="50000"/>
                  </a:schemeClr>
                </a:solidFill>
              </a:rPr>
              <a:t>Međutim, veliki broj fluida koji se koriste u poljoprivredi i prehrambenoj tehnologiji imaju osobine koje se nalaze između gore dva navedena ekstrema, to jest, ne ponašaju se prema Njutnovskoj zavisnosti i ne podležu Hukovom zakonu kao čvrsta tela. </a:t>
            </a:r>
            <a:endParaRPr lang="en-US" dirty="0">
              <a:solidFill>
                <a:schemeClr val="accent6">
                  <a:lumMod val="50000"/>
                </a:schemeClr>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7691" y="3166852"/>
            <a:ext cx="2590800" cy="146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754" y="4876800"/>
            <a:ext cx="2724150" cy="152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625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6" name="Rectangle 5"/>
          <p:cNvSpPr/>
          <p:nvPr/>
        </p:nvSpPr>
        <p:spPr>
          <a:xfrm>
            <a:off x="2251364" y="1117707"/>
            <a:ext cx="5791200" cy="646331"/>
          </a:xfrm>
          <a:prstGeom prst="rect">
            <a:avLst/>
          </a:prstGeom>
        </p:spPr>
        <p:txBody>
          <a:bodyPr wrap="square">
            <a:spAutoFit/>
          </a:bodyPr>
          <a:lstStyle/>
          <a:p>
            <a:r>
              <a:rPr lang="en-US" dirty="0" err="1" smtClean="0">
                <a:solidFill>
                  <a:schemeClr val="tx1">
                    <a:lumMod val="65000"/>
                    <a:lumOff val="35000"/>
                  </a:schemeClr>
                </a:solidFill>
              </a:rPr>
              <a:t>Reologija</a:t>
            </a:r>
            <a:r>
              <a:rPr lang="en-US" dirty="0" smtClean="0">
                <a:solidFill>
                  <a:schemeClr val="tx1">
                    <a:lumMod val="65000"/>
                    <a:lumOff val="35000"/>
                  </a:schemeClr>
                </a:solidFill>
              </a:rPr>
              <a:t> je </a:t>
            </a:r>
            <a:r>
              <a:rPr lang="en-US" dirty="0" err="1" smtClean="0">
                <a:solidFill>
                  <a:schemeClr val="tx1">
                    <a:lumMod val="65000"/>
                    <a:lumOff val="35000"/>
                  </a:schemeClr>
                </a:solidFill>
              </a:rPr>
              <a:t>nauka</a:t>
            </a:r>
            <a:r>
              <a:rPr lang="en-US" dirty="0" smtClean="0">
                <a:solidFill>
                  <a:schemeClr val="tx1">
                    <a:lumMod val="65000"/>
                    <a:lumOff val="35000"/>
                  </a:schemeClr>
                </a:solidFill>
              </a:rPr>
              <a:t> </a:t>
            </a:r>
            <a:r>
              <a:rPr lang="en-US" dirty="0" err="1" smtClean="0">
                <a:solidFill>
                  <a:schemeClr val="tx1">
                    <a:lumMod val="65000"/>
                    <a:lumOff val="35000"/>
                  </a:schemeClr>
                </a:solidFill>
              </a:rPr>
              <a:t>koja</a:t>
            </a:r>
            <a:r>
              <a:rPr lang="en-US" dirty="0" smtClean="0">
                <a:solidFill>
                  <a:schemeClr val="tx1">
                    <a:lumMod val="65000"/>
                    <a:lumOff val="35000"/>
                  </a:schemeClr>
                </a:solidFill>
              </a:rPr>
              <a:t> </a:t>
            </a:r>
            <a:r>
              <a:rPr lang="en-US" dirty="0" err="1" smtClean="0">
                <a:solidFill>
                  <a:schemeClr val="tx1">
                    <a:lumMod val="65000"/>
                    <a:lumOff val="35000"/>
                  </a:schemeClr>
                </a:solidFill>
              </a:rPr>
              <a:t>proučava</a:t>
            </a:r>
            <a:r>
              <a:rPr lang="en-US" dirty="0" smtClean="0">
                <a:solidFill>
                  <a:schemeClr val="tx1">
                    <a:lumMod val="65000"/>
                    <a:lumOff val="35000"/>
                  </a:schemeClr>
                </a:solidFill>
              </a:rPr>
              <a:t> </a:t>
            </a:r>
            <a:r>
              <a:rPr lang="en-US" dirty="0" err="1" smtClean="0">
                <a:solidFill>
                  <a:schemeClr val="tx1">
                    <a:lumMod val="65000"/>
                    <a:lumOff val="35000"/>
                  </a:schemeClr>
                </a:solidFill>
              </a:rPr>
              <a:t>proticanje</a:t>
            </a:r>
            <a:r>
              <a:rPr lang="en-US" dirty="0" smtClean="0">
                <a:solidFill>
                  <a:schemeClr val="tx1">
                    <a:lumMod val="65000"/>
                    <a:lumOff val="35000"/>
                  </a:schemeClr>
                </a:solidFill>
              </a:rPr>
              <a:t> </a:t>
            </a:r>
            <a:r>
              <a:rPr lang="en-US" dirty="0" err="1" smtClean="0">
                <a:solidFill>
                  <a:schemeClr val="tx1">
                    <a:lumMod val="65000"/>
                    <a:lumOff val="35000"/>
                  </a:schemeClr>
                </a:solidFill>
              </a:rPr>
              <a:t>i</a:t>
            </a:r>
            <a:r>
              <a:rPr lang="en-US" dirty="0" smtClean="0">
                <a:solidFill>
                  <a:schemeClr val="tx1">
                    <a:lumMod val="65000"/>
                    <a:lumOff val="35000"/>
                  </a:schemeClr>
                </a:solidFill>
              </a:rPr>
              <a:t> </a:t>
            </a:r>
            <a:r>
              <a:rPr lang="en-US" dirty="0" err="1" smtClean="0">
                <a:solidFill>
                  <a:schemeClr val="tx1">
                    <a:lumMod val="65000"/>
                    <a:lumOff val="35000"/>
                  </a:schemeClr>
                </a:solidFill>
              </a:rPr>
              <a:t>deformaciju</a:t>
            </a:r>
            <a:r>
              <a:rPr lang="en-US" dirty="0" smtClean="0">
                <a:solidFill>
                  <a:schemeClr val="tx1">
                    <a:lumMod val="65000"/>
                    <a:lumOff val="35000"/>
                  </a:schemeClr>
                </a:solidFill>
              </a:rPr>
              <a:t> </a:t>
            </a:r>
            <a:r>
              <a:rPr lang="en-US" dirty="0" err="1" smtClean="0">
                <a:solidFill>
                  <a:schemeClr val="tx1">
                    <a:lumMod val="65000"/>
                    <a:lumOff val="35000"/>
                  </a:schemeClr>
                </a:solidFill>
              </a:rPr>
              <a:t>materijala</a:t>
            </a:r>
            <a:r>
              <a:rPr lang="en-US" dirty="0" smtClean="0">
                <a:solidFill>
                  <a:schemeClr val="tx1">
                    <a:lumMod val="65000"/>
                    <a:lumOff val="35000"/>
                  </a:schemeClr>
                </a:solidFill>
              </a:rPr>
              <a:t> </a:t>
            </a:r>
            <a:r>
              <a:rPr lang="en-US" dirty="0" err="1" smtClean="0">
                <a:solidFill>
                  <a:schemeClr val="tx1">
                    <a:lumMod val="65000"/>
                    <a:lumOff val="35000"/>
                  </a:schemeClr>
                </a:solidFill>
              </a:rPr>
              <a:t>kao</a:t>
            </a:r>
            <a:r>
              <a:rPr lang="en-US" dirty="0" smtClean="0">
                <a:solidFill>
                  <a:schemeClr val="tx1">
                    <a:lumMod val="65000"/>
                    <a:lumOff val="35000"/>
                  </a:schemeClr>
                </a:solidFill>
              </a:rPr>
              <a:t> </a:t>
            </a:r>
            <a:r>
              <a:rPr lang="en-US" dirty="0" err="1" smtClean="0">
                <a:solidFill>
                  <a:schemeClr val="tx1">
                    <a:lumMod val="65000"/>
                    <a:lumOff val="35000"/>
                  </a:schemeClr>
                </a:solidFill>
              </a:rPr>
              <a:t>odgovor</a:t>
            </a:r>
            <a:r>
              <a:rPr lang="en-US" dirty="0" smtClean="0">
                <a:solidFill>
                  <a:schemeClr val="tx1">
                    <a:lumMod val="65000"/>
                    <a:lumOff val="35000"/>
                  </a:schemeClr>
                </a:solidFill>
              </a:rPr>
              <a:t> </a:t>
            </a:r>
            <a:r>
              <a:rPr lang="en-US" dirty="0" err="1" smtClean="0">
                <a:solidFill>
                  <a:schemeClr val="tx1">
                    <a:lumMod val="65000"/>
                    <a:lumOff val="35000"/>
                  </a:schemeClr>
                </a:solidFill>
              </a:rPr>
              <a:t>na</a:t>
            </a:r>
            <a:r>
              <a:rPr lang="en-US" dirty="0" smtClean="0">
                <a:solidFill>
                  <a:schemeClr val="tx1">
                    <a:lumMod val="65000"/>
                    <a:lumOff val="35000"/>
                  </a:schemeClr>
                </a:solidFill>
              </a:rPr>
              <a:t> </a:t>
            </a:r>
            <a:r>
              <a:rPr lang="en-US" dirty="0" err="1" smtClean="0">
                <a:solidFill>
                  <a:schemeClr val="tx1">
                    <a:lumMod val="65000"/>
                    <a:lumOff val="35000"/>
                  </a:schemeClr>
                </a:solidFill>
              </a:rPr>
              <a:t>primenjeni</a:t>
            </a:r>
            <a:r>
              <a:rPr lang="en-US" dirty="0" smtClean="0">
                <a:solidFill>
                  <a:schemeClr val="tx1">
                    <a:lumMod val="65000"/>
                    <a:lumOff val="35000"/>
                  </a:schemeClr>
                </a:solidFill>
              </a:rPr>
              <a:t> </a:t>
            </a:r>
            <a:r>
              <a:rPr lang="en-US" dirty="0" err="1" smtClean="0">
                <a:solidFill>
                  <a:schemeClr val="tx1">
                    <a:lumMod val="65000"/>
                    <a:lumOff val="35000"/>
                  </a:schemeClr>
                </a:solidFill>
              </a:rPr>
              <a:t>napon</a:t>
            </a:r>
            <a:r>
              <a:rPr lang="en-US" dirty="0" smtClean="0">
                <a:solidFill>
                  <a:schemeClr val="tx1">
                    <a:lumMod val="65000"/>
                    <a:lumOff val="35000"/>
                  </a:schemeClr>
                </a:solidFill>
              </a:rPr>
              <a:t> </a:t>
            </a:r>
            <a:r>
              <a:rPr lang="en-US" dirty="0" err="1" smtClean="0">
                <a:solidFill>
                  <a:schemeClr val="tx1">
                    <a:lumMod val="65000"/>
                    <a:lumOff val="35000"/>
                  </a:schemeClr>
                </a:solidFill>
              </a:rPr>
              <a:t>ili</a:t>
            </a:r>
            <a:r>
              <a:rPr lang="en-US" dirty="0" smtClean="0">
                <a:solidFill>
                  <a:schemeClr val="tx1">
                    <a:lumMod val="65000"/>
                    <a:lumOff val="35000"/>
                  </a:schemeClr>
                </a:solidFill>
              </a:rPr>
              <a:t> </a:t>
            </a:r>
            <a:r>
              <a:rPr lang="en-US" dirty="0" err="1" smtClean="0">
                <a:solidFill>
                  <a:schemeClr val="tx1">
                    <a:lumMod val="65000"/>
                    <a:lumOff val="35000"/>
                  </a:schemeClr>
                </a:solidFill>
              </a:rPr>
              <a:t>deformaciju</a:t>
            </a:r>
            <a:r>
              <a:rPr lang="en-US" dirty="0" smtClean="0">
                <a:solidFill>
                  <a:schemeClr val="tx1">
                    <a:lumMod val="65000"/>
                    <a:lumOff val="35000"/>
                  </a:schemeClr>
                </a:solidFill>
              </a:rPr>
              <a:t>.</a:t>
            </a:r>
            <a:endParaRPr lang="en-US" dirty="0">
              <a:solidFill>
                <a:schemeClr val="tx1">
                  <a:lumMod val="65000"/>
                  <a:lumOff val="35000"/>
                </a:schemeClr>
              </a:solidFill>
            </a:endParaRPr>
          </a:p>
        </p:txBody>
      </p:sp>
      <p:sp>
        <p:nvSpPr>
          <p:cNvPr id="7" name="Rectangle 6"/>
          <p:cNvSpPr/>
          <p:nvPr/>
        </p:nvSpPr>
        <p:spPr>
          <a:xfrm>
            <a:off x="609599" y="1256206"/>
            <a:ext cx="1222001" cy="369332"/>
          </a:xfrm>
          <a:prstGeom prst="rect">
            <a:avLst/>
          </a:prstGeom>
        </p:spPr>
        <p:txBody>
          <a:bodyPr wrap="none">
            <a:spAutoFit/>
          </a:bodyPr>
          <a:lstStyle/>
          <a:p>
            <a:r>
              <a:rPr lang="en-US" dirty="0" err="1" smtClean="0">
                <a:solidFill>
                  <a:srgbClr val="C00000"/>
                </a:solidFill>
              </a:rPr>
              <a:t>REOLOGIJA</a:t>
            </a:r>
            <a:endParaRPr lang="en-US" dirty="0">
              <a:solidFill>
                <a:srgbClr val="C00000"/>
              </a:solidFill>
            </a:endParaRPr>
          </a:p>
        </p:txBody>
      </p:sp>
      <p:sp>
        <p:nvSpPr>
          <p:cNvPr id="8" name="Rectangle 7"/>
          <p:cNvSpPr/>
          <p:nvPr/>
        </p:nvSpPr>
        <p:spPr>
          <a:xfrm>
            <a:off x="6596084" y="2057400"/>
            <a:ext cx="2133600" cy="4247317"/>
          </a:xfrm>
          <a:prstGeom prst="rect">
            <a:avLst/>
          </a:prstGeom>
        </p:spPr>
        <p:txBody>
          <a:bodyPr wrap="square">
            <a:spAutoFit/>
          </a:bodyPr>
          <a:lstStyle/>
          <a:p>
            <a:r>
              <a:rPr lang="en-US" dirty="0" err="1" smtClean="0">
                <a:solidFill>
                  <a:srgbClr val="0070C0"/>
                </a:solidFill>
              </a:rPr>
              <a:t>Fluidi</a:t>
            </a:r>
            <a:r>
              <a:rPr lang="en-US" dirty="0" smtClean="0">
                <a:solidFill>
                  <a:srgbClr val="0070C0"/>
                </a:solidFill>
              </a:rPr>
              <a:t> </a:t>
            </a:r>
            <a:r>
              <a:rPr lang="en-US" dirty="0" err="1" smtClean="0">
                <a:solidFill>
                  <a:srgbClr val="0070C0"/>
                </a:solidFill>
              </a:rPr>
              <a:t>koji</a:t>
            </a:r>
            <a:r>
              <a:rPr lang="en-US" dirty="0" smtClean="0">
                <a:solidFill>
                  <a:srgbClr val="0070C0"/>
                </a:solidFill>
              </a:rPr>
              <a:t> </a:t>
            </a:r>
            <a:r>
              <a:rPr lang="en-US" dirty="0" err="1" smtClean="0">
                <a:solidFill>
                  <a:srgbClr val="0070C0"/>
                </a:solidFill>
              </a:rPr>
              <a:t>imaju</a:t>
            </a:r>
            <a:r>
              <a:rPr lang="en-US" dirty="0" smtClean="0">
                <a:solidFill>
                  <a:srgbClr val="0070C0"/>
                </a:solidFill>
              </a:rPr>
              <a:t> </a:t>
            </a:r>
            <a:r>
              <a:rPr lang="en-US" dirty="0" err="1" smtClean="0">
                <a:solidFill>
                  <a:srgbClr val="0070C0"/>
                </a:solidFill>
              </a:rPr>
              <a:t>drugačije</a:t>
            </a:r>
            <a:r>
              <a:rPr lang="en-US" dirty="0" smtClean="0">
                <a:solidFill>
                  <a:srgbClr val="0070C0"/>
                </a:solidFill>
              </a:rPr>
              <a:t> </a:t>
            </a:r>
            <a:r>
              <a:rPr lang="en-US" dirty="0" err="1" smtClean="0">
                <a:solidFill>
                  <a:srgbClr val="0070C0"/>
                </a:solidFill>
              </a:rPr>
              <a:t>osobine</a:t>
            </a:r>
            <a:r>
              <a:rPr lang="en-US" dirty="0" smtClean="0">
                <a:solidFill>
                  <a:srgbClr val="0070C0"/>
                </a:solidFill>
              </a:rPr>
              <a:t> od </a:t>
            </a:r>
            <a:r>
              <a:rPr lang="en-US" dirty="0" err="1" smtClean="0">
                <a:solidFill>
                  <a:srgbClr val="0070C0"/>
                </a:solidFill>
              </a:rPr>
              <a:t>Njutnovskih</a:t>
            </a:r>
            <a:r>
              <a:rPr lang="en-US" dirty="0" smtClean="0">
                <a:solidFill>
                  <a:srgbClr val="0070C0"/>
                </a:solidFill>
              </a:rPr>
              <a:t> </a:t>
            </a:r>
            <a:r>
              <a:rPr lang="en-US" dirty="0" err="1" smtClean="0">
                <a:solidFill>
                  <a:srgbClr val="0070C0"/>
                </a:solidFill>
              </a:rPr>
              <a:t>nazivaju</a:t>
            </a:r>
            <a:r>
              <a:rPr lang="en-US" dirty="0" smtClean="0">
                <a:solidFill>
                  <a:srgbClr val="0070C0"/>
                </a:solidFill>
              </a:rPr>
              <a:t> se ne-</a:t>
            </a:r>
            <a:r>
              <a:rPr lang="en-US" dirty="0" err="1" smtClean="0">
                <a:solidFill>
                  <a:srgbClr val="0070C0"/>
                </a:solidFill>
              </a:rPr>
              <a:t>Njutnovski</a:t>
            </a:r>
            <a:r>
              <a:rPr lang="en-US" dirty="0" smtClean="0">
                <a:solidFill>
                  <a:srgbClr val="0070C0"/>
                </a:solidFill>
              </a:rPr>
              <a:t> </a:t>
            </a:r>
            <a:r>
              <a:rPr lang="en-US" dirty="0" err="1" smtClean="0">
                <a:solidFill>
                  <a:srgbClr val="0070C0"/>
                </a:solidFill>
              </a:rPr>
              <a:t>i</a:t>
            </a:r>
            <a:r>
              <a:rPr lang="en-US" dirty="0" smtClean="0">
                <a:solidFill>
                  <a:srgbClr val="0070C0"/>
                </a:solidFill>
              </a:rPr>
              <a:t> </a:t>
            </a:r>
            <a:r>
              <a:rPr lang="en-US" dirty="0" err="1" smtClean="0">
                <a:solidFill>
                  <a:srgbClr val="0070C0"/>
                </a:solidFill>
              </a:rPr>
              <a:t>mogu</a:t>
            </a:r>
            <a:r>
              <a:rPr lang="en-US" dirty="0" smtClean="0">
                <a:solidFill>
                  <a:srgbClr val="0070C0"/>
                </a:solidFill>
              </a:rPr>
              <a:t> se </a:t>
            </a:r>
            <a:r>
              <a:rPr lang="en-US" dirty="0" err="1" smtClean="0">
                <a:solidFill>
                  <a:srgbClr val="0070C0"/>
                </a:solidFill>
              </a:rPr>
              <a:t>podeliti</a:t>
            </a:r>
            <a:r>
              <a:rPr lang="en-US" dirty="0" smtClean="0">
                <a:solidFill>
                  <a:srgbClr val="0070C0"/>
                </a:solidFill>
              </a:rPr>
              <a:t> </a:t>
            </a:r>
            <a:r>
              <a:rPr lang="en-US" dirty="0" err="1" smtClean="0">
                <a:solidFill>
                  <a:srgbClr val="0070C0"/>
                </a:solidFill>
              </a:rPr>
              <a:t>na</a:t>
            </a:r>
            <a:r>
              <a:rPr lang="en-US" dirty="0" smtClean="0">
                <a:solidFill>
                  <a:srgbClr val="0070C0"/>
                </a:solidFill>
              </a:rPr>
              <a:t> </a:t>
            </a:r>
            <a:r>
              <a:rPr lang="en-US" dirty="0" err="1" smtClean="0">
                <a:solidFill>
                  <a:srgbClr val="0070C0"/>
                </a:solidFill>
              </a:rPr>
              <a:t>dve</a:t>
            </a:r>
            <a:r>
              <a:rPr lang="en-US" dirty="0" smtClean="0">
                <a:solidFill>
                  <a:srgbClr val="0070C0"/>
                </a:solidFill>
              </a:rPr>
              <a:t> </a:t>
            </a:r>
            <a:r>
              <a:rPr lang="en-US" dirty="0" err="1" smtClean="0">
                <a:solidFill>
                  <a:srgbClr val="0070C0"/>
                </a:solidFill>
              </a:rPr>
              <a:t>grupe</a:t>
            </a:r>
            <a:r>
              <a:rPr lang="en-US" dirty="0" smtClean="0">
                <a:solidFill>
                  <a:srgbClr val="0070C0"/>
                </a:solidFill>
              </a:rPr>
              <a:t>:</a:t>
            </a:r>
          </a:p>
          <a:p>
            <a:r>
              <a:rPr lang="en-US" dirty="0" smtClean="0">
                <a:solidFill>
                  <a:srgbClr val="0070C0"/>
                </a:solidFill>
              </a:rPr>
              <a:t>1.	</a:t>
            </a:r>
            <a:r>
              <a:rPr lang="en-US" dirty="0" err="1" smtClean="0">
                <a:solidFill>
                  <a:srgbClr val="0070C0"/>
                </a:solidFill>
              </a:rPr>
              <a:t>Fluidi</a:t>
            </a:r>
            <a:r>
              <a:rPr lang="en-US" dirty="0" smtClean="0">
                <a:solidFill>
                  <a:srgbClr val="0070C0"/>
                </a:solidFill>
              </a:rPr>
              <a:t> </a:t>
            </a:r>
            <a:r>
              <a:rPr lang="en-US" dirty="0" err="1" smtClean="0">
                <a:solidFill>
                  <a:srgbClr val="0070C0"/>
                </a:solidFill>
              </a:rPr>
              <a:t>kod</a:t>
            </a:r>
            <a:r>
              <a:rPr lang="en-US" dirty="0" smtClean="0">
                <a:solidFill>
                  <a:srgbClr val="0070C0"/>
                </a:solidFill>
              </a:rPr>
              <a:t> </a:t>
            </a:r>
            <a:r>
              <a:rPr lang="en-US" dirty="0" err="1" smtClean="0">
                <a:solidFill>
                  <a:srgbClr val="0070C0"/>
                </a:solidFill>
              </a:rPr>
              <a:t>kojih</a:t>
            </a:r>
            <a:r>
              <a:rPr lang="en-US" dirty="0" smtClean="0">
                <a:solidFill>
                  <a:srgbClr val="0070C0"/>
                </a:solidFill>
              </a:rPr>
              <a:t> se </a:t>
            </a:r>
            <a:r>
              <a:rPr lang="en-US" dirty="0" err="1" smtClean="0">
                <a:solidFill>
                  <a:srgbClr val="0070C0"/>
                </a:solidFill>
              </a:rPr>
              <a:t>viskozitet</a:t>
            </a:r>
            <a:r>
              <a:rPr lang="en-US" dirty="0" smtClean="0">
                <a:solidFill>
                  <a:srgbClr val="0070C0"/>
                </a:solidFill>
              </a:rPr>
              <a:t> </a:t>
            </a:r>
            <a:r>
              <a:rPr lang="en-US" dirty="0" err="1" smtClean="0">
                <a:solidFill>
                  <a:srgbClr val="0070C0"/>
                </a:solidFill>
              </a:rPr>
              <a:t>menja</a:t>
            </a:r>
            <a:r>
              <a:rPr lang="en-US" dirty="0" smtClean="0">
                <a:solidFill>
                  <a:srgbClr val="0070C0"/>
                </a:solidFill>
              </a:rPr>
              <a:t> </a:t>
            </a:r>
            <a:r>
              <a:rPr lang="en-US" dirty="0" err="1" smtClean="0">
                <a:solidFill>
                  <a:srgbClr val="0070C0"/>
                </a:solidFill>
              </a:rPr>
              <a:t>sa</a:t>
            </a:r>
            <a:r>
              <a:rPr lang="en-US" dirty="0" smtClean="0">
                <a:solidFill>
                  <a:srgbClr val="0070C0"/>
                </a:solidFill>
              </a:rPr>
              <a:t> </a:t>
            </a:r>
            <a:r>
              <a:rPr lang="en-US" dirty="0" err="1" smtClean="0">
                <a:solidFill>
                  <a:srgbClr val="0070C0"/>
                </a:solidFill>
              </a:rPr>
              <a:t>brzinom</a:t>
            </a:r>
            <a:r>
              <a:rPr lang="en-US" dirty="0" smtClean="0">
                <a:solidFill>
                  <a:srgbClr val="0070C0"/>
                </a:solidFill>
              </a:rPr>
              <a:t> </a:t>
            </a:r>
            <a:r>
              <a:rPr lang="en-US" dirty="0" err="1" smtClean="0">
                <a:solidFill>
                  <a:srgbClr val="0070C0"/>
                </a:solidFill>
              </a:rPr>
              <a:t>smicanja</a:t>
            </a:r>
            <a:r>
              <a:rPr lang="en-US" dirty="0" smtClean="0">
                <a:solidFill>
                  <a:srgbClr val="0070C0"/>
                </a:solidFill>
              </a:rPr>
              <a:t>;</a:t>
            </a:r>
          </a:p>
          <a:p>
            <a:r>
              <a:rPr lang="en-US" dirty="0" smtClean="0">
                <a:solidFill>
                  <a:srgbClr val="0070C0"/>
                </a:solidFill>
              </a:rPr>
              <a:t>2.	</a:t>
            </a:r>
            <a:r>
              <a:rPr lang="en-US" dirty="0" err="1" smtClean="0">
                <a:solidFill>
                  <a:srgbClr val="0070C0"/>
                </a:solidFill>
              </a:rPr>
              <a:t>Fluidi</a:t>
            </a:r>
            <a:r>
              <a:rPr lang="en-US" dirty="0" smtClean="0">
                <a:solidFill>
                  <a:srgbClr val="0070C0"/>
                </a:solidFill>
              </a:rPr>
              <a:t> </a:t>
            </a:r>
            <a:r>
              <a:rPr lang="en-US" dirty="0" err="1" smtClean="0">
                <a:solidFill>
                  <a:srgbClr val="0070C0"/>
                </a:solidFill>
              </a:rPr>
              <a:t>kod</a:t>
            </a:r>
            <a:r>
              <a:rPr lang="en-US" dirty="0" smtClean="0">
                <a:solidFill>
                  <a:srgbClr val="0070C0"/>
                </a:solidFill>
              </a:rPr>
              <a:t> </a:t>
            </a:r>
            <a:r>
              <a:rPr lang="en-US" dirty="0" err="1" smtClean="0">
                <a:solidFill>
                  <a:srgbClr val="0070C0"/>
                </a:solidFill>
              </a:rPr>
              <a:t>kojih</a:t>
            </a:r>
            <a:r>
              <a:rPr lang="en-US" dirty="0" smtClean="0">
                <a:solidFill>
                  <a:srgbClr val="0070C0"/>
                </a:solidFill>
              </a:rPr>
              <a:t> se </a:t>
            </a:r>
            <a:r>
              <a:rPr lang="en-US" dirty="0" err="1" smtClean="0">
                <a:solidFill>
                  <a:srgbClr val="0070C0"/>
                </a:solidFill>
              </a:rPr>
              <a:t>viskozitet</a:t>
            </a:r>
            <a:r>
              <a:rPr lang="en-US" dirty="0" smtClean="0">
                <a:solidFill>
                  <a:srgbClr val="0070C0"/>
                </a:solidFill>
              </a:rPr>
              <a:t> </a:t>
            </a:r>
            <a:r>
              <a:rPr lang="en-US" dirty="0" err="1" smtClean="0">
                <a:solidFill>
                  <a:srgbClr val="0070C0"/>
                </a:solidFill>
              </a:rPr>
              <a:t>menja</a:t>
            </a:r>
            <a:r>
              <a:rPr lang="en-US" dirty="0" smtClean="0">
                <a:solidFill>
                  <a:srgbClr val="0070C0"/>
                </a:solidFill>
              </a:rPr>
              <a:t> pored </a:t>
            </a:r>
            <a:r>
              <a:rPr lang="en-US" dirty="0" err="1" smtClean="0">
                <a:solidFill>
                  <a:srgbClr val="0070C0"/>
                </a:solidFill>
              </a:rPr>
              <a:t>brzine</a:t>
            </a:r>
            <a:r>
              <a:rPr lang="en-US" dirty="0" smtClean="0">
                <a:solidFill>
                  <a:srgbClr val="0070C0"/>
                </a:solidFill>
              </a:rPr>
              <a:t> </a:t>
            </a:r>
            <a:r>
              <a:rPr lang="en-US" dirty="0" err="1" smtClean="0">
                <a:solidFill>
                  <a:srgbClr val="0070C0"/>
                </a:solidFill>
              </a:rPr>
              <a:t>smicanja</a:t>
            </a:r>
            <a:r>
              <a:rPr lang="en-US" dirty="0" smtClean="0">
                <a:solidFill>
                  <a:srgbClr val="0070C0"/>
                </a:solidFill>
              </a:rPr>
              <a:t> </a:t>
            </a:r>
            <a:r>
              <a:rPr lang="en-US" dirty="0" err="1" smtClean="0">
                <a:solidFill>
                  <a:srgbClr val="0070C0"/>
                </a:solidFill>
              </a:rPr>
              <a:t>još</a:t>
            </a:r>
            <a:r>
              <a:rPr lang="en-US" dirty="0" smtClean="0">
                <a:solidFill>
                  <a:srgbClr val="0070C0"/>
                </a:solidFill>
              </a:rPr>
              <a:t> </a:t>
            </a:r>
            <a:r>
              <a:rPr lang="en-US" dirty="0" err="1" smtClean="0">
                <a:solidFill>
                  <a:srgbClr val="0070C0"/>
                </a:solidFill>
              </a:rPr>
              <a:t>i</a:t>
            </a:r>
            <a:r>
              <a:rPr lang="en-US" dirty="0" smtClean="0">
                <a:solidFill>
                  <a:srgbClr val="0070C0"/>
                </a:solidFill>
              </a:rPr>
              <a:t> </a:t>
            </a:r>
            <a:r>
              <a:rPr lang="en-US" dirty="0" err="1" smtClean="0">
                <a:solidFill>
                  <a:srgbClr val="0070C0"/>
                </a:solidFill>
              </a:rPr>
              <a:t>sa</a:t>
            </a:r>
            <a:r>
              <a:rPr lang="en-US" dirty="0" smtClean="0">
                <a:solidFill>
                  <a:srgbClr val="0070C0"/>
                </a:solidFill>
              </a:rPr>
              <a:t> </a:t>
            </a:r>
            <a:r>
              <a:rPr lang="en-US" dirty="0" err="1" smtClean="0">
                <a:solidFill>
                  <a:srgbClr val="0070C0"/>
                </a:solidFill>
              </a:rPr>
              <a:t>vremenom</a:t>
            </a:r>
            <a:r>
              <a:rPr lang="en-US" dirty="0" smtClean="0">
                <a:solidFill>
                  <a:srgbClr val="0070C0"/>
                </a:solidFill>
              </a:rPr>
              <a:t>. </a:t>
            </a:r>
            <a:endParaRPr lang="en-US" dirty="0">
              <a:solidFill>
                <a:srgbClr val="0070C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75" y="2057400"/>
            <a:ext cx="622004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10029" y="5889034"/>
            <a:ext cx="6008089" cy="369332"/>
          </a:xfrm>
          <a:prstGeom prst="rect">
            <a:avLst/>
          </a:prstGeom>
        </p:spPr>
        <p:txBody>
          <a:bodyPr wrap="square">
            <a:spAutoFit/>
          </a:bodyPr>
          <a:lstStyle/>
          <a:p>
            <a:r>
              <a:rPr lang="en-US" dirty="0" err="1" smtClean="0"/>
              <a:t>Klasifikacija</a:t>
            </a:r>
            <a:r>
              <a:rPr lang="en-US" dirty="0" smtClean="0"/>
              <a:t> </a:t>
            </a:r>
            <a:r>
              <a:rPr lang="en-US" dirty="0" err="1" smtClean="0"/>
              <a:t>poljoprivrednih</a:t>
            </a:r>
            <a:r>
              <a:rPr lang="en-US" dirty="0" smtClean="0"/>
              <a:t> </a:t>
            </a:r>
            <a:r>
              <a:rPr lang="en-US" dirty="0" err="1" smtClean="0"/>
              <a:t>sirovina</a:t>
            </a:r>
            <a:r>
              <a:rPr lang="en-US" dirty="0" smtClean="0"/>
              <a:t> (</a:t>
            </a:r>
            <a:r>
              <a:rPr lang="en-US" dirty="0" err="1" smtClean="0"/>
              <a:t>fluidi</a:t>
            </a:r>
            <a:r>
              <a:rPr lang="en-US" dirty="0" smtClean="0"/>
              <a:t> </a:t>
            </a:r>
            <a:r>
              <a:rPr lang="en-US" dirty="0" err="1" smtClean="0"/>
              <a:t>i</a:t>
            </a:r>
            <a:r>
              <a:rPr lang="en-US" dirty="0" smtClean="0"/>
              <a:t> </a:t>
            </a:r>
            <a:r>
              <a:rPr lang="en-US" dirty="0" err="1" smtClean="0"/>
              <a:t>čvrsti</a:t>
            </a:r>
            <a:r>
              <a:rPr lang="en-US" dirty="0" smtClean="0"/>
              <a:t> </a:t>
            </a:r>
            <a:r>
              <a:rPr lang="en-US" dirty="0" err="1" smtClean="0"/>
              <a:t>materijali</a:t>
            </a:r>
            <a:r>
              <a:rPr lang="en-US" dirty="0" smtClean="0"/>
              <a:t>)</a:t>
            </a:r>
            <a:endParaRPr lang="en-US" dirty="0"/>
          </a:p>
        </p:txBody>
      </p:sp>
    </p:spTree>
    <p:extLst>
      <p:ext uri="{BB962C8B-B14F-4D97-AF65-F5344CB8AC3E}">
        <p14:creationId xmlns:p14="http://schemas.microsoft.com/office/powerpoint/2010/main" val="2251479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029" y="995456"/>
            <a:ext cx="2038374" cy="132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7366" y="4343400"/>
            <a:ext cx="31684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19399" y="1173494"/>
            <a:ext cx="5896429" cy="2585323"/>
          </a:xfrm>
          <a:prstGeom prst="rect">
            <a:avLst/>
          </a:prstGeom>
        </p:spPr>
        <p:txBody>
          <a:bodyPr wrap="square">
            <a:spAutoFit/>
          </a:bodyPr>
          <a:lstStyle/>
          <a:p>
            <a:r>
              <a:rPr lang="vi-VN" dirty="0" smtClean="0">
                <a:solidFill>
                  <a:schemeClr val="tx1">
                    <a:lumMod val="65000"/>
                    <a:lumOff val="35000"/>
                  </a:schemeClr>
                </a:solidFill>
              </a:rPr>
              <a:t>Njutnovsko proticanje</a:t>
            </a:r>
            <a:endParaRPr lang="en-US" dirty="0" smtClean="0">
              <a:solidFill>
                <a:schemeClr val="tx1">
                  <a:lumMod val="65000"/>
                  <a:lumOff val="35000"/>
                </a:schemeClr>
              </a:solidFill>
            </a:endParaRPr>
          </a:p>
          <a:p>
            <a:endParaRPr lang="vi-VN" dirty="0" smtClean="0">
              <a:solidFill>
                <a:schemeClr val="tx1">
                  <a:lumMod val="65000"/>
                  <a:lumOff val="35000"/>
                </a:schemeClr>
              </a:solidFill>
            </a:endParaRPr>
          </a:p>
          <a:p>
            <a:r>
              <a:rPr lang="vi-VN" dirty="0" smtClean="0">
                <a:solidFill>
                  <a:schemeClr val="tx1">
                    <a:lumMod val="65000"/>
                    <a:lumOff val="35000"/>
                  </a:schemeClr>
                </a:solidFill>
              </a:rPr>
              <a:t>U Njutnovske fluide spadaju pravi rastvori, rastvarači malih molekulskih masa, razblažene makromolekulske disperzije, rastvori polimera u kojima polimeri međusobno ne intereaguju, kao i paste sa malim sadržajem čvrste materije.</a:t>
            </a:r>
          </a:p>
          <a:p>
            <a:r>
              <a:rPr lang="vi-VN" dirty="0" smtClean="0">
                <a:solidFill>
                  <a:schemeClr val="tx1">
                    <a:lumMod val="65000"/>
                    <a:lumOff val="35000"/>
                  </a:schemeClr>
                </a:solidFill>
              </a:rPr>
              <a:t>U Njutnovske sirovine spadaju vino, pivo, čajevi i bistri sokovi. U Njutnovske fluide spadaju i rastvori šećera.</a:t>
            </a:r>
            <a:endParaRPr lang="en-US" dirty="0">
              <a:solidFill>
                <a:schemeClr val="tx1">
                  <a:lumMod val="65000"/>
                  <a:lumOff val="35000"/>
                </a:schemeClr>
              </a:solidFill>
            </a:endParaRPr>
          </a:p>
        </p:txBody>
      </p:sp>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645" y="2438400"/>
            <a:ext cx="2032613" cy="127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6174" y="4114800"/>
            <a:ext cx="4648202" cy="2308324"/>
          </a:xfrm>
          <a:prstGeom prst="rect">
            <a:avLst/>
          </a:prstGeom>
        </p:spPr>
        <p:txBody>
          <a:bodyPr wrap="square">
            <a:spAutoFit/>
          </a:bodyPr>
          <a:lstStyle/>
          <a:p>
            <a:pPr algn="just"/>
            <a:r>
              <a:rPr lang="en-US" dirty="0" smtClean="0">
                <a:solidFill>
                  <a:srgbClr val="0070C0"/>
                </a:solidFill>
                <a:latin typeface="Arial" pitchFamily="34" charset="0"/>
                <a:cs typeface="Arial" pitchFamily="34" charset="0"/>
              </a:rPr>
              <a:t>Ne-</a:t>
            </a:r>
            <a:r>
              <a:rPr lang="en-US" dirty="0" err="1" smtClean="0">
                <a:solidFill>
                  <a:srgbClr val="0070C0"/>
                </a:solidFill>
                <a:latin typeface="Arial" pitchFamily="34" charset="0"/>
                <a:cs typeface="Arial" pitchFamily="34" charset="0"/>
              </a:rPr>
              <a:t>Njutnovsko</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proticanje</a:t>
            </a:r>
            <a:endParaRPr lang="en-US" dirty="0" smtClean="0">
              <a:solidFill>
                <a:srgbClr val="0070C0"/>
              </a:solidFill>
              <a:latin typeface="Arial" pitchFamily="34" charset="0"/>
              <a:cs typeface="Arial" pitchFamily="34" charset="0"/>
            </a:endParaRPr>
          </a:p>
          <a:p>
            <a:pPr algn="just"/>
            <a:endParaRPr lang="en-US" dirty="0" smtClean="0">
              <a:solidFill>
                <a:srgbClr val="0070C0"/>
              </a:solidFill>
              <a:latin typeface="Arial" pitchFamily="34" charset="0"/>
              <a:cs typeface="Arial" pitchFamily="34" charset="0"/>
            </a:endParaRPr>
          </a:p>
          <a:p>
            <a:pPr algn="just"/>
            <a:r>
              <a:rPr lang="en-US" dirty="0" err="1" smtClean="0">
                <a:solidFill>
                  <a:srgbClr val="0070C0"/>
                </a:solidFill>
                <a:latin typeface="Arial" pitchFamily="34" charset="0"/>
                <a:cs typeface="Arial" pitchFamily="34" charset="0"/>
              </a:rPr>
              <a:t>Veliki</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broj</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sistema</a:t>
            </a:r>
            <a:r>
              <a:rPr lang="en-US" dirty="0" smtClean="0">
                <a:solidFill>
                  <a:srgbClr val="0070C0"/>
                </a:solidFill>
                <a:latin typeface="Arial" pitchFamily="34" charset="0"/>
                <a:cs typeface="Arial" pitchFamily="34" charset="0"/>
              </a:rPr>
              <a:t> u </a:t>
            </a:r>
            <a:r>
              <a:rPr lang="en-US" dirty="0" err="1" smtClean="0">
                <a:solidFill>
                  <a:srgbClr val="0070C0"/>
                </a:solidFill>
                <a:latin typeface="Arial" pitchFamily="34" charset="0"/>
                <a:cs typeface="Arial" pitchFamily="34" charset="0"/>
              </a:rPr>
              <a:t>koje</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spadaju</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emulzije</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suspenzije</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rastvori</a:t>
            </a:r>
            <a:r>
              <a:rPr lang="en-US" dirty="0" smtClean="0">
                <a:solidFill>
                  <a:srgbClr val="0070C0"/>
                </a:solidFill>
                <a:latin typeface="Arial" pitchFamily="34" charset="0"/>
                <a:cs typeface="Arial" pitchFamily="34" charset="0"/>
              </a:rPr>
              <a:t> u </a:t>
            </a:r>
            <a:r>
              <a:rPr lang="en-US" dirty="0" err="1" smtClean="0">
                <a:solidFill>
                  <a:srgbClr val="0070C0"/>
                </a:solidFill>
                <a:latin typeface="Arial" pitchFamily="34" charset="0"/>
                <a:cs typeface="Arial" pitchFamily="34" charset="0"/>
              </a:rPr>
              <a:t>kojima</a:t>
            </a:r>
            <a:r>
              <a:rPr lang="en-US" dirty="0" smtClean="0">
                <a:solidFill>
                  <a:srgbClr val="0070C0"/>
                </a:solidFill>
                <a:latin typeface="Arial" pitchFamily="34" charset="0"/>
                <a:cs typeface="Arial" pitchFamily="34" charset="0"/>
              </a:rPr>
              <a:t> se </a:t>
            </a:r>
            <a:r>
              <a:rPr lang="en-US" dirty="0" err="1" smtClean="0">
                <a:solidFill>
                  <a:srgbClr val="0070C0"/>
                </a:solidFill>
                <a:latin typeface="Arial" pitchFamily="34" charset="0"/>
                <a:cs typeface="Arial" pitchFamily="34" charset="0"/>
              </a:rPr>
              <a:t>nalaze</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molekuli</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dugačkih</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lanaca</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fluidi</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makromolekulskih</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masa</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ispoljavaju</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Njutnovsko</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ponašanje</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samo</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pri</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veoma</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malim</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naponima</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i</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brzinama</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smicanja</a:t>
            </a:r>
            <a:r>
              <a:rPr lang="en-US" dirty="0" smtClean="0">
                <a:solidFill>
                  <a:srgbClr val="0070C0"/>
                </a:solidFill>
                <a:latin typeface="Arial" pitchFamily="34" charset="0"/>
                <a:cs typeface="Arial" pitchFamily="34" charset="0"/>
              </a:rPr>
              <a:t>. </a:t>
            </a:r>
            <a:endParaRPr lang="en-US"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626541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91" y="823920"/>
            <a:ext cx="7696200" cy="580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735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17418"/>
            <a:ext cx="7696200" cy="583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759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362529" y="145817"/>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672290"/>
            <a:ext cx="3886199" cy="311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672291"/>
            <a:ext cx="3905869" cy="304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494403"/>
            <a:ext cx="4852987" cy="229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91076" y="3962400"/>
            <a:ext cx="2651495" cy="369332"/>
          </a:xfrm>
          <a:prstGeom prst="rect">
            <a:avLst/>
          </a:prstGeom>
        </p:spPr>
        <p:txBody>
          <a:bodyPr wrap="none">
            <a:spAutoFit/>
          </a:bodyPr>
          <a:lstStyle/>
          <a:p>
            <a:r>
              <a:rPr lang="en-US" b="1" dirty="0" err="1" smtClean="0">
                <a:solidFill>
                  <a:srgbClr val="00B050"/>
                </a:solidFill>
              </a:rPr>
              <a:t>DILATANTNO</a:t>
            </a:r>
            <a:r>
              <a:rPr lang="en-US" b="1" dirty="0" smtClean="0">
                <a:solidFill>
                  <a:srgbClr val="00B050"/>
                </a:solidFill>
              </a:rPr>
              <a:t> </a:t>
            </a:r>
            <a:r>
              <a:rPr lang="en-US" b="1" dirty="0" err="1" smtClean="0">
                <a:solidFill>
                  <a:srgbClr val="00B050"/>
                </a:solidFill>
              </a:rPr>
              <a:t>PROTICANJE</a:t>
            </a:r>
            <a:endParaRPr lang="en-US" b="1" dirty="0">
              <a:solidFill>
                <a:srgbClr val="00B050"/>
              </a:solidFill>
            </a:endParaRPr>
          </a:p>
        </p:txBody>
      </p:sp>
    </p:spTree>
    <p:extLst>
      <p:ext uri="{BB962C8B-B14F-4D97-AF65-F5344CB8AC3E}">
        <p14:creationId xmlns:p14="http://schemas.microsoft.com/office/powerpoint/2010/main" val="3682288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804</Words>
  <Application>Microsoft Office PowerPoint</Application>
  <PresentationFormat>On-screen Show (4:3)</PresentationFormat>
  <Paragraphs>84</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Visio.Drawing.11</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Biotehnički materijali</dc:title>
  <dc:creator>Vlada Pavlovic</dc:creator>
  <cp:lastModifiedBy>Vlada Pavlovic</cp:lastModifiedBy>
  <cp:revision>14</cp:revision>
  <dcterms:created xsi:type="dcterms:W3CDTF">2021-11-29T10:25:43Z</dcterms:created>
  <dcterms:modified xsi:type="dcterms:W3CDTF">2021-11-29T12:21:24Z</dcterms:modified>
</cp:coreProperties>
</file>