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C6D083-BA2A-4F01-9AF5-2570DBAAA6D3}" type="datetimeFigureOut">
              <a:rPr lang="en-US" smtClean="0"/>
              <a:t>12/13/2021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5AB464-E18D-448F-B09A-C6F3D886D2E3}" type="slidenum">
              <a:rPr lang="en-US" smtClean="0"/>
              <a:t>‹#›</a:t>
            </a:fld>
            <a:endParaRPr lang="en-US"/>
          </a:p>
        </p:txBody>
      </p:sp>
    </p:spTree>
    <p:extLst>
      <p:ext uri="{BB962C8B-B14F-4D97-AF65-F5344CB8AC3E}">
        <p14:creationId xmlns:p14="http://schemas.microsoft.com/office/powerpoint/2010/main" val="3602778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AB464-E18D-448F-B09A-C6F3D886D2E3}" type="slidenum">
              <a:rPr lang="en-US" smtClean="0"/>
              <a:t>6</a:t>
            </a:fld>
            <a:endParaRPr lang="en-US"/>
          </a:p>
        </p:txBody>
      </p:sp>
    </p:spTree>
    <p:extLst>
      <p:ext uri="{BB962C8B-B14F-4D97-AF65-F5344CB8AC3E}">
        <p14:creationId xmlns:p14="http://schemas.microsoft.com/office/powerpoint/2010/main" val="4214053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AB464-E18D-448F-B09A-C6F3D886D2E3}" type="slidenum">
              <a:rPr lang="en-US" smtClean="0"/>
              <a:t>7</a:t>
            </a:fld>
            <a:endParaRPr lang="en-US"/>
          </a:p>
        </p:txBody>
      </p:sp>
    </p:spTree>
    <p:extLst>
      <p:ext uri="{BB962C8B-B14F-4D97-AF65-F5344CB8AC3E}">
        <p14:creationId xmlns:p14="http://schemas.microsoft.com/office/powerpoint/2010/main" val="4214053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AB464-E18D-448F-B09A-C6F3D886D2E3}" type="slidenum">
              <a:rPr lang="en-US" smtClean="0"/>
              <a:t>8</a:t>
            </a:fld>
            <a:endParaRPr lang="en-US"/>
          </a:p>
        </p:txBody>
      </p:sp>
    </p:spTree>
    <p:extLst>
      <p:ext uri="{BB962C8B-B14F-4D97-AF65-F5344CB8AC3E}">
        <p14:creationId xmlns:p14="http://schemas.microsoft.com/office/powerpoint/2010/main" val="4214053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AB464-E18D-448F-B09A-C6F3D886D2E3}" type="slidenum">
              <a:rPr lang="en-US" smtClean="0"/>
              <a:t>9</a:t>
            </a:fld>
            <a:endParaRPr lang="en-US"/>
          </a:p>
        </p:txBody>
      </p:sp>
    </p:spTree>
    <p:extLst>
      <p:ext uri="{BB962C8B-B14F-4D97-AF65-F5344CB8AC3E}">
        <p14:creationId xmlns:p14="http://schemas.microsoft.com/office/powerpoint/2010/main" val="4214053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AB464-E18D-448F-B09A-C6F3D886D2E3}" type="slidenum">
              <a:rPr lang="en-US" smtClean="0"/>
              <a:t>10</a:t>
            </a:fld>
            <a:endParaRPr lang="en-US"/>
          </a:p>
        </p:txBody>
      </p:sp>
    </p:spTree>
    <p:extLst>
      <p:ext uri="{BB962C8B-B14F-4D97-AF65-F5344CB8AC3E}">
        <p14:creationId xmlns:p14="http://schemas.microsoft.com/office/powerpoint/2010/main" val="4214053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AB464-E18D-448F-B09A-C6F3D886D2E3}" type="slidenum">
              <a:rPr lang="en-US" smtClean="0"/>
              <a:t>11</a:t>
            </a:fld>
            <a:endParaRPr lang="en-US"/>
          </a:p>
        </p:txBody>
      </p:sp>
    </p:spTree>
    <p:extLst>
      <p:ext uri="{BB962C8B-B14F-4D97-AF65-F5344CB8AC3E}">
        <p14:creationId xmlns:p14="http://schemas.microsoft.com/office/powerpoint/2010/main" val="4214053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AB464-E18D-448F-B09A-C6F3D886D2E3}" type="slidenum">
              <a:rPr lang="en-US" smtClean="0"/>
              <a:t>12</a:t>
            </a:fld>
            <a:endParaRPr lang="en-US"/>
          </a:p>
        </p:txBody>
      </p:sp>
    </p:spTree>
    <p:extLst>
      <p:ext uri="{BB962C8B-B14F-4D97-AF65-F5344CB8AC3E}">
        <p14:creationId xmlns:p14="http://schemas.microsoft.com/office/powerpoint/2010/main" val="4214053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AB464-E18D-448F-B09A-C6F3D886D2E3}" type="slidenum">
              <a:rPr lang="en-US" smtClean="0"/>
              <a:t>13</a:t>
            </a:fld>
            <a:endParaRPr lang="en-US"/>
          </a:p>
        </p:txBody>
      </p:sp>
    </p:spTree>
    <p:extLst>
      <p:ext uri="{BB962C8B-B14F-4D97-AF65-F5344CB8AC3E}">
        <p14:creationId xmlns:p14="http://schemas.microsoft.com/office/powerpoint/2010/main" val="4214053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AB464-E18D-448F-B09A-C6F3D886D2E3}" type="slidenum">
              <a:rPr lang="en-US" smtClean="0"/>
              <a:t>14</a:t>
            </a:fld>
            <a:endParaRPr lang="en-US"/>
          </a:p>
        </p:txBody>
      </p:sp>
    </p:spTree>
    <p:extLst>
      <p:ext uri="{BB962C8B-B14F-4D97-AF65-F5344CB8AC3E}">
        <p14:creationId xmlns:p14="http://schemas.microsoft.com/office/powerpoint/2010/main" val="4214053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A44818-3FD3-4D59-9D00-2603AC9092AE}"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31A44-8CA4-4F31-928A-9756DAD1A78C}" type="slidenum">
              <a:rPr lang="en-US" smtClean="0"/>
              <a:t>‹#›</a:t>
            </a:fld>
            <a:endParaRPr lang="en-US"/>
          </a:p>
        </p:txBody>
      </p:sp>
    </p:spTree>
    <p:extLst>
      <p:ext uri="{BB962C8B-B14F-4D97-AF65-F5344CB8AC3E}">
        <p14:creationId xmlns:p14="http://schemas.microsoft.com/office/powerpoint/2010/main" val="996905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A44818-3FD3-4D59-9D00-2603AC9092AE}"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31A44-8CA4-4F31-928A-9756DAD1A78C}" type="slidenum">
              <a:rPr lang="en-US" smtClean="0"/>
              <a:t>‹#›</a:t>
            </a:fld>
            <a:endParaRPr lang="en-US"/>
          </a:p>
        </p:txBody>
      </p:sp>
    </p:spTree>
    <p:extLst>
      <p:ext uri="{BB962C8B-B14F-4D97-AF65-F5344CB8AC3E}">
        <p14:creationId xmlns:p14="http://schemas.microsoft.com/office/powerpoint/2010/main" val="611773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A44818-3FD3-4D59-9D00-2603AC9092AE}"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31A44-8CA4-4F31-928A-9756DAD1A78C}" type="slidenum">
              <a:rPr lang="en-US" smtClean="0"/>
              <a:t>‹#›</a:t>
            </a:fld>
            <a:endParaRPr lang="en-US"/>
          </a:p>
        </p:txBody>
      </p:sp>
    </p:spTree>
    <p:extLst>
      <p:ext uri="{BB962C8B-B14F-4D97-AF65-F5344CB8AC3E}">
        <p14:creationId xmlns:p14="http://schemas.microsoft.com/office/powerpoint/2010/main" val="933698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A44818-3FD3-4D59-9D00-2603AC9092AE}"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31A44-8CA4-4F31-928A-9756DAD1A78C}" type="slidenum">
              <a:rPr lang="en-US" smtClean="0"/>
              <a:t>‹#›</a:t>
            </a:fld>
            <a:endParaRPr lang="en-US"/>
          </a:p>
        </p:txBody>
      </p:sp>
    </p:spTree>
    <p:extLst>
      <p:ext uri="{BB962C8B-B14F-4D97-AF65-F5344CB8AC3E}">
        <p14:creationId xmlns:p14="http://schemas.microsoft.com/office/powerpoint/2010/main" val="2817733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A44818-3FD3-4D59-9D00-2603AC9092AE}"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31A44-8CA4-4F31-928A-9756DAD1A78C}" type="slidenum">
              <a:rPr lang="en-US" smtClean="0"/>
              <a:t>‹#›</a:t>
            </a:fld>
            <a:endParaRPr lang="en-US"/>
          </a:p>
        </p:txBody>
      </p:sp>
    </p:spTree>
    <p:extLst>
      <p:ext uri="{BB962C8B-B14F-4D97-AF65-F5344CB8AC3E}">
        <p14:creationId xmlns:p14="http://schemas.microsoft.com/office/powerpoint/2010/main" val="99549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A44818-3FD3-4D59-9D00-2603AC9092AE}"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31A44-8CA4-4F31-928A-9756DAD1A78C}" type="slidenum">
              <a:rPr lang="en-US" smtClean="0"/>
              <a:t>‹#›</a:t>
            </a:fld>
            <a:endParaRPr lang="en-US"/>
          </a:p>
        </p:txBody>
      </p:sp>
    </p:spTree>
    <p:extLst>
      <p:ext uri="{BB962C8B-B14F-4D97-AF65-F5344CB8AC3E}">
        <p14:creationId xmlns:p14="http://schemas.microsoft.com/office/powerpoint/2010/main" val="234216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A44818-3FD3-4D59-9D00-2603AC9092AE}" type="datetimeFigureOut">
              <a:rPr lang="en-US" smtClean="0"/>
              <a:t>12/12/2021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131A44-8CA4-4F31-928A-9756DAD1A78C}" type="slidenum">
              <a:rPr lang="en-US" smtClean="0"/>
              <a:t>‹#›</a:t>
            </a:fld>
            <a:endParaRPr lang="en-US"/>
          </a:p>
        </p:txBody>
      </p:sp>
    </p:spTree>
    <p:extLst>
      <p:ext uri="{BB962C8B-B14F-4D97-AF65-F5344CB8AC3E}">
        <p14:creationId xmlns:p14="http://schemas.microsoft.com/office/powerpoint/2010/main" val="2738318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A44818-3FD3-4D59-9D00-2603AC9092AE}" type="datetimeFigureOut">
              <a:rPr lang="en-US" smtClean="0"/>
              <a:t>12/12/2021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131A44-8CA4-4F31-928A-9756DAD1A78C}" type="slidenum">
              <a:rPr lang="en-US" smtClean="0"/>
              <a:t>‹#›</a:t>
            </a:fld>
            <a:endParaRPr lang="en-US"/>
          </a:p>
        </p:txBody>
      </p:sp>
    </p:spTree>
    <p:extLst>
      <p:ext uri="{BB962C8B-B14F-4D97-AF65-F5344CB8AC3E}">
        <p14:creationId xmlns:p14="http://schemas.microsoft.com/office/powerpoint/2010/main" val="3113868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44818-3FD3-4D59-9D00-2603AC9092AE}" type="datetimeFigureOut">
              <a:rPr lang="en-US" smtClean="0"/>
              <a:t>12/12/2021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131A44-8CA4-4F31-928A-9756DAD1A78C}" type="slidenum">
              <a:rPr lang="en-US" smtClean="0"/>
              <a:t>‹#›</a:t>
            </a:fld>
            <a:endParaRPr lang="en-US"/>
          </a:p>
        </p:txBody>
      </p:sp>
    </p:spTree>
    <p:extLst>
      <p:ext uri="{BB962C8B-B14F-4D97-AF65-F5344CB8AC3E}">
        <p14:creationId xmlns:p14="http://schemas.microsoft.com/office/powerpoint/2010/main" val="376476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A44818-3FD3-4D59-9D00-2603AC9092AE}"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31A44-8CA4-4F31-928A-9756DAD1A78C}" type="slidenum">
              <a:rPr lang="en-US" smtClean="0"/>
              <a:t>‹#›</a:t>
            </a:fld>
            <a:endParaRPr lang="en-US"/>
          </a:p>
        </p:txBody>
      </p:sp>
    </p:spTree>
    <p:extLst>
      <p:ext uri="{BB962C8B-B14F-4D97-AF65-F5344CB8AC3E}">
        <p14:creationId xmlns:p14="http://schemas.microsoft.com/office/powerpoint/2010/main" val="269614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A44818-3FD3-4D59-9D00-2603AC9092AE}"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31A44-8CA4-4F31-928A-9756DAD1A78C}" type="slidenum">
              <a:rPr lang="en-US" smtClean="0"/>
              <a:t>‹#›</a:t>
            </a:fld>
            <a:endParaRPr lang="en-US"/>
          </a:p>
        </p:txBody>
      </p:sp>
    </p:spTree>
    <p:extLst>
      <p:ext uri="{BB962C8B-B14F-4D97-AF65-F5344CB8AC3E}">
        <p14:creationId xmlns:p14="http://schemas.microsoft.com/office/powerpoint/2010/main" val="173853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44818-3FD3-4D59-9D00-2603AC9092AE}" type="datetimeFigureOut">
              <a:rPr lang="en-US" smtClean="0"/>
              <a:t>12/12/2021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31A44-8CA4-4F31-928A-9756DAD1A78C}" type="slidenum">
              <a:rPr lang="en-US" smtClean="0"/>
              <a:t>‹#›</a:t>
            </a:fld>
            <a:endParaRPr lang="en-US"/>
          </a:p>
        </p:txBody>
      </p:sp>
    </p:spTree>
    <p:extLst>
      <p:ext uri="{BB962C8B-B14F-4D97-AF65-F5344CB8AC3E}">
        <p14:creationId xmlns:p14="http://schemas.microsoft.com/office/powerpoint/2010/main" val="3799709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5.xml"/><Relationship Id="rId7" Type="http://schemas.openxmlformats.org/officeDocument/2006/relationships/image" Target="../media/image17.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6.wmf"/><Relationship Id="rId10" Type="http://schemas.openxmlformats.org/officeDocument/2006/relationships/image" Target="../media/image20.jpeg"/><Relationship Id="rId4" Type="http://schemas.openxmlformats.org/officeDocument/2006/relationships/oleObject" Target="../embeddings/oleObject1.bin"/><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4.emf"/><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95400" y="2286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sp>
        <p:nvSpPr>
          <p:cNvPr id="2" name="Rectangle 1"/>
          <p:cNvSpPr/>
          <p:nvPr/>
        </p:nvSpPr>
        <p:spPr>
          <a:xfrm>
            <a:off x="410029" y="349125"/>
            <a:ext cx="8305800" cy="646331"/>
          </a:xfrm>
          <a:prstGeom prst="rect">
            <a:avLst/>
          </a:prstGeom>
        </p:spPr>
        <p:txBody>
          <a:bodyPr wrap="square">
            <a:spAutoFit/>
          </a:bodyPr>
          <a:lstStyle/>
          <a:p>
            <a:endParaRPr lang="en-US" dirty="0"/>
          </a:p>
          <a:p>
            <a:r>
              <a:rPr lang="en-US" dirty="0"/>
              <a:t> </a:t>
            </a:r>
            <a:endParaRPr lang="en-US" sz="2400" dirty="0">
              <a:solidFill>
                <a:schemeClr val="tx1">
                  <a:lumMod val="50000"/>
                  <a:lumOff val="50000"/>
                </a:schemeClr>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833" y="2438400"/>
            <a:ext cx="2230017" cy="1734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266" y="4572000"/>
            <a:ext cx="2249584" cy="16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9058" y="2654954"/>
            <a:ext cx="6317292" cy="3482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33828" y="1039126"/>
            <a:ext cx="4238172" cy="1015663"/>
          </a:xfrm>
          <a:prstGeom prst="rect">
            <a:avLst/>
          </a:prstGeom>
        </p:spPr>
        <p:txBody>
          <a:bodyPr wrap="square">
            <a:spAutoFit/>
          </a:bodyPr>
          <a:lstStyle/>
          <a:p>
            <a:r>
              <a:rPr lang="en-US" sz="2000" dirty="0" smtClean="0">
                <a:solidFill>
                  <a:srgbClr val="C00000"/>
                </a:solidFill>
              </a:rPr>
              <a:t> </a:t>
            </a:r>
            <a:r>
              <a:rPr lang="en-US" sz="2000" dirty="0" err="1" smtClean="0">
                <a:solidFill>
                  <a:srgbClr val="C00000"/>
                </a:solidFill>
              </a:rPr>
              <a:t>Mehanička</a:t>
            </a:r>
            <a:r>
              <a:rPr lang="en-US" sz="2000" dirty="0" smtClean="0">
                <a:solidFill>
                  <a:srgbClr val="C00000"/>
                </a:solidFill>
              </a:rPr>
              <a:t> </a:t>
            </a:r>
            <a:r>
              <a:rPr lang="en-US" sz="2000" dirty="0" err="1">
                <a:solidFill>
                  <a:srgbClr val="C00000"/>
                </a:solidFill>
              </a:rPr>
              <a:t>svojstva</a:t>
            </a:r>
            <a:r>
              <a:rPr lang="en-US" sz="2000" dirty="0">
                <a:solidFill>
                  <a:srgbClr val="C00000"/>
                </a:solidFill>
              </a:rPr>
              <a:t> </a:t>
            </a:r>
            <a:r>
              <a:rPr lang="en-US" sz="2000" dirty="0" smtClean="0">
                <a:solidFill>
                  <a:srgbClr val="C00000"/>
                </a:solidFill>
              </a:rPr>
              <a:t>     </a:t>
            </a:r>
            <a:r>
              <a:rPr lang="en-US" sz="2000" dirty="0" err="1" smtClean="0">
                <a:solidFill>
                  <a:srgbClr val="C00000"/>
                </a:solidFill>
              </a:rPr>
              <a:t>materijala</a:t>
            </a:r>
            <a:r>
              <a:rPr lang="en-US" sz="2000" dirty="0" smtClean="0">
                <a:solidFill>
                  <a:srgbClr val="C00000"/>
                </a:solidFill>
              </a:rPr>
              <a:t> </a:t>
            </a:r>
            <a:r>
              <a:rPr lang="en-US" sz="2000" dirty="0" err="1">
                <a:solidFill>
                  <a:srgbClr val="C00000"/>
                </a:solidFill>
              </a:rPr>
              <a:t>opisuju</a:t>
            </a:r>
            <a:r>
              <a:rPr lang="en-US" sz="2000" dirty="0">
                <a:solidFill>
                  <a:srgbClr val="C00000"/>
                </a:solidFill>
              </a:rPr>
              <a:t> </a:t>
            </a:r>
            <a:r>
              <a:rPr lang="en-US" sz="2000" dirty="0" err="1">
                <a:solidFill>
                  <a:srgbClr val="C00000"/>
                </a:solidFill>
              </a:rPr>
              <a:t>način</a:t>
            </a:r>
            <a:r>
              <a:rPr lang="en-US" sz="2000" dirty="0">
                <a:solidFill>
                  <a:srgbClr val="C00000"/>
                </a:solidFill>
              </a:rPr>
              <a:t> </a:t>
            </a:r>
            <a:r>
              <a:rPr lang="en-US" sz="2000" dirty="0" err="1">
                <a:solidFill>
                  <a:srgbClr val="C00000"/>
                </a:solidFill>
              </a:rPr>
              <a:t>na</a:t>
            </a:r>
            <a:r>
              <a:rPr lang="en-US" sz="2000" dirty="0">
                <a:solidFill>
                  <a:srgbClr val="C00000"/>
                </a:solidFill>
              </a:rPr>
              <a:t> </a:t>
            </a:r>
            <a:r>
              <a:rPr lang="en-US" sz="2000" dirty="0" err="1">
                <a:solidFill>
                  <a:srgbClr val="C00000"/>
                </a:solidFill>
              </a:rPr>
              <a:t>koji</a:t>
            </a:r>
            <a:r>
              <a:rPr lang="en-US" sz="2000" dirty="0">
                <a:solidFill>
                  <a:srgbClr val="C00000"/>
                </a:solidFill>
              </a:rPr>
              <a:t> </a:t>
            </a:r>
            <a:r>
              <a:rPr lang="en-US" sz="2000" dirty="0" err="1">
                <a:solidFill>
                  <a:srgbClr val="C00000"/>
                </a:solidFill>
              </a:rPr>
              <a:t>materijal</a:t>
            </a:r>
            <a:r>
              <a:rPr lang="en-US" sz="2000" dirty="0">
                <a:solidFill>
                  <a:srgbClr val="C00000"/>
                </a:solidFill>
              </a:rPr>
              <a:t> </a:t>
            </a:r>
            <a:r>
              <a:rPr lang="en-US" sz="2000" dirty="0" err="1">
                <a:solidFill>
                  <a:srgbClr val="C00000"/>
                </a:solidFill>
              </a:rPr>
              <a:t>odgovara</a:t>
            </a:r>
            <a:r>
              <a:rPr lang="en-US" sz="2000" dirty="0">
                <a:solidFill>
                  <a:srgbClr val="C00000"/>
                </a:solidFill>
              </a:rPr>
              <a:t> </a:t>
            </a:r>
            <a:r>
              <a:rPr lang="en-US" sz="2000" dirty="0" err="1">
                <a:solidFill>
                  <a:srgbClr val="C00000"/>
                </a:solidFill>
              </a:rPr>
              <a:t>na</a:t>
            </a:r>
            <a:r>
              <a:rPr lang="en-US" sz="2000" dirty="0">
                <a:solidFill>
                  <a:srgbClr val="C00000"/>
                </a:solidFill>
              </a:rPr>
              <a:t> </a:t>
            </a:r>
            <a:r>
              <a:rPr lang="en-US" sz="2000" dirty="0" err="1">
                <a:solidFill>
                  <a:srgbClr val="C00000"/>
                </a:solidFill>
              </a:rPr>
              <a:t>primenjenu</a:t>
            </a:r>
            <a:r>
              <a:rPr lang="en-US" sz="2000" dirty="0">
                <a:solidFill>
                  <a:srgbClr val="C00000"/>
                </a:solidFill>
              </a:rPr>
              <a:t> </a:t>
            </a:r>
            <a:r>
              <a:rPr lang="en-US" sz="2000" dirty="0" err="1" smtClean="0">
                <a:solidFill>
                  <a:srgbClr val="C00000"/>
                </a:solidFill>
              </a:rPr>
              <a:t>silu</a:t>
            </a:r>
            <a:r>
              <a:rPr lang="en-US" sz="2000" dirty="0" smtClean="0">
                <a:solidFill>
                  <a:srgbClr val="C00000"/>
                </a:solidFill>
              </a:rPr>
              <a:t>.</a:t>
            </a:r>
            <a:endParaRPr lang="en-US" sz="2000" dirty="0">
              <a:solidFill>
                <a:srgbClr val="C00000"/>
              </a:solidFill>
            </a:endParaRPr>
          </a:p>
        </p:txBody>
      </p:sp>
      <p:sp>
        <p:nvSpPr>
          <p:cNvPr id="4" name="Rectangle 3"/>
          <p:cNvSpPr/>
          <p:nvPr/>
        </p:nvSpPr>
        <p:spPr>
          <a:xfrm>
            <a:off x="4390572" y="1080679"/>
            <a:ext cx="4495800" cy="1200329"/>
          </a:xfrm>
          <a:prstGeom prst="rect">
            <a:avLst/>
          </a:prstGeom>
        </p:spPr>
        <p:txBody>
          <a:bodyPr wrap="square">
            <a:spAutoFit/>
          </a:bodyPr>
          <a:lstStyle/>
          <a:p>
            <a:pPr algn="jus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dirty="0" err="1" smtClean="0">
                <a:solidFill>
                  <a:schemeClr val="tx1">
                    <a:lumMod val="65000"/>
                    <a:lumOff val="35000"/>
                  </a:schemeClr>
                </a:solidFill>
              </a:rPr>
              <a:t>Mehaničk</a:t>
            </a:r>
            <a:r>
              <a:rPr lang="sr-Latn-RS" dirty="0" smtClean="0">
                <a:solidFill>
                  <a:schemeClr val="tx1">
                    <a:lumMod val="65000"/>
                    <a:lumOff val="35000"/>
                  </a:schemeClr>
                </a:solidFill>
              </a:rPr>
              <a:t>a</a:t>
            </a:r>
            <a:r>
              <a:rPr lang="en-US" dirty="0" smtClean="0">
                <a:solidFill>
                  <a:schemeClr val="tx1">
                    <a:lumMod val="65000"/>
                    <a:lumOff val="35000"/>
                  </a:schemeClr>
                </a:solidFill>
              </a:rPr>
              <a:t> </a:t>
            </a:r>
            <a:r>
              <a:rPr lang="sr-Latn-RS" dirty="0" smtClean="0">
                <a:solidFill>
                  <a:schemeClr val="tx1">
                    <a:lumMod val="65000"/>
                    <a:lumOff val="35000"/>
                  </a:schemeClr>
                </a:solidFill>
              </a:rPr>
              <a:t> svojstva</a:t>
            </a:r>
            <a:r>
              <a:rPr lang="en-US" dirty="0" smtClean="0">
                <a:solidFill>
                  <a:schemeClr val="tx1">
                    <a:lumMod val="65000"/>
                    <a:lumOff val="35000"/>
                  </a:schemeClr>
                </a:solidFill>
              </a:rPr>
              <a:t> </a:t>
            </a:r>
            <a:r>
              <a:rPr lang="en-US" dirty="0" err="1" smtClean="0">
                <a:solidFill>
                  <a:schemeClr val="tx1">
                    <a:lumMod val="65000"/>
                    <a:lumOff val="35000"/>
                  </a:schemeClr>
                </a:solidFill>
              </a:rPr>
              <a:t>biotehni</a:t>
            </a:r>
            <a:r>
              <a:rPr lang="sr-Latn-RS" dirty="0" smtClean="0">
                <a:solidFill>
                  <a:schemeClr val="tx1">
                    <a:lumMod val="65000"/>
                    <a:lumOff val="35000"/>
                  </a:schemeClr>
                </a:solidFill>
              </a:rPr>
              <a:t>čkih</a:t>
            </a:r>
            <a:r>
              <a:rPr lang="en-US" dirty="0" smtClean="0">
                <a:solidFill>
                  <a:schemeClr val="tx1">
                    <a:lumMod val="65000"/>
                    <a:lumOff val="35000"/>
                  </a:schemeClr>
                </a:solidFill>
              </a:rPr>
              <a:t> </a:t>
            </a:r>
            <a:r>
              <a:rPr lang="en-US" dirty="0" err="1" smtClean="0">
                <a:solidFill>
                  <a:schemeClr val="tx1">
                    <a:lumMod val="65000"/>
                    <a:lumOff val="35000"/>
                  </a:schemeClr>
                </a:solidFill>
              </a:rPr>
              <a:t>materijala</a:t>
            </a:r>
            <a:r>
              <a:rPr lang="en-US" dirty="0" smtClean="0">
                <a:solidFill>
                  <a:schemeClr val="tx1">
                    <a:lumMod val="65000"/>
                    <a:lumOff val="35000"/>
                  </a:schemeClr>
                </a:solidFill>
              </a:rPr>
              <a:t> </a:t>
            </a:r>
            <a:r>
              <a:rPr lang="sr-Latn-RS" dirty="0" smtClean="0">
                <a:solidFill>
                  <a:schemeClr val="tx1">
                    <a:lumMod val="65000"/>
                    <a:lumOff val="35000"/>
                  </a:schemeClr>
                </a:solidFill>
              </a:rPr>
              <a:t>se zbog </a:t>
            </a:r>
            <a:r>
              <a:rPr lang="pl-PL" dirty="0" smtClean="0">
                <a:solidFill>
                  <a:schemeClr val="tx1">
                    <a:lumMod val="65000"/>
                    <a:lumOff val="35000"/>
                  </a:schemeClr>
                </a:solidFill>
              </a:rPr>
              <a:t>velike raznovrsnosti njihovih  geometrijskih i mehaničkih svojstava mogu definisati </a:t>
            </a:r>
            <a:r>
              <a:rPr lang="en-US" dirty="0" smtClean="0">
                <a:solidFill>
                  <a:schemeClr val="tx1">
                    <a:lumMod val="65000"/>
                    <a:lumOff val="35000"/>
                  </a:schemeClr>
                </a:solidFill>
              </a:rPr>
              <a:t> </a:t>
            </a:r>
            <a:r>
              <a:rPr lang="en-US" dirty="0" err="1" smtClean="0">
                <a:solidFill>
                  <a:schemeClr val="tx1">
                    <a:lumMod val="65000"/>
                    <a:lumOff val="35000"/>
                  </a:schemeClr>
                </a:solidFill>
              </a:rPr>
              <a:t>veliki</a:t>
            </a:r>
            <a:r>
              <a:rPr lang="en-US" dirty="0" smtClean="0">
                <a:solidFill>
                  <a:schemeClr val="tx1">
                    <a:lumMod val="65000"/>
                    <a:lumOff val="35000"/>
                  </a:schemeClr>
                </a:solidFill>
              </a:rPr>
              <a:t> </a:t>
            </a:r>
            <a:r>
              <a:rPr lang="en-US" dirty="0" err="1" smtClean="0">
                <a:solidFill>
                  <a:schemeClr val="tx1">
                    <a:lumMod val="65000"/>
                    <a:lumOff val="35000"/>
                  </a:schemeClr>
                </a:solidFill>
              </a:rPr>
              <a:t>broj</a:t>
            </a:r>
            <a:r>
              <a:rPr lang="en-US" dirty="0" smtClean="0">
                <a:solidFill>
                  <a:schemeClr val="tx1">
                    <a:lumMod val="65000"/>
                    <a:lumOff val="35000"/>
                  </a:schemeClr>
                </a:solidFill>
              </a:rPr>
              <a:t> </a:t>
            </a:r>
            <a:r>
              <a:rPr lang="en-US" dirty="0" err="1" smtClean="0">
                <a:solidFill>
                  <a:schemeClr val="tx1">
                    <a:lumMod val="65000"/>
                    <a:lumOff val="35000"/>
                  </a:schemeClr>
                </a:solidFill>
              </a:rPr>
              <a:t>načina</a:t>
            </a:r>
            <a:r>
              <a:rPr lang="en-US" dirty="0" smtClean="0">
                <a:solidFill>
                  <a:schemeClr val="tx1">
                    <a:lumMod val="65000"/>
                    <a:lumOff val="35000"/>
                  </a:schemeClr>
                </a:solidFill>
              </a:rPr>
              <a:t>. </a:t>
            </a:r>
            <a:endParaRPr lang="sr-Latn-CS" dirty="0" smtClean="0">
              <a:solidFill>
                <a:schemeClr val="tx1">
                  <a:lumMod val="65000"/>
                  <a:lumOff val="35000"/>
                </a:schemeClr>
              </a:solidFill>
            </a:endParaRPr>
          </a:p>
        </p:txBody>
      </p:sp>
    </p:spTree>
    <p:extLst>
      <p:ext uri="{BB962C8B-B14F-4D97-AF65-F5344CB8AC3E}">
        <p14:creationId xmlns:p14="http://schemas.microsoft.com/office/powerpoint/2010/main" val="178604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95400" y="152400"/>
            <a:ext cx="6400800" cy="533400"/>
          </a:xfrm>
        </p:spPr>
        <p:txBody>
          <a:bodyPr>
            <a:noAutofit/>
          </a:bodyPr>
          <a:lstStyle/>
          <a:p>
            <a:r>
              <a:rPr lang="en-US" sz="3600" dirty="0" err="1" smtClean="0">
                <a:solidFill>
                  <a:srgbClr val="008000"/>
                </a:solidFill>
              </a:rPr>
              <a:t>Biotehni</a:t>
            </a:r>
            <a:r>
              <a:rPr lang="sr-Latn-RS" sz="3600" dirty="0" smtClean="0">
                <a:solidFill>
                  <a:srgbClr val="008000"/>
                </a:solidFill>
              </a:rPr>
              <a:t>čki materijali</a:t>
            </a:r>
            <a:endParaRPr lang="en-US" sz="3600" dirty="0">
              <a:solidFill>
                <a:srgbClr val="008000"/>
              </a:solidFill>
            </a:endParaRPr>
          </a:p>
        </p:txBody>
      </p:sp>
      <p:sp>
        <p:nvSpPr>
          <p:cNvPr id="2" name="Rectangle 1"/>
          <p:cNvSpPr/>
          <p:nvPr/>
        </p:nvSpPr>
        <p:spPr>
          <a:xfrm>
            <a:off x="533400" y="369670"/>
            <a:ext cx="8305800" cy="646331"/>
          </a:xfrm>
          <a:prstGeom prst="rect">
            <a:avLst/>
          </a:prstGeom>
        </p:spPr>
        <p:txBody>
          <a:bodyPr wrap="square">
            <a:spAutoFit/>
          </a:bodyPr>
          <a:lstStyle/>
          <a:p>
            <a:endParaRPr lang="en-US" dirty="0"/>
          </a:p>
          <a:p>
            <a:r>
              <a:rPr lang="en-US" dirty="0"/>
              <a:t> </a:t>
            </a:r>
            <a:endParaRPr lang="en-US" sz="2400" dirty="0">
              <a:solidFill>
                <a:schemeClr val="tx1">
                  <a:lumMod val="50000"/>
                  <a:lumOff val="50000"/>
                </a:schemeClr>
              </a:solidFill>
            </a:endParaRPr>
          </a:p>
        </p:txBody>
      </p:sp>
      <p:sp>
        <p:nvSpPr>
          <p:cNvPr id="3" name="Rectangle 2"/>
          <p:cNvSpPr/>
          <p:nvPr/>
        </p:nvSpPr>
        <p:spPr>
          <a:xfrm>
            <a:off x="228601" y="838200"/>
            <a:ext cx="3098799" cy="2554545"/>
          </a:xfrm>
          <a:prstGeom prst="rect">
            <a:avLst/>
          </a:prstGeom>
        </p:spPr>
        <p:txBody>
          <a:bodyPr wrap="square">
            <a:spAutoFit/>
          </a:bodyPr>
          <a:lstStyle/>
          <a:p>
            <a:r>
              <a:rPr lang="en-US" sz="1600" dirty="0" err="1">
                <a:solidFill>
                  <a:schemeClr val="tx1">
                    <a:lumMod val="65000"/>
                    <a:lumOff val="35000"/>
                  </a:schemeClr>
                </a:solidFill>
              </a:rPr>
              <a:t>Moduo</a:t>
            </a:r>
            <a:r>
              <a:rPr lang="en-US" sz="1600" dirty="0">
                <a:solidFill>
                  <a:schemeClr val="tx1">
                    <a:lumMod val="65000"/>
                    <a:lumOff val="35000"/>
                  </a:schemeClr>
                </a:solidFill>
              </a:rPr>
              <a:t> </a:t>
            </a:r>
            <a:r>
              <a:rPr lang="en-US" sz="1600" dirty="0" err="1">
                <a:solidFill>
                  <a:schemeClr val="tx1">
                    <a:lumMod val="65000"/>
                    <a:lumOff val="35000"/>
                  </a:schemeClr>
                </a:solidFill>
              </a:rPr>
              <a:t>elastičnosti</a:t>
            </a:r>
            <a:r>
              <a:rPr lang="en-US" sz="1600" dirty="0">
                <a:solidFill>
                  <a:schemeClr val="tx1">
                    <a:lumMod val="65000"/>
                    <a:lumOff val="35000"/>
                  </a:schemeClr>
                </a:solidFill>
              </a:rPr>
              <a:t> je </a:t>
            </a:r>
            <a:r>
              <a:rPr lang="en-US" sz="1600" dirty="0" err="1">
                <a:solidFill>
                  <a:schemeClr val="tx1">
                    <a:lumMod val="65000"/>
                    <a:lumOff val="35000"/>
                  </a:schemeClr>
                </a:solidFill>
              </a:rPr>
              <a:t>osobina</a:t>
            </a:r>
            <a:r>
              <a:rPr lang="en-US" sz="1600" dirty="0">
                <a:solidFill>
                  <a:schemeClr val="tx1">
                    <a:lumMod val="65000"/>
                    <a:lumOff val="35000"/>
                  </a:schemeClr>
                </a:solidFill>
              </a:rPr>
              <a:t> </a:t>
            </a:r>
            <a:r>
              <a:rPr lang="en-US" sz="1600" dirty="0" err="1">
                <a:solidFill>
                  <a:schemeClr val="tx1">
                    <a:lumMod val="65000"/>
                    <a:lumOff val="35000"/>
                  </a:schemeClr>
                </a:solidFill>
              </a:rPr>
              <a:t>materijala</a:t>
            </a:r>
            <a:r>
              <a:rPr lang="en-US" sz="1600" dirty="0">
                <a:solidFill>
                  <a:schemeClr val="tx1">
                    <a:lumMod val="65000"/>
                    <a:lumOff val="35000"/>
                  </a:schemeClr>
                </a:solidFill>
              </a:rPr>
              <a:t> </a:t>
            </a:r>
            <a:r>
              <a:rPr lang="en-US" sz="1600" dirty="0" err="1">
                <a:solidFill>
                  <a:schemeClr val="tx1">
                    <a:lumMod val="65000"/>
                    <a:lumOff val="35000"/>
                  </a:schemeClr>
                </a:solidFill>
              </a:rPr>
              <a:t>koja</a:t>
            </a:r>
            <a:r>
              <a:rPr lang="en-US" sz="1600" dirty="0">
                <a:solidFill>
                  <a:schemeClr val="tx1">
                    <a:lumMod val="65000"/>
                    <a:lumOff val="35000"/>
                  </a:schemeClr>
                </a:solidFill>
              </a:rPr>
              <a:t> </a:t>
            </a:r>
            <a:r>
              <a:rPr lang="en-US" sz="1600" dirty="0" err="1">
                <a:solidFill>
                  <a:schemeClr val="tx1">
                    <a:lumMod val="65000"/>
                    <a:lumOff val="35000"/>
                  </a:schemeClr>
                </a:solidFill>
              </a:rPr>
              <a:t>karakteriše</a:t>
            </a:r>
            <a:r>
              <a:rPr lang="en-US" sz="1600" dirty="0">
                <a:solidFill>
                  <a:schemeClr val="tx1">
                    <a:lumMod val="65000"/>
                    <a:lumOff val="35000"/>
                  </a:schemeClr>
                </a:solidFill>
              </a:rPr>
              <a:t> </a:t>
            </a:r>
            <a:r>
              <a:rPr lang="en-US" sz="1600" dirty="0" err="1">
                <a:solidFill>
                  <a:schemeClr val="tx1">
                    <a:lumMod val="65000"/>
                    <a:lumOff val="35000"/>
                  </a:schemeClr>
                </a:solidFill>
              </a:rPr>
              <a:t>odnos</a:t>
            </a:r>
            <a:r>
              <a:rPr lang="en-US" sz="1600" dirty="0">
                <a:solidFill>
                  <a:schemeClr val="tx1">
                    <a:lumMod val="65000"/>
                    <a:lumOff val="35000"/>
                  </a:schemeClr>
                </a:solidFill>
              </a:rPr>
              <a:t> </a:t>
            </a:r>
            <a:r>
              <a:rPr lang="en-US" sz="1600" dirty="0" err="1">
                <a:solidFill>
                  <a:schemeClr val="tx1">
                    <a:lumMod val="65000"/>
                    <a:lumOff val="35000"/>
                  </a:schemeClr>
                </a:solidFill>
              </a:rPr>
              <a:t>normalnog</a:t>
            </a:r>
            <a:r>
              <a:rPr lang="en-US" sz="1600" dirty="0">
                <a:solidFill>
                  <a:schemeClr val="tx1">
                    <a:lumMod val="65000"/>
                    <a:lumOff val="35000"/>
                  </a:schemeClr>
                </a:solidFill>
              </a:rPr>
              <a:t> </a:t>
            </a:r>
            <a:r>
              <a:rPr lang="en-US" sz="1600" dirty="0" err="1">
                <a:solidFill>
                  <a:schemeClr val="tx1">
                    <a:lumMod val="65000"/>
                    <a:lumOff val="35000"/>
                  </a:schemeClr>
                </a:solidFill>
              </a:rPr>
              <a:t>napona</a:t>
            </a:r>
            <a:r>
              <a:rPr lang="en-US" sz="1600" dirty="0">
                <a:solidFill>
                  <a:schemeClr val="tx1">
                    <a:lumMod val="65000"/>
                    <a:lumOff val="35000"/>
                  </a:schemeClr>
                </a:solidFill>
              </a:rPr>
              <a:t> </a:t>
            </a:r>
            <a:r>
              <a:rPr lang="en-US" sz="1600" dirty="0" err="1" smtClean="0">
                <a:solidFill>
                  <a:schemeClr val="tx1">
                    <a:lumMod val="65000"/>
                    <a:lumOff val="35000"/>
                  </a:schemeClr>
                </a:solidFill>
              </a:rPr>
              <a:t>i</a:t>
            </a:r>
            <a:r>
              <a:rPr lang="sr-Latn-RS" sz="1600" dirty="0" smtClean="0">
                <a:solidFill>
                  <a:schemeClr val="tx1">
                    <a:lumMod val="65000"/>
                    <a:lumOff val="35000"/>
                  </a:schemeClr>
                </a:solidFill>
              </a:rPr>
              <a:t> </a:t>
            </a:r>
            <a:r>
              <a:rPr lang="en-US" sz="1600" dirty="0" err="1" smtClean="0">
                <a:solidFill>
                  <a:schemeClr val="tx1">
                    <a:lumMod val="65000"/>
                    <a:lumOff val="35000"/>
                  </a:schemeClr>
                </a:solidFill>
              </a:rPr>
              <a:t>deformacije</a:t>
            </a:r>
            <a:r>
              <a:rPr lang="en-US" sz="1600" dirty="0">
                <a:solidFill>
                  <a:schemeClr val="tx1">
                    <a:lumMod val="65000"/>
                    <a:lumOff val="35000"/>
                  </a:schemeClr>
                </a:solidFill>
              </a:rPr>
              <a:t>. S </a:t>
            </a:r>
            <a:r>
              <a:rPr lang="en-US" sz="1600" dirty="0" err="1">
                <a:solidFill>
                  <a:schemeClr val="tx1">
                    <a:lumMod val="65000"/>
                    <a:lumOff val="35000"/>
                  </a:schemeClr>
                </a:solidFill>
              </a:rPr>
              <a:t>obzirom</a:t>
            </a:r>
            <a:r>
              <a:rPr lang="en-US" sz="1600" dirty="0">
                <a:solidFill>
                  <a:schemeClr val="tx1">
                    <a:lumMod val="65000"/>
                    <a:lumOff val="35000"/>
                  </a:schemeClr>
                </a:solidFill>
              </a:rPr>
              <a:t> da je u </a:t>
            </a:r>
            <a:r>
              <a:rPr lang="en-US" sz="1600" dirty="0" err="1">
                <a:solidFill>
                  <a:schemeClr val="tx1">
                    <a:lumMod val="65000"/>
                    <a:lumOff val="35000"/>
                  </a:schemeClr>
                </a:solidFill>
              </a:rPr>
              <a:t>opterćivanju</a:t>
            </a:r>
            <a:r>
              <a:rPr lang="en-US" sz="1600" dirty="0">
                <a:solidFill>
                  <a:schemeClr val="tx1">
                    <a:lumMod val="65000"/>
                    <a:lumOff val="35000"/>
                  </a:schemeClr>
                </a:solidFill>
              </a:rPr>
              <a:t> </a:t>
            </a:r>
            <a:r>
              <a:rPr lang="en-US" sz="1600" dirty="0" err="1">
                <a:solidFill>
                  <a:schemeClr val="tx1">
                    <a:lumMod val="65000"/>
                    <a:lumOff val="35000"/>
                  </a:schemeClr>
                </a:solidFill>
              </a:rPr>
              <a:t>materijala</a:t>
            </a:r>
            <a:r>
              <a:rPr lang="en-US" sz="1600" dirty="0">
                <a:solidFill>
                  <a:schemeClr val="tx1">
                    <a:lumMod val="65000"/>
                    <a:lumOff val="35000"/>
                  </a:schemeClr>
                </a:solidFill>
              </a:rPr>
              <a:t> </a:t>
            </a:r>
            <a:r>
              <a:rPr lang="en-US" sz="1600" dirty="0" err="1">
                <a:solidFill>
                  <a:schemeClr val="tx1">
                    <a:lumMod val="65000"/>
                    <a:lumOff val="35000"/>
                  </a:schemeClr>
                </a:solidFill>
              </a:rPr>
              <a:t>prisutno</a:t>
            </a:r>
            <a:r>
              <a:rPr lang="en-US" sz="1600" dirty="0">
                <a:solidFill>
                  <a:schemeClr val="tx1">
                    <a:lumMod val="65000"/>
                    <a:lumOff val="35000"/>
                  </a:schemeClr>
                </a:solidFill>
              </a:rPr>
              <a:t> </a:t>
            </a:r>
            <a:r>
              <a:rPr lang="en-US" sz="1600" dirty="0" err="1">
                <a:solidFill>
                  <a:schemeClr val="tx1">
                    <a:lumMod val="65000"/>
                    <a:lumOff val="35000"/>
                  </a:schemeClr>
                </a:solidFill>
              </a:rPr>
              <a:t>i</a:t>
            </a:r>
            <a:r>
              <a:rPr lang="en-US" sz="1600" dirty="0">
                <a:solidFill>
                  <a:schemeClr val="tx1">
                    <a:lumMod val="65000"/>
                    <a:lumOff val="35000"/>
                  </a:schemeClr>
                </a:solidFill>
              </a:rPr>
              <a:t> </a:t>
            </a:r>
            <a:r>
              <a:rPr lang="en-US" sz="1600" dirty="0" err="1">
                <a:solidFill>
                  <a:schemeClr val="tx1">
                    <a:lumMod val="65000"/>
                    <a:lumOff val="35000"/>
                  </a:schemeClr>
                </a:solidFill>
              </a:rPr>
              <a:t>smicanje</a:t>
            </a:r>
            <a:r>
              <a:rPr lang="en-US" sz="1600" dirty="0">
                <a:solidFill>
                  <a:schemeClr val="tx1">
                    <a:lumMod val="65000"/>
                    <a:lumOff val="35000"/>
                  </a:schemeClr>
                </a:solidFill>
              </a:rPr>
              <a:t>, </a:t>
            </a:r>
            <a:r>
              <a:rPr lang="en-US" sz="1600" dirty="0" err="1">
                <a:solidFill>
                  <a:schemeClr val="tx1">
                    <a:lumMod val="65000"/>
                    <a:lumOff val="35000"/>
                  </a:schemeClr>
                </a:solidFill>
              </a:rPr>
              <a:t>pri</a:t>
            </a:r>
            <a:r>
              <a:rPr lang="en-US" sz="1600" dirty="0">
                <a:solidFill>
                  <a:schemeClr val="tx1">
                    <a:lumMod val="65000"/>
                    <a:lumOff val="35000"/>
                  </a:schemeClr>
                </a:solidFill>
              </a:rPr>
              <a:t> </a:t>
            </a:r>
            <a:r>
              <a:rPr lang="en-US" sz="1600" dirty="0" err="1">
                <a:solidFill>
                  <a:schemeClr val="tx1">
                    <a:lumMod val="65000"/>
                    <a:lumOff val="35000"/>
                  </a:schemeClr>
                </a:solidFill>
              </a:rPr>
              <a:t>čemu</a:t>
            </a:r>
            <a:r>
              <a:rPr lang="en-US" sz="1600" dirty="0">
                <a:solidFill>
                  <a:schemeClr val="tx1">
                    <a:lumMod val="65000"/>
                    <a:lumOff val="35000"/>
                  </a:schemeClr>
                </a:solidFill>
              </a:rPr>
              <a:t> se </a:t>
            </a:r>
            <a:r>
              <a:rPr lang="en-US" sz="1600" dirty="0" err="1">
                <a:solidFill>
                  <a:schemeClr val="tx1">
                    <a:lumMod val="65000"/>
                    <a:lumOff val="35000"/>
                  </a:schemeClr>
                </a:solidFill>
              </a:rPr>
              <a:t>pojavljuju</a:t>
            </a:r>
            <a:r>
              <a:rPr lang="en-US" sz="1600" dirty="0">
                <a:solidFill>
                  <a:schemeClr val="tx1">
                    <a:lumMod val="65000"/>
                    <a:lumOff val="35000"/>
                  </a:schemeClr>
                </a:solidFill>
              </a:rPr>
              <a:t> </a:t>
            </a:r>
            <a:r>
              <a:rPr lang="en-US" sz="1600" dirty="0" err="1">
                <a:solidFill>
                  <a:schemeClr val="tx1">
                    <a:lumMod val="65000"/>
                    <a:lumOff val="35000"/>
                  </a:schemeClr>
                </a:solidFill>
              </a:rPr>
              <a:t>tangencijalni</a:t>
            </a:r>
            <a:r>
              <a:rPr lang="en-US" sz="1600" dirty="0">
                <a:solidFill>
                  <a:schemeClr val="tx1">
                    <a:lumMod val="65000"/>
                    <a:lumOff val="35000"/>
                  </a:schemeClr>
                </a:solidFill>
              </a:rPr>
              <a:t> </a:t>
            </a:r>
            <a:r>
              <a:rPr lang="en-US" sz="1600" dirty="0" err="1">
                <a:solidFill>
                  <a:schemeClr val="tx1">
                    <a:lumMod val="65000"/>
                    <a:lumOff val="35000"/>
                  </a:schemeClr>
                </a:solidFill>
              </a:rPr>
              <a:t>naponi</a:t>
            </a:r>
            <a:r>
              <a:rPr lang="en-US" sz="1600" dirty="0">
                <a:solidFill>
                  <a:schemeClr val="tx1">
                    <a:lumMod val="65000"/>
                    <a:lumOff val="35000"/>
                  </a:schemeClr>
                </a:solidFill>
              </a:rPr>
              <a:t>, </a:t>
            </a:r>
            <a:r>
              <a:rPr lang="en-US" sz="1600" dirty="0" err="1">
                <a:solidFill>
                  <a:schemeClr val="tx1">
                    <a:lumMod val="65000"/>
                    <a:lumOff val="35000"/>
                  </a:schemeClr>
                </a:solidFill>
              </a:rPr>
              <a:t>ponekad</a:t>
            </a:r>
            <a:r>
              <a:rPr lang="en-US" sz="1600" dirty="0">
                <a:solidFill>
                  <a:schemeClr val="tx1">
                    <a:lumMod val="65000"/>
                    <a:lumOff val="35000"/>
                  </a:schemeClr>
                </a:solidFill>
              </a:rPr>
              <a:t> je </a:t>
            </a:r>
            <a:r>
              <a:rPr lang="en-US" sz="1600" dirty="0" err="1">
                <a:solidFill>
                  <a:schemeClr val="tx1">
                    <a:lumMod val="65000"/>
                    <a:lumOff val="35000"/>
                  </a:schemeClr>
                </a:solidFill>
              </a:rPr>
              <a:t>potrebno</a:t>
            </a:r>
            <a:r>
              <a:rPr lang="en-US" sz="1600" dirty="0">
                <a:solidFill>
                  <a:schemeClr val="tx1">
                    <a:lumMod val="65000"/>
                    <a:lumOff val="35000"/>
                  </a:schemeClr>
                </a:solidFill>
              </a:rPr>
              <a:t> </a:t>
            </a:r>
            <a:r>
              <a:rPr lang="en-US" sz="1600" dirty="0" err="1">
                <a:solidFill>
                  <a:schemeClr val="tx1">
                    <a:lumMod val="65000"/>
                    <a:lumOff val="35000"/>
                  </a:schemeClr>
                </a:solidFill>
              </a:rPr>
              <a:t>poznavatii</a:t>
            </a:r>
            <a:r>
              <a:rPr lang="en-US" sz="1600" dirty="0">
                <a:solidFill>
                  <a:schemeClr val="tx1">
                    <a:lumMod val="65000"/>
                    <a:lumOff val="35000"/>
                  </a:schemeClr>
                </a:solidFill>
              </a:rPr>
              <a:t> </a:t>
            </a:r>
            <a:r>
              <a:rPr lang="en-US" sz="1600" dirty="0" err="1">
                <a:solidFill>
                  <a:schemeClr val="tx1">
                    <a:lumMod val="65000"/>
                    <a:lumOff val="35000"/>
                  </a:schemeClr>
                </a:solidFill>
              </a:rPr>
              <a:t>modul</a:t>
            </a:r>
            <a:r>
              <a:rPr lang="en-US" sz="1600" dirty="0">
                <a:solidFill>
                  <a:schemeClr val="tx1">
                    <a:lumMod val="65000"/>
                    <a:lumOff val="35000"/>
                  </a:schemeClr>
                </a:solidFill>
              </a:rPr>
              <a:t> </a:t>
            </a:r>
            <a:r>
              <a:rPr lang="en-US" sz="1600" dirty="0" err="1">
                <a:solidFill>
                  <a:schemeClr val="tx1">
                    <a:lumMod val="65000"/>
                    <a:lumOff val="35000"/>
                  </a:schemeClr>
                </a:solidFill>
              </a:rPr>
              <a:t>klizanja</a:t>
            </a:r>
            <a:r>
              <a:rPr lang="en-US" sz="1600" dirty="0">
                <a:solidFill>
                  <a:schemeClr val="tx1">
                    <a:lumMod val="65000"/>
                    <a:lumOff val="35000"/>
                  </a:schemeClr>
                </a:solidFill>
              </a:rPr>
              <a:t> - </a:t>
            </a:r>
            <a:r>
              <a:rPr lang="en-US" sz="1600" i="1" dirty="0">
                <a:solidFill>
                  <a:schemeClr val="tx1">
                    <a:lumMod val="65000"/>
                    <a:lumOff val="35000"/>
                  </a:schemeClr>
                </a:solidFill>
              </a:rPr>
              <a:t>G</a:t>
            </a:r>
            <a:r>
              <a:rPr lang="en-US" sz="1600" dirty="0">
                <a:solidFill>
                  <a:schemeClr val="tx1">
                    <a:lumMod val="65000"/>
                    <a:lumOff val="35000"/>
                  </a:schemeClr>
                </a:solidFill>
              </a:rPr>
              <a:t>. </a:t>
            </a:r>
            <a:r>
              <a:rPr lang="en-US" sz="1600" dirty="0" err="1">
                <a:solidFill>
                  <a:schemeClr val="tx1">
                    <a:lumMod val="65000"/>
                    <a:lumOff val="35000"/>
                  </a:schemeClr>
                </a:solidFill>
              </a:rPr>
              <a:t>Slično</a:t>
            </a:r>
            <a:r>
              <a:rPr lang="en-US" sz="1600" dirty="0">
                <a:solidFill>
                  <a:schemeClr val="tx1">
                    <a:lumMod val="65000"/>
                    <a:lumOff val="35000"/>
                  </a:schemeClr>
                </a:solidFill>
              </a:rPr>
              <a:t> </a:t>
            </a:r>
            <a:r>
              <a:rPr lang="en-US" sz="1600" dirty="0" err="1">
                <a:solidFill>
                  <a:schemeClr val="tx1">
                    <a:lumMod val="65000"/>
                    <a:lumOff val="35000"/>
                  </a:schemeClr>
                </a:solidFill>
              </a:rPr>
              <a:t>modulu</a:t>
            </a:r>
            <a:r>
              <a:rPr lang="en-US" sz="1600" dirty="0">
                <a:solidFill>
                  <a:schemeClr val="tx1">
                    <a:lumMod val="65000"/>
                    <a:lumOff val="35000"/>
                  </a:schemeClr>
                </a:solidFill>
              </a:rPr>
              <a:t> </a:t>
            </a:r>
            <a:r>
              <a:rPr lang="en-US" sz="1600" dirty="0" err="1">
                <a:solidFill>
                  <a:schemeClr val="tx1">
                    <a:lumMod val="65000"/>
                    <a:lumOff val="35000"/>
                  </a:schemeClr>
                </a:solidFill>
              </a:rPr>
              <a:t>elastičnosti</a:t>
            </a:r>
            <a:r>
              <a:rPr lang="en-US" sz="1600" dirty="0">
                <a:solidFill>
                  <a:schemeClr val="tx1">
                    <a:lumMod val="65000"/>
                    <a:lumOff val="35000"/>
                  </a:schemeClr>
                </a:solidFill>
              </a:rPr>
              <a:t> </a:t>
            </a:r>
            <a:r>
              <a:rPr lang="en-US" sz="1600" dirty="0" err="1">
                <a:solidFill>
                  <a:schemeClr val="tx1">
                    <a:lumMod val="65000"/>
                    <a:lumOff val="35000"/>
                  </a:schemeClr>
                </a:solidFill>
              </a:rPr>
              <a:t>definiše</a:t>
            </a:r>
            <a:r>
              <a:rPr lang="en-US" sz="1600" dirty="0">
                <a:solidFill>
                  <a:schemeClr val="tx1">
                    <a:lumMod val="65000"/>
                    <a:lumOff val="35000"/>
                  </a:schemeClr>
                </a:solidFill>
              </a:rPr>
              <a:t> se </a:t>
            </a:r>
            <a:r>
              <a:rPr lang="en-US" sz="1600" dirty="0" err="1">
                <a:solidFill>
                  <a:schemeClr val="tx1">
                    <a:lumMod val="65000"/>
                    <a:lumOff val="35000"/>
                  </a:schemeClr>
                </a:solidFill>
              </a:rPr>
              <a:t>i</a:t>
            </a:r>
            <a:r>
              <a:rPr lang="en-US" sz="1600" dirty="0">
                <a:solidFill>
                  <a:schemeClr val="tx1">
                    <a:lumMod val="65000"/>
                    <a:lumOff val="35000"/>
                  </a:schemeClr>
                </a:solidFill>
              </a:rPr>
              <a:t> </a:t>
            </a:r>
            <a:r>
              <a:rPr lang="en-US" sz="1600" dirty="0" err="1">
                <a:solidFill>
                  <a:schemeClr val="tx1">
                    <a:lumMod val="65000"/>
                    <a:lumOff val="35000"/>
                  </a:schemeClr>
                </a:solidFill>
              </a:rPr>
              <a:t>modul</a:t>
            </a:r>
            <a:r>
              <a:rPr lang="en-US" sz="1600" dirty="0">
                <a:solidFill>
                  <a:schemeClr val="tx1">
                    <a:lumMod val="65000"/>
                    <a:lumOff val="35000"/>
                  </a:schemeClr>
                </a:solidFill>
              </a:rPr>
              <a:t> </a:t>
            </a:r>
            <a:r>
              <a:rPr lang="en-US" sz="1600" dirty="0" err="1" smtClean="0">
                <a:solidFill>
                  <a:schemeClr val="tx1">
                    <a:lumMod val="65000"/>
                    <a:lumOff val="35000"/>
                  </a:schemeClr>
                </a:solidFill>
              </a:rPr>
              <a:t>klizanja</a:t>
            </a:r>
            <a:r>
              <a:rPr lang="sr-Latn-RS" sz="1600" dirty="0" smtClean="0">
                <a:solidFill>
                  <a:schemeClr val="tx1">
                    <a:lumMod val="65000"/>
                    <a:lumOff val="35000"/>
                  </a:schemeClr>
                </a:solidFill>
              </a:rPr>
              <a:t>.</a:t>
            </a:r>
            <a:endParaRPr lang="en-US" sz="1600" dirty="0">
              <a:solidFill>
                <a:schemeClr val="tx1">
                  <a:lumMod val="65000"/>
                  <a:lumOff val="35000"/>
                </a:schemeClr>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551978679"/>
              </p:ext>
            </p:extLst>
          </p:nvPr>
        </p:nvGraphicFramePr>
        <p:xfrm>
          <a:off x="4238162" y="1219200"/>
          <a:ext cx="712787" cy="863600"/>
        </p:xfrm>
        <a:graphic>
          <a:graphicData uri="http://schemas.openxmlformats.org/presentationml/2006/ole">
            <mc:AlternateContent xmlns:mc="http://schemas.openxmlformats.org/markup-compatibility/2006">
              <mc:Choice xmlns:v="urn:schemas-microsoft-com:vml" Requires="v">
                <p:oleObj spid="_x0000_s6156" name="Equation" r:id="rId4" imgW="495085" imgH="596641" progId="Equation.3">
                  <p:embed/>
                </p:oleObj>
              </mc:Choice>
              <mc:Fallback>
                <p:oleObj name="Equation" r:id="rId4" imgW="495085" imgH="596641"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162" y="1219200"/>
                        <a:ext cx="712787" cy="863600"/>
                      </a:xfrm>
                      <a:prstGeom prst="rect">
                        <a:avLst/>
                      </a:prstGeom>
                      <a:solidFill>
                        <a:srgbClr val="FFFF66"/>
                      </a:solidFill>
                      <a:ln w="9525">
                        <a:solidFill>
                          <a:srgbClr val="FF3300"/>
                        </a:solidFill>
                        <a:miter lim="800000"/>
                        <a:headEnd/>
                        <a:tailEnd/>
                      </a:ln>
                    </p:spPr>
                  </p:pic>
                </p:oleObj>
              </mc:Fallback>
            </mc:AlternateContent>
          </a:graphicData>
        </a:graphic>
      </p:graphicFrame>
      <p:sp>
        <p:nvSpPr>
          <p:cNvPr id="10" name="Rectangle 6"/>
          <p:cNvSpPr>
            <a:spLocks noChangeArrowheads="1"/>
          </p:cNvSpPr>
          <p:nvPr/>
        </p:nvSpPr>
        <p:spPr bwMode="auto">
          <a:xfrm>
            <a:off x="5486400" y="914400"/>
            <a:ext cx="3810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Lst>
            </a:pPr>
            <a:r>
              <a:rPr lang="pl-PL" sz="1400" i="1" dirty="0">
                <a:solidFill>
                  <a:srgbClr val="006600"/>
                </a:solidFill>
              </a:rPr>
              <a:t>E</a:t>
            </a:r>
            <a:r>
              <a:rPr lang="pl-PL" sz="1400" dirty="0">
                <a:solidFill>
                  <a:srgbClr val="006600"/>
                </a:solidFill>
              </a:rPr>
              <a:t> - modul elastičnosti</a:t>
            </a:r>
            <a:r>
              <a:rPr lang="sr-Latn-CS" dirty="0"/>
              <a:t>,</a:t>
            </a:r>
            <a:endParaRPr lang="en-US" sz="1400" dirty="0">
              <a:solidFill>
                <a:srgbClr val="006600"/>
              </a:solidFill>
            </a:endParaRPr>
          </a:p>
          <a:p>
            <a:pPr>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400" i="1" dirty="0">
                <a:solidFill>
                  <a:srgbClr val="006600"/>
                </a:solidFill>
              </a:rPr>
              <a:t>σ</a:t>
            </a:r>
            <a:r>
              <a:rPr lang="pl-PL" sz="1400" dirty="0">
                <a:solidFill>
                  <a:srgbClr val="006600"/>
                </a:solidFill>
              </a:rPr>
              <a:t> - normalni napon,</a:t>
            </a:r>
            <a:endParaRPr lang="en-US" sz="1400" dirty="0">
              <a:solidFill>
                <a:srgbClr val="006600"/>
              </a:solidFill>
            </a:endParaRPr>
          </a:p>
          <a:p>
            <a:pPr>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400" i="1" dirty="0">
                <a:solidFill>
                  <a:srgbClr val="006600"/>
                </a:solidFill>
              </a:rPr>
              <a:t>Δ</a:t>
            </a:r>
            <a:r>
              <a:rPr lang="pl-PL" sz="1400" i="1" dirty="0">
                <a:solidFill>
                  <a:srgbClr val="006600"/>
                </a:solidFill>
              </a:rPr>
              <a:t>l</a:t>
            </a:r>
            <a:r>
              <a:rPr lang="pl-PL" sz="1400" dirty="0">
                <a:solidFill>
                  <a:srgbClr val="006600"/>
                </a:solidFill>
              </a:rPr>
              <a:t> - i</a:t>
            </a:r>
            <a:r>
              <a:rPr lang="sr-Latn-CS" sz="1400" dirty="0">
                <a:solidFill>
                  <a:srgbClr val="006600"/>
                </a:solidFill>
              </a:rPr>
              <a:t>z</a:t>
            </a:r>
            <a:r>
              <a:rPr lang="pl-PL" sz="1400" dirty="0">
                <a:solidFill>
                  <a:srgbClr val="006600"/>
                </a:solidFill>
              </a:rPr>
              <a:t>duženje pri deformisanju,</a:t>
            </a:r>
            <a:endParaRPr lang="en-US" sz="1400" dirty="0">
              <a:solidFill>
                <a:srgbClr val="006600"/>
              </a:solidFill>
            </a:endParaRPr>
          </a:p>
          <a:p>
            <a:pPr>
              <a:tabLst>
                <a:tab pos="457200" algn="l"/>
                <a:tab pos="914400" algn="l"/>
                <a:tab pos="1371600" algn="l"/>
                <a:tab pos="1828800" algn="l"/>
                <a:tab pos="2286000" algn="l"/>
                <a:tab pos="2743200" algn="l"/>
                <a:tab pos="3200400" algn="l"/>
                <a:tab pos="3657600" algn="l"/>
                <a:tab pos="4114800" algn="l"/>
                <a:tab pos="4572000" algn="l"/>
                <a:tab pos="5029200" algn="l"/>
              </a:tabLst>
            </a:pPr>
            <a:r>
              <a:rPr lang="pl-PL" sz="1400" dirty="0">
                <a:solidFill>
                  <a:srgbClr val="006600"/>
                </a:solidFill>
              </a:rPr>
              <a:t>l - dužina uzorka koji se deformiše i</a:t>
            </a:r>
            <a:endParaRPr lang="en-US" sz="1400" dirty="0">
              <a:solidFill>
                <a:srgbClr val="006600"/>
              </a:solidFill>
            </a:endParaRPr>
          </a:p>
          <a:p>
            <a:pPr>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400" i="1" dirty="0">
                <a:solidFill>
                  <a:srgbClr val="006600"/>
                </a:solidFill>
              </a:rPr>
              <a:t>Δ</a:t>
            </a:r>
            <a:r>
              <a:rPr lang="pl-PL" sz="1400" i="1" dirty="0">
                <a:solidFill>
                  <a:srgbClr val="006600"/>
                </a:solidFill>
              </a:rPr>
              <a:t>l/l</a:t>
            </a:r>
            <a:r>
              <a:rPr lang="pl-PL" sz="1400" dirty="0">
                <a:solidFill>
                  <a:srgbClr val="006600"/>
                </a:solidFill>
              </a:rPr>
              <a:t> - relativna deformacija uzorka koji se deformiše.</a:t>
            </a:r>
          </a:p>
        </p:txBody>
      </p:sp>
      <p:sp>
        <p:nvSpPr>
          <p:cNvPr id="11" name="Rectangle 10"/>
          <p:cNvSpPr>
            <a:spLocks noChangeArrowheads="1"/>
          </p:cNvSpPr>
          <p:nvPr/>
        </p:nvSpPr>
        <p:spPr bwMode="auto">
          <a:xfrm>
            <a:off x="3327400" y="762000"/>
            <a:ext cx="18215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pl-PL" sz="1600" dirty="0" smtClean="0">
                <a:solidFill>
                  <a:srgbClr val="006600"/>
                </a:solidFill>
              </a:rPr>
              <a:t>Moduo </a:t>
            </a:r>
            <a:r>
              <a:rPr lang="pl-PL" sz="1600" dirty="0">
                <a:solidFill>
                  <a:srgbClr val="006600"/>
                </a:solidFill>
              </a:rPr>
              <a:t>elastičnosti</a:t>
            </a:r>
            <a:r>
              <a:rPr lang="en-US" sz="1600" dirty="0">
                <a:solidFill>
                  <a:srgbClr val="006600"/>
                </a:solidFill>
              </a:rPr>
              <a:t> </a:t>
            </a:r>
          </a:p>
        </p:txBody>
      </p:sp>
      <p:sp>
        <p:nvSpPr>
          <p:cNvPr id="12" name="Rectangle 15"/>
          <p:cNvSpPr>
            <a:spLocks noChangeArrowheads="1"/>
          </p:cNvSpPr>
          <p:nvPr/>
        </p:nvSpPr>
        <p:spPr bwMode="auto">
          <a:xfrm>
            <a:off x="3810000" y="2362200"/>
            <a:ext cx="15021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pl-PL" sz="1600" dirty="0" smtClean="0">
                <a:solidFill>
                  <a:srgbClr val="006600"/>
                </a:solidFill>
              </a:rPr>
              <a:t>Moduo </a:t>
            </a:r>
            <a:r>
              <a:rPr lang="pl-PL" sz="1600" dirty="0">
                <a:solidFill>
                  <a:srgbClr val="006600"/>
                </a:solidFill>
              </a:rPr>
              <a:t>klizanja</a:t>
            </a:r>
            <a:r>
              <a:rPr lang="en-US" sz="1600" dirty="0">
                <a:solidFill>
                  <a:srgbClr val="006600"/>
                </a:solidFill>
              </a:rPr>
              <a:t> </a:t>
            </a:r>
          </a:p>
        </p:txBody>
      </p:sp>
      <p:graphicFrame>
        <p:nvGraphicFramePr>
          <p:cNvPr id="8" name="Object 7"/>
          <p:cNvGraphicFramePr>
            <a:graphicFrameLocks noChangeAspect="1"/>
          </p:cNvGraphicFramePr>
          <p:nvPr>
            <p:extLst>
              <p:ext uri="{D42A27DB-BD31-4B8C-83A1-F6EECF244321}">
                <p14:modId xmlns:p14="http://schemas.microsoft.com/office/powerpoint/2010/main" val="580955172"/>
              </p:ext>
            </p:extLst>
          </p:nvPr>
        </p:nvGraphicFramePr>
        <p:xfrm>
          <a:off x="4357687" y="2895600"/>
          <a:ext cx="657225" cy="657225"/>
        </p:xfrm>
        <a:graphic>
          <a:graphicData uri="http://schemas.openxmlformats.org/presentationml/2006/ole">
            <mc:AlternateContent xmlns:mc="http://schemas.openxmlformats.org/markup-compatibility/2006">
              <mc:Choice xmlns:v="urn:schemas-microsoft-com:vml" Requires="v">
                <p:oleObj spid="_x0000_s6157" name="Equation" r:id="rId6" imgW="419100" imgH="419100" progId="Equation.3">
                  <p:embed/>
                </p:oleObj>
              </mc:Choice>
              <mc:Fallback>
                <p:oleObj name="Equation" r:id="rId6" imgW="419100" imgH="419100"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7687" y="2895600"/>
                        <a:ext cx="657225" cy="657225"/>
                      </a:xfrm>
                      <a:prstGeom prst="rect">
                        <a:avLst/>
                      </a:prstGeom>
                      <a:solidFill>
                        <a:srgbClr val="FFFF66"/>
                      </a:solidFill>
                      <a:ln w="9525">
                        <a:solidFill>
                          <a:srgbClr val="FF3300"/>
                        </a:solidFill>
                        <a:miter lim="800000"/>
                        <a:headEnd/>
                        <a:tailEnd/>
                      </a:ln>
                    </p:spPr>
                  </p:pic>
                </p:oleObj>
              </mc:Fallback>
            </mc:AlternateContent>
          </a:graphicData>
        </a:graphic>
      </p:graphicFrame>
      <p:sp>
        <p:nvSpPr>
          <p:cNvPr id="14" name="Rectangle 14"/>
          <p:cNvSpPr>
            <a:spLocks noChangeArrowheads="1"/>
          </p:cNvSpPr>
          <p:nvPr/>
        </p:nvSpPr>
        <p:spPr bwMode="auto">
          <a:xfrm>
            <a:off x="5562600" y="2819400"/>
            <a:ext cx="27844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400" i="1" dirty="0">
                <a:solidFill>
                  <a:srgbClr val="006600"/>
                </a:solidFill>
              </a:rPr>
              <a:t>τ</a:t>
            </a:r>
            <a:r>
              <a:rPr lang="pl-PL" sz="1400" dirty="0">
                <a:solidFill>
                  <a:srgbClr val="006600"/>
                </a:solidFill>
              </a:rPr>
              <a:t> - tangencijalni napon i</a:t>
            </a:r>
            <a:endParaRPr lang="en-US" sz="1400" dirty="0">
              <a:solidFill>
                <a:srgbClr val="006600"/>
              </a:solidFill>
            </a:endParaRPr>
          </a:p>
          <a:p>
            <a:pPr>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400" i="1" dirty="0">
                <a:solidFill>
                  <a:srgbClr val="006600"/>
                </a:solidFill>
              </a:rPr>
              <a:t>γ</a:t>
            </a:r>
            <a:r>
              <a:rPr lang="pl-PL" sz="1400" dirty="0">
                <a:solidFill>
                  <a:srgbClr val="006600"/>
                </a:solidFill>
              </a:rPr>
              <a:t> - ugaona deformacija smicanja.</a:t>
            </a:r>
          </a:p>
        </p:txBody>
      </p:sp>
      <p:pic>
        <p:nvPicPr>
          <p:cNvPr id="15" name="Picture 9" descr="panmanus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819" y="3886201"/>
            <a:ext cx="3502338" cy="259154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mater2_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24307" y="5257800"/>
            <a:ext cx="4601038" cy="125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mater2_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35104" y="3962400"/>
            <a:ext cx="2931752" cy="85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6"/>
          <p:cNvSpPr>
            <a:spLocks noChangeArrowheads="1"/>
          </p:cNvSpPr>
          <p:nvPr/>
        </p:nvSpPr>
        <p:spPr bwMode="auto">
          <a:xfrm>
            <a:off x="7239000" y="3568413"/>
            <a:ext cx="960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pl-PL" sz="1600" dirty="0">
                <a:solidFill>
                  <a:srgbClr val="006600"/>
                </a:solidFill>
              </a:rPr>
              <a:t>Uvijanje</a:t>
            </a:r>
            <a:r>
              <a:rPr lang="en-US" sz="1600" dirty="0">
                <a:solidFill>
                  <a:srgbClr val="006600"/>
                </a:solidFill>
              </a:rPr>
              <a:t> </a:t>
            </a:r>
          </a:p>
        </p:txBody>
      </p:sp>
      <p:sp>
        <p:nvSpPr>
          <p:cNvPr id="19" name="Rectangle 7"/>
          <p:cNvSpPr>
            <a:spLocks noChangeArrowheads="1"/>
          </p:cNvSpPr>
          <p:nvPr/>
        </p:nvSpPr>
        <p:spPr bwMode="auto">
          <a:xfrm>
            <a:off x="4077159" y="4953000"/>
            <a:ext cx="421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pl-PL" sz="1600" dirty="0">
                <a:solidFill>
                  <a:srgbClr val="006600"/>
                </a:solidFill>
              </a:rPr>
              <a:t>Površinska čvrstoća – kontaktna opterećenja</a:t>
            </a:r>
          </a:p>
        </p:txBody>
      </p:sp>
    </p:spTree>
    <p:extLst>
      <p:ext uri="{BB962C8B-B14F-4D97-AF65-F5344CB8AC3E}">
        <p14:creationId xmlns:p14="http://schemas.microsoft.com/office/powerpoint/2010/main" val="418224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95400" y="152400"/>
            <a:ext cx="6400800" cy="533400"/>
          </a:xfrm>
        </p:spPr>
        <p:txBody>
          <a:bodyPr>
            <a:noAutofit/>
          </a:bodyPr>
          <a:lstStyle/>
          <a:p>
            <a:r>
              <a:rPr lang="en-US" sz="3600" dirty="0" err="1" smtClean="0">
                <a:solidFill>
                  <a:srgbClr val="008000"/>
                </a:solidFill>
              </a:rPr>
              <a:t>Biotehni</a:t>
            </a:r>
            <a:r>
              <a:rPr lang="sr-Latn-RS" sz="3600" dirty="0" smtClean="0">
                <a:solidFill>
                  <a:srgbClr val="008000"/>
                </a:solidFill>
              </a:rPr>
              <a:t>čki materijali</a:t>
            </a:r>
            <a:endParaRPr lang="en-US" sz="3600" dirty="0">
              <a:solidFill>
                <a:srgbClr val="008000"/>
              </a:solidFill>
            </a:endParaRPr>
          </a:p>
        </p:txBody>
      </p:sp>
      <p:sp>
        <p:nvSpPr>
          <p:cNvPr id="2" name="Rectangle 1"/>
          <p:cNvSpPr/>
          <p:nvPr/>
        </p:nvSpPr>
        <p:spPr>
          <a:xfrm>
            <a:off x="533400" y="369670"/>
            <a:ext cx="8305800" cy="646331"/>
          </a:xfrm>
          <a:prstGeom prst="rect">
            <a:avLst/>
          </a:prstGeom>
        </p:spPr>
        <p:txBody>
          <a:bodyPr wrap="square">
            <a:spAutoFit/>
          </a:bodyPr>
          <a:lstStyle/>
          <a:p>
            <a:endParaRPr lang="en-US" dirty="0"/>
          </a:p>
          <a:p>
            <a:r>
              <a:rPr lang="en-US" dirty="0"/>
              <a:t> </a:t>
            </a:r>
            <a:endParaRPr lang="en-US" sz="2400" dirty="0">
              <a:solidFill>
                <a:schemeClr val="tx1">
                  <a:lumMod val="50000"/>
                  <a:lumOff val="50000"/>
                </a:schemeClr>
              </a:solidFill>
            </a:endParaRPr>
          </a:p>
        </p:txBody>
      </p:sp>
      <p:sp>
        <p:nvSpPr>
          <p:cNvPr id="6" name="Rectangle 5"/>
          <p:cNvSpPr/>
          <p:nvPr/>
        </p:nvSpPr>
        <p:spPr>
          <a:xfrm>
            <a:off x="200891" y="685800"/>
            <a:ext cx="8742218" cy="584775"/>
          </a:xfrm>
          <a:prstGeom prst="rect">
            <a:avLst/>
          </a:prstGeom>
        </p:spPr>
        <p:txBody>
          <a:bodyPr wrap="square">
            <a:spAutoFit/>
          </a:bodyPr>
          <a:lstStyle/>
          <a:p>
            <a:r>
              <a:rPr lang="en-US" sz="1600" dirty="0" err="1">
                <a:solidFill>
                  <a:schemeClr val="accent6">
                    <a:lumMod val="50000"/>
                  </a:schemeClr>
                </a:solidFill>
              </a:rPr>
              <a:t>Čvrstoća</a:t>
            </a:r>
            <a:r>
              <a:rPr lang="en-US" sz="1600" dirty="0">
                <a:solidFill>
                  <a:schemeClr val="accent6">
                    <a:lumMod val="50000"/>
                  </a:schemeClr>
                </a:solidFill>
              </a:rPr>
              <a:t> </a:t>
            </a:r>
            <a:r>
              <a:rPr lang="en-US" sz="1600" dirty="0" err="1">
                <a:solidFill>
                  <a:schemeClr val="accent6">
                    <a:lumMod val="50000"/>
                  </a:schemeClr>
                </a:solidFill>
              </a:rPr>
              <a:t>pri</a:t>
            </a:r>
            <a:r>
              <a:rPr lang="en-US" sz="1600" dirty="0">
                <a:solidFill>
                  <a:schemeClr val="accent6">
                    <a:lumMod val="50000"/>
                  </a:schemeClr>
                </a:solidFill>
              </a:rPr>
              <a:t> </a:t>
            </a:r>
            <a:r>
              <a:rPr lang="en-US" sz="1600" dirty="0" err="1">
                <a:solidFill>
                  <a:schemeClr val="accent6">
                    <a:lumMod val="50000"/>
                  </a:schemeClr>
                </a:solidFill>
              </a:rPr>
              <a:t>promenljivom</a:t>
            </a:r>
            <a:r>
              <a:rPr lang="en-US" sz="1600" dirty="0">
                <a:solidFill>
                  <a:schemeClr val="accent6">
                    <a:lumMod val="50000"/>
                  </a:schemeClr>
                </a:solidFill>
              </a:rPr>
              <a:t> </a:t>
            </a:r>
            <a:r>
              <a:rPr lang="en-US" sz="1600" dirty="0" err="1">
                <a:solidFill>
                  <a:schemeClr val="accent6">
                    <a:lumMod val="50000"/>
                  </a:schemeClr>
                </a:solidFill>
              </a:rPr>
              <a:t>opterećenju</a:t>
            </a:r>
            <a:r>
              <a:rPr lang="en-US" sz="1600" dirty="0">
                <a:solidFill>
                  <a:schemeClr val="accent6">
                    <a:lumMod val="50000"/>
                  </a:schemeClr>
                </a:solidFill>
              </a:rPr>
              <a:t> </a:t>
            </a:r>
            <a:r>
              <a:rPr lang="en-US" sz="1600" dirty="0" err="1">
                <a:solidFill>
                  <a:schemeClr val="accent6">
                    <a:lumMod val="50000"/>
                  </a:schemeClr>
                </a:solidFill>
              </a:rPr>
              <a:t>zavisi</a:t>
            </a:r>
            <a:r>
              <a:rPr lang="en-US" sz="1600" dirty="0">
                <a:solidFill>
                  <a:schemeClr val="accent6">
                    <a:lumMod val="50000"/>
                  </a:schemeClr>
                </a:solidFill>
              </a:rPr>
              <a:t> od </a:t>
            </a:r>
            <a:r>
              <a:rPr lang="en-US" sz="1600" dirty="0" err="1">
                <a:solidFill>
                  <a:schemeClr val="accent6">
                    <a:lumMod val="50000"/>
                  </a:schemeClr>
                </a:solidFill>
              </a:rPr>
              <a:t>čitavog</a:t>
            </a:r>
            <a:r>
              <a:rPr lang="en-US" sz="1600" dirty="0">
                <a:solidFill>
                  <a:schemeClr val="accent6">
                    <a:lumMod val="50000"/>
                  </a:schemeClr>
                </a:solidFill>
              </a:rPr>
              <a:t> </a:t>
            </a:r>
            <a:r>
              <a:rPr lang="en-US" sz="1600" dirty="0" err="1">
                <a:solidFill>
                  <a:schemeClr val="accent6">
                    <a:lumMod val="50000"/>
                  </a:schemeClr>
                </a:solidFill>
              </a:rPr>
              <a:t>niza</a:t>
            </a:r>
            <a:r>
              <a:rPr lang="en-US" sz="1600" dirty="0">
                <a:solidFill>
                  <a:schemeClr val="accent6">
                    <a:lumMod val="50000"/>
                  </a:schemeClr>
                </a:solidFill>
              </a:rPr>
              <a:t> </a:t>
            </a:r>
            <a:r>
              <a:rPr lang="en-US" sz="1600" dirty="0" err="1">
                <a:solidFill>
                  <a:schemeClr val="accent6">
                    <a:lumMod val="50000"/>
                  </a:schemeClr>
                </a:solidFill>
              </a:rPr>
              <a:t>uticajnih</a:t>
            </a:r>
            <a:r>
              <a:rPr lang="en-US" sz="1600" dirty="0">
                <a:solidFill>
                  <a:schemeClr val="accent6">
                    <a:lumMod val="50000"/>
                  </a:schemeClr>
                </a:solidFill>
              </a:rPr>
              <a:t> </a:t>
            </a:r>
            <a:r>
              <a:rPr lang="en-US" sz="1600" dirty="0" err="1">
                <a:solidFill>
                  <a:schemeClr val="accent6">
                    <a:lumMod val="50000"/>
                  </a:schemeClr>
                </a:solidFill>
              </a:rPr>
              <a:t>veličina</a:t>
            </a:r>
            <a:r>
              <a:rPr lang="en-US" sz="1600" dirty="0">
                <a:solidFill>
                  <a:schemeClr val="accent6">
                    <a:lumMod val="50000"/>
                  </a:schemeClr>
                </a:solidFill>
              </a:rPr>
              <a:t>: </a:t>
            </a:r>
            <a:r>
              <a:rPr lang="en-US" sz="1600" dirty="0" err="1">
                <a:solidFill>
                  <a:schemeClr val="accent6">
                    <a:lumMod val="50000"/>
                  </a:schemeClr>
                </a:solidFill>
              </a:rPr>
              <a:t>kvaliteta</a:t>
            </a:r>
            <a:r>
              <a:rPr lang="en-US" sz="1600" dirty="0">
                <a:solidFill>
                  <a:schemeClr val="accent6">
                    <a:lumMod val="50000"/>
                  </a:schemeClr>
                </a:solidFill>
              </a:rPr>
              <a:t> </a:t>
            </a:r>
            <a:r>
              <a:rPr lang="en-US" sz="1600" dirty="0" err="1">
                <a:solidFill>
                  <a:schemeClr val="accent6">
                    <a:lumMod val="50000"/>
                  </a:schemeClr>
                </a:solidFill>
              </a:rPr>
              <a:t>i</a:t>
            </a:r>
            <a:r>
              <a:rPr lang="en-US" sz="1600" dirty="0">
                <a:solidFill>
                  <a:schemeClr val="accent6">
                    <a:lumMod val="50000"/>
                  </a:schemeClr>
                </a:solidFill>
              </a:rPr>
              <a:t> </a:t>
            </a:r>
            <a:r>
              <a:rPr lang="en-US" sz="1600" dirty="0" err="1">
                <a:solidFill>
                  <a:schemeClr val="accent6">
                    <a:lumMod val="50000"/>
                  </a:schemeClr>
                </a:solidFill>
              </a:rPr>
              <a:t>stanja</a:t>
            </a:r>
            <a:r>
              <a:rPr lang="en-US" sz="1600" dirty="0">
                <a:solidFill>
                  <a:schemeClr val="accent6">
                    <a:lumMod val="50000"/>
                  </a:schemeClr>
                </a:solidFill>
              </a:rPr>
              <a:t> </a:t>
            </a:r>
            <a:r>
              <a:rPr lang="en-US" sz="1600" dirty="0" err="1">
                <a:solidFill>
                  <a:schemeClr val="accent6">
                    <a:lumMod val="50000"/>
                  </a:schemeClr>
                </a:solidFill>
              </a:rPr>
              <a:t>površine</a:t>
            </a:r>
            <a:r>
              <a:rPr lang="en-US" sz="1600" dirty="0">
                <a:solidFill>
                  <a:schemeClr val="accent6">
                    <a:lumMod val="50000"/>
                  </a:schemeClr>
                </a:solidFill>
              </a:rPr>
              <a:t>, </a:t>
            </a:r>
            <a:r>
              <a:rPr lang="en-US" sz="1600" dirty="0" err="1">
                <a:solidFill>
                  <a:schemeClr val="accent6">
                    <a:lumMod val="50000"/>
                  </a:schemeClr>
                </a:solidFill>
              </a:rPr>
              <a:t>eventualnih</a:t>
            </a:r>
            <a:r>
              <a:rPr lang="en-US" sz="1600" dirty="0">
                <a:solidFill>
                  <a:schemeClr val="accent6">
                    <a:lumMod val="50000"/>
                  </a:schemeClr>
                </a:solidFill>
              </a:rPr>
              <a:t> </a:t>
            </a:r>
            <a:r>
              <a:rPr lang="en-US" sz="1600" dirty="0" err="1">
                <a:solidFill>
                  <a:schemeClr val="accent6">
                    <a:lumMod val="50000"/>
                  </a:schemeClr>
                </a:solidFill>
              </a:rPr>
              <a:t>korozionih</a:t>
            </a:r>
            <a:r>
              <a:rPr lang="en-US" sz="1600" dirty="0">
                <a:solidFill>
                  <a:schemeClr val="accent6">
                    <a:lumMod val="50000"/>
                  </a:schemeClr>
                </a:solidFill>
              </a:rPr>
              <a:t> </a:t>
            </a:r>
            <a:r>
              <a:rPr lang="en-US" sz="1600" dirty="0" err="1">
                <a:solidFill>
                  <a:schemeClr val="accent6">
                    <a:lumMod val="50000"/>
                  </a:schemeClr>
                </a:solidFill>
              </a:rPr>
              <a:t>oštećenja</a:t>
            </a:r>
            <a:r>
              <a:rPr lang="en-US" sz="1600" dirty="0">
                <a:solidFill>
                  <a:schemeClr val="accent6">
                    <a:lumMod val="50000"/>
                  </a:schemeClr>
                </a:solidFill>
              </a:rPr>
              <a:t>, </a:t>
            </a:r>
            <a:r>
              <a:rPr lang="en-US" sz="1600" dirty="0" err="1">
                <a:solidFill>
                  <a:schemeClr val="accent6">
                    <a:lumMod val="50000"/>
                  </a:schemeClr>
                </a:solidFill>
              </a:rPr>
              <a:t>frekvencije</a:t>
            </a:r>
            <a:r>
              <a:rPr lang="en-US" sz="1600" dirty="0">
                <a:solidFill>
                  <a:schemeClr val="accent6">
                    <a:lumMod val="50000"/>
                  </a:schemeClr>
                </a:solidFill>
              </a:rPr>
              <a:t> </a:t>
            </a:r>
            <a:r>
              <a:rPr lang="en-US" sz="1600" dirty="0" err="1">
                <a:solidFill>
                  <a:schemeClr val="accent6">
                    <a:lumMod val="50000"/>
                  </a:schemeClr>
                </a:solidFill>
              </a:rPr>
              <a:t>opterećenja</a:t>
            </a:r>
            <a:r>
              <a:rPr lang="en-US" sz="1600" dirty="0">
                <a:solidFill>
                  <a:schemeClr val="accent6">
                    <a:lumMod val="50000"/>
                  </a:schemeClr>
                </a:solidFill>
              </a:rPr>
              <a:t>, temperature, </a:t>
            </a:r>
            <a:r>
              <a:rPr lang="en-US" sz="1600" dirty="0" err="1">
                <a:solidFill>
                  <a:schemeClr val="accent6">
                    <a:lumMod val="50000"/>
                  </a:schemeClr>
                </a:solidFill>
              </a:rPr>
              <a:t>oblika</a:t>
            </a:r>
            <a:r>
              <a:rPr lang="en-US" sz="1600" dirty="0">
                <a:solidFill>
                  <a:schemeClr val="accent6">
                    <a:lumMod val="50000"/>
                  </a:schemeClr>
                </a:solidFill>
              </a:rPr>
              <a:t>, </a:t>
            </a:r>
            <a:r>
              <a:rPr lang="en-US" sz="1600" dirty="0" err="1">
                <a:solidFill>
                  <a:schemeClr val="accent6">
                    <a:lumMod val="50000"/>
                  </a:schemeClr>
                </a:solidFill>
              </a:rPr>
              <a:t>dimenzija</a:t>
            </a:r>
            <a:r>
              <a:rPr lang="en-US" sz="1600" dirty="0">
                <a:solidFill>
                  <a:schemeClr val="accent6">
                    <a:lumMod val="50000"/>
                  </a:schemeClr>
                </a:solidFill>
              </a:rPr>
              <a:t> </a:t>
            </a:r>
            <a:r>
              <a:rPr lang="en-US" sz="1600" dirty="0" err="1">
                <a:solidFill>
                  <a:schemeClr val="accent6">
                    <a:lumMod val="50000"/>
                  </a:schemeClr>
                </a:solidFill>
              </a:rPr>
              <a:t>itd</a:t>
            </a:r>
            <a:r>
              <a:rPr lang="en-US" sz="1600" dirty="0">
                <a:solidFill>
                  <a:schemeClr val="accent6">
                    <a:lumMod val="50000"/>
                  </a:schemeClr>
                </a:solidFill>
              </a:rPr>
              <a:t>.</a:t>
            </a:r>
          </a:p>
        </p:txBody>
      </p:sp>
      <p:pic>
        <p:nvPicPr>
          <p:cNvPr id="20" name="Picture 19" descr="z1"/>
          <p:cNvPicPr/>
          <p:nvPr/>
        </p:nvPicPr>
        <p:blipFill>
          <a:blip r:embed="rId3">
            <a:extLst>
              <a:ext uri="{28A0092B-C50C-407E-A947-70E740481C1C}">
                <a14:useLocalDpi xmlns:a14="http://schemas.microsoft.com/office/drawing/2010/main" val="0"/>
              </a:ext>
            </a:extLst>
          </a:blip>
          <a:srcRect/>
          <a:stretch>
            <a:fillRect/>
          </a:stretch>
        </p:blipFill>
        <p:spPr bwMode="auto">
          <a:xfrm>
            <a:off x="401782" y="1447800"/>
            <a:ext cx="3409950" cy="1557338"/>
          </a:xfrm>
          <a:prstGeom prst="rect">
            <a:avLst/>
          </a:prstGeom>
          <a:noFill/>
          <a:ln>
            <a:noFill/>
          </a:ln>
        </p:spPr>
      </p:pic>
      <p:sp>
        <p:nvSpPr>
          <p:cNvPr id="7" name="Rectangle 6"/>
          <p:cNvSpPr/>
          <p:nvPr/>
        </p:nvSpPr>
        <p:spPr>
          <a:xfrm>
            <a:off x="4038600" y="1371600"/>
            <a:ext cx="4800600" cy="830997"/>
          </a:xfrm>
          <a:prstGeom prst="rect">
            <a:avLst/>
          </a:prstGeom>
        </p:spPr>
        <p:txBody>
          <a:bodyPr wrap="square">
            <a:spAutoFit/>
          </a:bodyPr>
          <a:lstStyle/>
          <a:p>
            <a:r>
              <a:rPr lang="en-US" sz="1600" dirty="0" err="1">
                <a:solidFill>
                  <a:schemeClr val="tx1">
                    <a:lumMod val="65000"/>
                    <a:lumOff val="35000"/>
                  </a:schemeClr>
                </a:solidFill>
              </a:rPr>
              <a:t>Uticaj</a:t>
            </a:r>
            <a:r>
              <a:rPr lang="en-US" sz="1600" dirty="0">
                <a:solidFill>
                  <a:schemeClr val="tx1">
                    <a:lumMod val="65000"/>
                    <a:lumOff val="35000"/>
                  </a:schemeClr>
                </a:solidFill>
              </a:rPr>
              <a:t> </a:t>
            </a:r>
            <a:r>
              <a:rPr lang="en-US" sz="1600" dirty="0" err="1">
                <a:solidFill>
                  <a:schemeClr val="tx1">
                    <a:lumMod val="65000"/>
                    <a:lumOff val="35000"/>
                  </a:schemeClr>
                </a:solidFill>
              </a:rPr>
              <a:t>oblika</a:t>
            </a:r>
            <a:r>
              <a:rPr lang="en-US" sz="1600" dirty="0">
                <a:solidFill>
                  <a:schemeClr val="tx1">
                    <a:lumMod val="65000"/>
                    <a:lumOff val="35000"/>
                  </a:schemeClr>
                </a:solidFill>
              </a:rPr>
              <a:t> je </a:t>
            </a:r>
            <a:r>
              <a:rPr lang="en-US" sz="1600" dirty="0" err="1">
                <a:solidFill>
                  <a:schemeClr val="tx1">
                    <a:lumMod val="65000"/>
                    <a:lumOff val="35000"/>
                  </a:schemeClr>
                </a:solidFill>
              </a:rPr>
              <a:t>toliko</a:t>
            </a:r>
            <a:r>
              <a:rPr lang="en-US" sz="1600" dirty="0">
                <a:solidFill>
                  <a:schemeClr val="tx1">
                    <a:lumMod val="65000"/>
                    <a:lumOff val="35000"/>
                  </a:schemeClr>
                </a:solidFill>
              </a:rPr>
              <a:t> </a:t>
            </a:r>
            <a:r>
              <a:rPr lang="en-US" sz="1600" dirty="0" err="1">
                <a:solidFill>
                  <a:schemeClr val="tx1">
                    <a:lumMod val="65000"/>
                    <a:lumOff val="35000"/>
                  </a:schemeClr>
                </a:solidFill>
              </a:rPr>
              <a:t>veliki</a:t>
            </a:r>
            <a:r>
              <a:rPr lang="en-US" sz="1600" dirty="0">
                <a:solidFill>
                  <a:schemeClr val="tx1">
                    <a:lumMod val="65000"/>
                    <a:lumOff val="35000"/>
                  </a:schemeClr>
                </a:solidFill>
              </a:rPr>
              <a:t> da se </a:t>
            </a:r>
            <a:r>
              <a:rPr lang="en-US" sz="1600" dirty="0" err="1">
                <a:solidFill>
                  <a:schemeClr val="tx1">
                    <a:lumMod val="65000"/>
                    <a:lumOff val="35000"/>
                  </a:schemeClr>
                </a:solidFill>
              </a:rPr>
              <a:t>ispitivanja</a:t>
            </a:r>
            <a:r>
              <a:rPr lang="en-US" sz="1600" dirty="0">
                <a:solidFill>
                  <a:schemeClr val="tx1">
                    <a:lumMod val="65000"/>
                    <a:lumOff val="35000"/>
                  </a:schemeClr>
                </a:solidFill>
              </a:rPr>
              <a:t> </a:t>
            </a:r>
            <a:r>
              <a:rPr lang="en-US" sz="1600" dirty="0" err="1">
                <a:solidFill>
                  <a:schemeClr val="tx1">
                    <a:lumMod val="65000"/>
                    <a:lumOff val="35000"/>
                  </a:schemeClr>
                </a:solidFill>
              </a:rPr>
              <a:t>moraju</a:t>
            </a:r>
            <a:r>
              <a:rPr lang="en-US" sz="1600" dirty="0">
                <a:solidFill>
                  <a:schemeClr val="tx1">
                    <a:lumMod val="65000"/>
                    <a:lumOff val="35000"/>
                  </a:schemeClr>
                </a:solidFill>
              </a:rPr>
              <a:t> </a:t>
            </a:r>
            <a:r>
              <a:rPr lang="en-US" sz="1600" dirty="0" err="1">
                <a:solidFill>
                  <a:schemeClr val="tx1">
                    <a:lumMod val="65000"/>
                    <a:lumOff val="35000"/>
                  </a:schemeClr>
                </a:solidFill>
              </a:rPr>
              <a:t>izvesti</a:t>
            </a:r>
            <a:r>
              <a:rPr lang="en-US" sz="1600" dirty="0">
                <a:solidFill>
                  <a:schemeClr val="tx1">
                    <a:lumMod val="65000"/>
                    <a:lumOff val="35000"/>
                  </a:schemeClr>
                </a:solidFill>
              </a:rPr>
              <a:t> </a:t>
            </a:r>
            <a:r>
              <a:rPr lang="en-US" sz="1600" dirty="0" err="1">
                <a:solidFill>
                  <a:schemeClr val="tx1">
                    <a:lumMod val="65000"/>
                    <a:lumOff val="35000"/>
                  </a:schemeClr>
                </a:solidFill>
              </a:rPr>
              <a:t>na</a:t>
            </a:r>
            <a:r>
              <a:rPr lang="en-US" sz="1600" dirty="0">
                <a:solidFill>
                  <a:schemeClr val="tx1">
                    <a:lumMod val="65000"/>
                    <a:lumOff val="35000"/>
                  </a:schemeClr>
                </a:solidFill>
              </a:rPr>
              <a:t> </a:t>
            </a:r>
            <a:r>
              <a:rPr lang="en-US" sz="1600" dirty="0" err="1">
                <a:solidFill>
                  <a:schemeClr val="tx1">
                    <a:lumMod val="65000"/>
                    <a:lumOff val="35000"/>
                  </a:schemeClr>
                </a:solidFill>
              </a:rPr>
              <a:t>samim</a:t>
            </a:r>
            <a:r>
              <a:rPr lang="en-US" sz="1600" dirty="0">
                <a:solidFill>
                  <a:schemeClr val="tx1">
                    <a:lumMod val="65000"/>
                    <a:lumOff val="35000"/>
                  </a:schemeClr>
                </a:solidFill>
              </a:rPr>
              <a:t> </a:t>
            </a:r>
            <a:r>
              <a:rPr lang="en-US" sz="1600" dirty="0" err="1">
                <a:solidFill>
                  <a:schemeClr val="tx1">
                    <a:lumMod val="65000"/>
                    <a:lumOff val="35000"/>
                  </a:schemeClr>
                </a:solidFill>
              </a:rPr>
              <a:t>konstrukcijama</a:t>
            </a:r>
            <a:r>
              <a:rPr lang="en-US" sz="1600" dirty="0">
                <a:solidFill>
                  <a:schemeClr val="tx1">
                    <a:lumMod val="65000"/>
                    <a:lumOff val="35000"/>
                  </a:schemeClr>
                </a:solidFill>
              </a:rPr>
              <a:t> pod </a:t>
            </a:r>
            <a:r>
              <a:rPr lang="en-US" sz="1600" dirty="0" err="1">
                <a:solidFill>
                  <a:schemeClr val="tx1">
                    <a:lumMod val="65000"/>
                    <a:lumOff val="35000"/>
                  </a:schemeClr>
                </a:solidFill>
              </a:rPr>
              <a:t>uslovima</a:t>
            </a:r>
            <a:r>
              <a:rPr lang="en-US" sz="1600" dirty="0">
                <a:solidFill>
                  <a:schemeClr val="tx1">
                    <a:lumMod val="65000"/>
                    <a:lumOff val="35000"/>
                  </a:schemeClr>
                </a:solidFill>
              </a:rPr>
              <a:t> </a:t>
            </a:r>
            <a:r>
              <a:rPr lang="en-US" sz="1600" dirty="0" err="1">
                <a:solidFill>
                  <a:schemeClr val="tx1">
                    <a:lumMod val="65000"/>
                    <a:lumOff val="35000"/>
                  </a:schemeClr>
                </a:solidFill>
              </a:rPr>
              <a:t>koji</a:t>
            </a:r>
            <a:r>
              <a:rPr lang="en-US" sz="1600" dirty="0">
                <a:solidFill>
                  <a:schemeClr val="tx1">
                    <a:lumMod val="65000"/>
                    <a:lumOff val="35000"/>
                  </a:schemeClr>
                </a:solidFill>
              </a:rPr>
              <a:t> </a:t>
            </a:r>
            <a:r>
              <a:rPr lang="en-US" sz="1600" dirty="0" err="1">
                <a:solidFill>
                  <a:schemeClr val="tx1">
                    <a:lumMod val="65000"/>
                    <a:lumOff val="35000"/>
                  </a:schemeClr>
                </a:solidFill>
              </a:rPr>
              <a:t>su</a:t>
            </a:r>
            <a:r>
              <a:rPr lang="en-US" sz="1600" dirty="0">
                <a:solidFill>
                  <a:schemeClr val="tx1">
                    <a:lumMod val="65000"/>
                    <a:lumOff val="35000"/>
                  </a:schemeClr>
                </a:solidFill>
              </a:rPr>
              <a:t> </a:t>
            </a:r>
            <a:r>
              <a:rPr lang="en-US" sz="1600" dirty="0" err="1">
                <a:solidFill>
                  <a:schemeClr val="tx1">
                    <a:lumMod val="65000"/>
                    <a:lumOff val="35000"/>
                  </a:schemeClr>
                </a:solidFill>
              </a:rPr>
              <a:t>što</a:t>
            </a:r>
            <a:r>
              <a:rPr lang="en-US" sz="1600" dirty="0">
                <a:solidFill>
                  <a:schemeClr val="tx1">
                    <a:lumMod val="65000"/>
                    <a:lumOff val="35000"/>
                  </a:schemeClr>
                </a:solidFill>
              </a:rPr>
              <a:t> je </a:t>
            </a:r>
            <a:r>
              <a:rPr lang="en-US" sz="1600" dirty="0" err="1">
                <a:solidFill>
                  <a:schemeClr val="tx1">
                    <a:lumMod val="65000"/>
                    <a:lumOff val="35000"/>
                  </a:schemeClr>
                </a:solidFill>
              </a:rPr>
              <a:t>moguće</a:t>
            </a:r>
            <a:r>
              <a:rPr lang="en-US" sz="1600" dirty="0">
                <a:solidFill>
                  <a:schemeClr val="tx1">
                    <a:lumMod val="65000"/>
                    <a:lumOff val="35000"/>
                  </a:schemeClr>
                </a:solidFill>
              </a:rPr>
              <a:t> </a:t>
            </a:r>
            <a:r>
              <a:rPr lang="en-US" sz="1600" dirty="0" err="1">
                <a:solidFill>
                  <a:schemeClr val="tx1">
                    <a:lumMod val="65000"/>
                    <a:lumOff val="35000"/>
                  </a:schemeClr>
                </a:solidFill>
              </a:rPr>
              <a:t>više</a:t>
            </a:r>
            <a:r>
              <a:rPr lang="en-US" sz="1600" dirty="0">
                <a:solidFill>
                  <a:schemeClr val="tx1">
                    <a:lumMod val="65000"/>
                    <a:lumOff val="35000"/>
                  </a:schemeClr>
                </a:solidFill>
              </a:rPr>
              <a:t> </a:t>
            </a:r>
            <a:r>
              <a:rPr lang="en-US" sz="1600" dirty="0" err="1">
                <a:solidFill>
                  <a:schemeClr val="tx1">
                    <a:lumMod val="65000"/>
                    <a:lumOff val="35000"/>
                  </a:schemeClr>
                </a:solidFill>
              </a:rPr>
              <a:t>slični</a:t>
            </a:r>
            <a:r>
              <a:rPr lang="en-US" sz="1600" dirty="0">
                <a:solidFill>
                  <a:schemeClr val="tx1">
                    <a:lumMod val="65000"/>
                    <a:lumOff val="35000"/>
                  </a:schemeClr>
                </a:solidFill>
              </a:rPr>
              <a:t> </a:t>
            </a:r>
            <a:r>
              <a:rPr lang="en-US" sz="1600" dirty="0" err="1">
                <a:solidFill>
                  <a:schemeClr val="tx1">
                    <a:lumMod val="65000"/>
                    <a:lumOff val="35000"/>
                  </a:schemeClr>
                </a:solidFill>
              </a:rPr>
              <a:t>uslovima</a:t>
            </a:r>
            <a:r>
              <a:rPr lang="en-US" sz="1600" dirty="0">
                <a:solidFill>
                  <a:schemeClr val="tx1">
                    <a:lumMod val="65000"/>
                    <a:lumOff val="35000"/>
                  </a:schemeClr>
                </a:solidFill>
              </a:rPr>
              <a:t> </a:t>
            </a:r>
            <a:r>
              <a:rPr lang="en-US" sz="1600" dirty="0" err="1">
                <a:solidFill>
                  <a:schemeClr val="tx1">
                    <a:lumMod val="65000"/>
                    <a:lumOff val="35000"/>
                  </a:schemeClr>
                </a:solidFill>
              </a:rPr>
              <a:t>eksploatacije</a:t>
            </a:r>
            <a:r>
              <a:rPr lang="en-US" sz="1600" dirty="0">
                <a:solidFill>
                  <a:schemeClr val="tx1">
                    <a:lumMod val="65000"/>
                    <a:lumOff val="35000"/>
                  </a:schemeClr>
                </a:solidFill>
              </a:rPr>
              <a:t>.</a:t>
            </a:r>
          </a:p>
        </p:txBody>
      </p:sp>
      <p:sp>
        <p:nvSpPr>
          <p:cNvPr id="9" name="Rectangle 8"/>
          <p:cNvSpPr/>
          <p:nvPr/>
        </p:nvSpPr>
        <p:spPr>
          <a:xfrm>
            <a:off x="360218" y="2998211"/>
            <a:ext cx="8534400" cy="830997"/>
          </a:xfrm>
          <a:prstGeom prst="rect">
            <a:avLst/>
          </a:prstGeom>
        </p:spPr>
        <p:txBody>
          <a:bodyPr wrap="square">
            <a:spAutoFit/>
          </a:bodyPr>
          <a:lstStyle/>
          <a:p>
            <a:r>
              <a:rPr lang="en-US" sz="1600" dirty="0">
                <a:solidFill>
                  <a:schemeClr val="tx1">
                    <a:lumMod val="65000"/>
                    <a:lumOff val="35000"/>
                  </a:schemeClr>
                </a:solidFill>
              </a:rPr>
              <a:t>Kao </a:t>
            </a:r>
            <a:r>
              <a:rPr lang="en-US" sz="1600" dirty="0" err="1">
                <a:solidFill>
                  <a:schemeClr val="tx1">
                    <a:lumMod val="65000"/>
                    <a:lumOff val="35000"/>
                  </a:schemeClr>
                </a:solidFill>
              </a:rPr>
              <a:t>osnovu</a:t>
            </a:r>
            <a:r>
              <a:rPr lang="en-US" sz="1600" dirty="0">
                <a:solidFill>
                  <a:schemeClr val="tx1">
                    <a:lumMod val="65000"/>
                    <a:lumOff val="35000"/>
                  </a:schemeClr>
                </a:solidFill>
              </a:rPr>
              <a:t> </a:t>
            </a:r>
            <a:r>
              <a:rPr lang="en-US" sz="1600" dirty="0" err="1">
                <a:solidFill>
                  <a:schemeClr val="tx1">
                    <a:lumMod val="65000"/>
                    <a:lumOff val="35000"/>
                  </a:schemeClr>
                </a:solidFill>
              </a:rPr>
              <a:t>za</a:t>
            </a:r>
            <a:r>
              <a:rPr lang="en-US" sz="1600" dirty="0">
                <a:solidFill>
                  <a:schemeClr val="tx1">
                    <a:lumMod val="65000"/>
                    <a:lumOff val="35000"/>
                  </a:schemeClr>
                </a:solidFill>
              </a:rPr>
              <a:t> </a:t>
            </a:r>
            <a:r>
              <a:rPr lang="en-US" sz="1600" dirty="0" err="1">
                <a:solidFill>
                  <a:schemeClr val="tx1">
                    <a:lumMod val="65000"/>
                    <a:lumOff val="35000"/>
                  </a:schemeClr>
                </a:solidFill>
              </a:rPr>
              <a:t>racionalnije</a:t>
            </a:r>
            <a:r>
              <a:rPr lang="en-US" sz="1600" dirty="0">
                <a:solidFill>
                  <a:schemeClr val="tx1">
                    <a:lumMod val="65000"/>
                    <a:lumOff val="35000"/>
                  </a:schemeClr>
                </a:solidFill>
              </a:rPr>
              <a:t> </a:t>
            </a:r>
            <a:r>
              <a:rPr lang="en-US" sz="1600" dirty="0" err="1">
                <a:solidFill>
                  <a:schemeClr val="tx1">
                    <a:lumMod val="65000"/>
                    <a:lumOff val="35000"/>
                  </a:schemeClr>
                </a:solidFill>
              </a:rPr>
              <a:t>dimenzionisanje</a:t>
            </a:r>
            <a:r>
              <a:rPr lang="en-US" sz="1600" dirty="0">
                <a:solidFill>
                  <a:schemeClr val="tx1">
                    <a:lumMod val="65000"/>
                    <a:lumOff val="35000"/>
                  </a:schemeClr>
                </a:solidFill>
              </a:rPr>
              <a:t> </a:t>
            </a:r>
            <a:r>
              <a:rPr lang="en-US" sz="1600" dirty="0" err="1">
                <a:solidFill>
                  <a:schemeClr val="tx1">
                    <a:lumMod val="65000"/>
                    <a:lumOff val="35000"/>
                  </a:schemeClr>
                </a:solidFill>
              </a:rPr>
              <a:t>delova</a:t>
            </a:r>
            <a:r>
              <a:rPr lang="en-US" sz="1600" dirty="0">
                <a:solidFill>
                  <a:schemeClr val="tx1">
                    <a:lumMod val="65000"/>
                    <a:lumOff val="35000"/>
                  </a:schemeClr>
                </a:solidFill>
              </a:rPr>
              <a:t> </a:t>
            </a:r>
            <a:r>
              <a:rPr lang="en-US" sz="1600" dirty="0" err="1">
                <a:solidFill>
                  <a:schemeClr val="tx1">
                    <a:lumMod val="65000"/>
                    <a:lumOff val="35000"/>
                  </a:schemeClr>
                </a:solidFill>
              </a:rPr>
              <a:t>izloženih</a:t>
            </a:r>
            <a:r>
              <a:rPr lang="en-US" sz="1600" dirty="0">
                <a:solidFill>
                  <a:schemeClr val="tx1">
                    <a:lumMod val="65000"/>
                    <a:lumOff val="35000"/>
                  </a:schemeClr>
                </a:solidFill>
              </a:rPr>
              <a:t> </a:t>
            </a:r>
            <a:r>
              <a:rPr lang="en-US" sz="1600" dirty="0" err="1">
                <a:solidFill>
                  <a:schemeClr val="tx1">
                    <a:lumMod val="65000"/>
                    <a:lumOff val="35000"/>
                  </a:schemeClr>
                </a:solidFill>
              </a:rPr>
              <a:t>promenljivim</a:t>
            </a:r>
            <a:r>
              <a:rPr lang="en-US" sz="1600" dirty="0">
                <a:solidFill>
                  <a:schemeClr val="tx1">
                    <a:lumMod val="65000"/>
                    <a:lumOff val="35000"/>
                  </a:schemeClr>
                </a:solidFill>
              </a:rPr>
              <a:t> </a:t>
            </a:r>
            <a:r>
              <a:rPr lang="en-US" sz="1600" dirty="0" err="1">
                <a:solidFill>
                  <a:schemeClr val="tx1">
                    <a:lumMod val="65000"/>
                    <a:lumOff val="35000"/>
                  </a:schemeClr>
                </a:solidFill>
              </a:rPr>
              <a:t>opterećenjima</a:t>
            </a:r>
            <a:r>
              <a:rPr lang="en-US" sz="1600" dirty="0">
                <a:solidFill>
                  <a:schemeClr val="tx1">
                    <a:lumMod val="65000"/>
                    <a:lumOff val="35000"/>
                  </a:schemeClr>
                </a:solidFill>
              </a:rPr>
              <a:t> </a:t>
            </a:r>
            <a:r>
              <a:rPr lang="en-US" sz="1600" dirty="0" err="1">
                <a:solidFill>
                  <a:schemeClr val="tx1">
                    <a:lumMod val="65000"/>
                    <a:lumOff val="35000"/>
                  </a:schemeClr>
                </a:solidFill>
              </a:rPr>
              <a:t>potrebno</a:t>
            </a:r>
            <a:r>
              <a:rPr lang="en-US" sz="1600" dirty="0">
                <a:solidFill>
                  <a:schemeClr val="tx1">
                    <a:lumMod val="65000"/>
                    <a:lumOff val="35000"/>
                  </a:schemeClr>
                </a:solidFill>
              </a:rPr>
              <a:t> je </a:t>
            </a:r>
            <a:r>
              <a:rPr lang="en-US" sz="1600" dirty="0" err="1">
                <a:solidFill>
                  <a:schemeClr val="tx1">
                    <a:lumMod val="65000"/>
                    <a:lumOff val="35000"/>
                  </a:schemeClr>
                </a:solidFill>
              </a:rPr>
              <a:t>iznaći</a:t>
            </a:r>
            <a:r>
              <a:rPr lang="en-US" sz="1600" dirty="0">
                <a:solidFill>
                  <a:schemeClr val="tx1">
                    <a:lumMod val="65000"/>
                    <a:lumOff val="35000"/>
                  </a:schemeClr>
                </a:solidFill>
              </a:rPr>
              <a:t> </a:t>
            </a:r>
            <a:r>
              <a:rPr lang="en-US" sz="1600" dirty="0" err="1">
                <a:solidFill>
                  <a:schemeClr val="tx1">
                    <a:lumMod val="65000"/>
                    <a:lumOff val="35000"/>
                  </a:schemeClr>
                </a:solidFill>
              </a:rPr>
              <a:t>dinamičku</a:t>
            </a:r>
            <a:r>
              <a:rPr lang="en-US" sz="1600" dirty="0">
                <a:solidFill>
                  <a:schemeClr val="tx1">
                    <a:lumMod val="65000"/>
                    <a:lumOff val="35000"/>
                  </a:schemeClr>
                </a:solidFill>
              </a:rPr>
              <a:t> </a:t>
            </a:r>
            <a:r>
              <a:rPr lang="en-US" sz="1600" dirty="0" err="1">
                <a:solidFill>
                  <a:schemeClr val="tx1">
                    <a:lumMod val="65000"/>
                    <a:lumOff val="35000"/>
                  </a:schemeClr>
                </a:solidFill>
              </a:rPr>
              <a:t>čvrstoću</a:t>
            </a:r>
            <a:r>
              <a:rPr lang="en-US" sz="1600" dirty="0">
                <a:solidFill>
                  <a:schemeClr val="tx1">
                    <a:lumMod val="65000"/>
                    <a:lumOff val="35000"/>
                  </a:schemeClr>
                </a:solidFill>
              </a:rPr>
              <a:t>, </a:t>
            </a:r>
            <a:r>
              <a:rPr lang="en-US" sz="1600" dirty="0" err="1">
                <a:solidFill>
                  <a:schemeClr val="tx1">
                    <a:lumMod val="65000"/>
                    <a:lumOff val="35000"/>
                  </a:schemeClr>
                </a:solidFill>
              </a:rPr>
              <a:t>tj</a:t>
            </a:r>
            <a:r>
              <a:rPr lang="en-US" sz="1600" dirty="0">
                <a:solidFill>
                  <a:schemeClr val="tx1">
                    <a:lumMod val="65000"/>
                    <a:lumOff val="35000"/>
                  </a:schemeClr>
                </a:solidFill>
              </a:rPr>
              <a:t>. </a:t>
            </a:r>
            <a:r>
              <a:rPr lang="en-US" sz="1600" dirty="0" err="1">
                <a:solidFill>
                  <a:schemeClr val="tx1">
                    <a:lumMod val="65000"/>
                    <a:lumOff val="35000"/>
                  </a:schemeClr>
                </a:solidFill>
              </a:rPr>
              <a:t>najveći</a:t>
            </a:r>
            <a:r>
              <a:rPr lang="en-US" sz="1600" dirty="0">
                <a:solidFill>
                  <a:schemeClr val="tx1">
                    <a:lumMod val="65000"/>
                    <a:lumOff val="35000"/>
                  </a:schemeClr>
                </a:solidFill>
              </a:rPr>
              <a:t> </a:t>
            </a:r>
            <a:r>
              <a:rPr lang="en-US" sz="1600" dirty="0" err="1">
                <a:solidFill>
                  <a:schemeClr val="tx1">
                    <a:lumMod val="65000"/>
                    <a:lumOff val="35000"/>
                  </a:schemeClr>
                </a:solidFill>
              </a:rPr>
              <a:t>napon</a:t>
            </a:r>
            <a:r>
              <a:rPr lang="en-US" sz="1600" dirty="0">
                <a:solidFill>
                  <a:schemeClr val="tx1">
                    <a:lumMod val="65000"/>
                    <a:lumOff val="35000"/>
                  </a:schemeClr>
                </a:solidFill>
              </a:rPr>
              <a:t> </a:t>
            </a:r>
            <a:r>
              <a:rPr lang="en-US" sz="1600" dirty="0" err="1">
                <a:solidFill>
                  <a:schemeClr val="tx1">
                    <a:lumMod val="65000"/>
                    <a:lumOff val="35000"/>
                  </a:schemeClr>
                </a:solidFill>
              </a:rPr>
              <a:t>koji</a:t>
            </a:r>
            <a:r>
              <a:rPr lang="en-US" sz="1600" dirty="0">
                <a:solidFill>
                  <a:schemeClr val="tx1">
                    <a:lumMod val="65000"/>
                    <a:lumOff val="35000"/>
                  </a:schemeClr>
                </a:solidFill>
              </a:rPr>
              <a:t> </a:t>
            </a:r>
            <a:r>
              <a:rPr lang="en-US" sz="1600" dirty="0" err="1">
                <a:solidFill>
                  <a:schemeClr val="tx1">
                    <a:lumMod val="65000"/>
                    <a:lumOff val="35000"/>
                  </a:schemeClr>
                </a:solidFill>
              </a:rPr>
              <a:t>materijal</a:t>
            </a:r>
            <a:r>
              <a:rPr lang="en-US" sz="1600" dirty="0">
                <a:solidFill>
                  <a:schemeClr val="tx1">
                    <a:lumMod val="65000"/>
                    <a:lumOff val="35000"/>
                  </a:schemeClr>
                </a:solidFill>
              </a:rPr>
              <a:t> </a:t>
            </a:r>
            <a:r>
              <a:rPr lang="en-US" sz="1600" dirty="0" err="1">
                <a:solidFill>
                  <a:schemeClr val="tx1">
                    <a:lumMod val="65000"/>
                    <a:lumOff val="35000"/>
                  </a:schemeClr>
                </a:solidFill>
              </a:rPr>
              <a:t>može</a:t>
            </a:r>
            <a:r>
              <a:rPr lang="en-US" sz="1600" dirty="0">
                <a:solidFill>
                  <a:schemeClr val="tx1">
                    <a:lumMod val="65000"/>
                    <a:lumOff val="35000"/>
                  </a:schemeClr>
                </a:solidFill>
              </a:rPr>
              <a:t> </a:t>
            </a:r>
            <a:r>
              <a:rPr lang="en-US" sz="1600" dirty="0" err="1">
                <a:solidFill>
                  <a:schemeClr val="tx1">
                    <a:lumMod val="65000"/>
                    <a:lumOff val="35000"/>
                  </a:schemeClr>
                </a:solidFill>
              </a:rPr>
              <a:t>izdržati</a:t>
            </a:r>
            <a:r>
              <a:rPr lang="en-US" sz="1600" dirty="0">
                <a:solidFill>
                  <a:schemeClr val="tx1">
                    <a:lumMod val="65000"/>
                    <a:lumOff val="35000"/>
                  </a:schemeClr>
                </a:solidFill>
              </a:rPr>
              <a:t> </a:t>
            </a:r>
            <a:r>
              <a:rPr lang="en-US" sz="1600" dirty="0" err="1">
                <a:solidFill>
                  <a:schemeClr val="tx1">
                    <a:lumMod val="65000"/>
                    <a:lumOff val="35000"/>
                  </a:schemeClr>
                </a:solidFill>
              </a:rPr>
              <a:t>bez</a:t>
            </a:r>
            <a:r>
              <a:rPr lang="en-US" sz="1600" dirty="0">
                <a:solidFill>
                  <a:schemeClr val="tx1">
                    <a:lumMod val="65000"/>
                    <a:lumOff val="35000"/>
                  </a:schemeClr>
                </a:solidFill>
              </a:rPr>
              <a:t> </a:t>
            </a:r>
            <a:r>
              <a:rPr lang="en-US" sz="1600" dirty="0" err="1">
                <a:solidFill>
                  <a:schemeClr val="tx1">
                    <a:lumMod val="65000"/>
                    <a:lumOff val="35000"/>
                  </a:schemeClr>
                </a:solidFill>
              </a:rPr>
              <a:t>loma</a:t>
            </a:r>
            <a:r>
              <a:rPr lang="en-US" sz="1600" dirty="0">
                <a:solidFill>
                  <a:schemeClr val="tx1">
                    <a:lumMod val="65000"/>
                    <a:lumOff val="35000"/>
                  </a:schemeClr>
                </a:solidFill>
              </a:rPr>
              <a:t> </a:t>
            </a:r>
            <a:r>
              <a:rPr lang="en-US" sz="1600" dirty="0" err="1">
                <a:solidFill>
                  <a:schemeClr val="tx1">
                    <a:lumMod val="65000"/>
                    <a:lumOff val="35000"/>
                  </a:schemeClr>
                </a:solidFill>
              </a:rPr>
              <a:t>i</a:t>
            </a:r>
            <a:r>
              <a:rPr lang="en-US" sz="1600" dirty="0">
                <a:solidFill>
                  <a:schemeClr val="tx1">
                    <a:lumMod val="65000"/>
                    <a:lumOff val="35000"/>
                  </a:schemeClr>
                </a:solidFill>
              </a:rPr>
              <a:t> </a:t>
            </a:r>
            <a:r>
              <a:rPr lang="en-US" sz="1600" dirty="0" err="1">
                <a:solidFill>
                  <a:schemeClr val="tx1">
                    <a:lumMod val="65000"/>
                    <a:lumOff val="35000"/>
                  </a:schemeClr>
                </a:solidFill>
              </a:rPr>
              <a:t>pri</a:t>
            </a:r>
            <a:r>
              <a:rPr lang="en-US" sz="1600" dirty="0">
                <a:solidFill>
                  <a:schemeClr val="tx1">
                    <a:lumMod val="65000"/>
                    <a:lumOff val="35000"/>
                  </a:schemeClr>
                </a:solidFill>
              </a:rPr>
              <a:t> </a:t>
            </a:r>
            <a:r>
              <a:rPr lang="en-US" sz="1600" dirty="0" err="1">
                <a:solidFill>
                  <a:schemeClr val="tx1">
                    <a:lumMod val="65000"/>
                    <a:lumOff val="35000"/>
                  </a:schemeClr>
                </a:solidFill>
              </a:rPr>
              <a:t>neograničenom</a:t>
            </a:r>
            <a:r>
              <a:rPr lang="en-US" sz="1600" dirty="0">
                <a:solidFill>
                  <a:schemeClr val="tx1">
                    <a:lumMod val="65000"/>
                    <a:lumOff val="35000"/>
                  </a:schemeClr>
                </a:solidFill>
              </a:rPr>
              <a:t> </a:t>
            </a:r>
            <a:r>
              <a:rPr lang="en-US" sz="1600" dirty="0" err="1">
                <a:solidFill>
                  <a:schemeClr val="tx1">
                    <a:lumMod val="65000"/>
                    <a:lumOff val="35000"/>
                  </a:schemeClr>
                </a:solidFill>
              </a:rPr>
              <a:t>broju</a:t>
            </a:r>
            <a:r>
              <a:rPr lang="en-US" sz="1600" dirty="0">
                <a:solidFill>
                  <a:schemeClr val="tx1">
                    <a:lumMod val="65000"/>
                    <a:lumOff val="35000"/>
                  </a:schemeClr>
                </a:solidFill>
              </a:rPr>
              <a:t> </a:t>
            </a:r>
            <a:r>
              <a:rPr lang="en-US" sz="1600" dirty="0" err="1">
                <a:solidFill>
                  <a:schemeClr val="tx1">
                    <a:lumMod val="65000"/>
                    <a:lumOff val="35000"/>
                  </a:schemeClr>
                </a:solidFill>
              </a:rPr>
              <a:t>promena</a:t>
            </a:r>
            <a:r>
              <a:rPr lang="en-US" sz="1600" dirty="0">
                <a:solidFill>
                  <a:schemeClr val="tx1">
                    <a:lumMod val="65000"/>
                    <a:lumOff val="35000"/>
                  </a:schemeClr>
                </a:solidFill>
              </a:rPr>
              <a:t> </a:t>
            </a:r>
            <a:r>
              <a:rPr lang="en-US" sz="1600" dirty="0" err="1">
                <a:solidFill>
                  <a:schemeClr val="tx1">
                    <a:lumMod val="65000"/>
                    <a:lumOff val="35000"/>
                  </a:schemeClr>
                </a:solidFill>
              </a:rPr>
              <a:t>opterećenja</a:t>
            </a:r>
            <a:r>
              <a:rPr lang="en-US" sz="1600" dirty="0">
                <a:solidFill>
                  <a:schemeClr val="tx1">
                    <a:lumMod val="65000"/>
                    <a:lumOff val="35000"/>
                  </a:schemeClr>
                </a:solidFill>
              </a:rPr>
              <a:t>. </a:t>
            </a:r>
            <a:r>
              <a:rPr lang="en-US" sz="1600" dirty="0" err="1">
                <a:solidFill>
                  <a:schemeClr val="tx1">
                    <a:lumMod val="65000"/>
                    <a:lumOff val="35000"/>
                  </a:schemeClr>
                </a:solidFill>
              </a:rPr>
              <a:t>Ispitivanje</a:t>
            </a:r>
            <a:r>
              <a:rPr lang="en-US" sz="1600" dirty="0">
                <a:solidFill>
                  <a:schemeClr val="tx1">
                    <a:lumMod val="65000"/>
                    <a:lumOff val="35000"/>
                  </a:schemeClr>
                </a:solidFill>
              </a:rPr>
              <a:t> </a:t>
            </a:r>
            <a:r>
              <a:rPr lang="en-US" sz="1600" dirty="0" err="1">
                <a:solidFill>
                  <a:schemeClr val="tx1">
                    <a:lumMod val="65000"/>
                    <a:lumOff val="35000"/>
                  </a:schemeClr>
                </a:solidFill>
              </a:rPr>
              <a:t>zamaranjem</a:t>
            </a:r>
            <a:r>
              <a:rPr lang="en-US" sz="1600" dirty="0">
                <a:solidFill>
                  <a:schemeClr val="tx1">
                    <a:lumMod val="65000"/>
                    <a:lumOff val="35000"/>
                  </a:schemeClr>
                </a:solidFill>
              </a:rPr>
              <a:t> </a:t>
            </a:r>
            <a:r>
              <a:rPr lang="en-US" sz="1600" dirty="0" err="1">
                <a:solidFill>
                  <a:schemeClr val="tx1">
                    <a:lumMod val="65000"/>
                    <a:lumOff val="35000"/>
                  </a:schemeClr>
                </a:solidFill>
              </a:rPr>
              <a:t>pruža</a:t>
            </a:r>
            <a:r>
              <a:rPr lang="en-US" sz="1600" dirty="0">
                <a:solidFill>
                  <a:schemeClr val="tx1">
                    <a:lumMod val="65000"/>
                    <a:lumOff val="35000"/>
                  </a:schemeClr>
                </a:solidFill>
              </a:rPr>
              <a:t> </a:t>
            </a:r>
            <a:r>
              <a:rPr lang="en-US" sz="1600" dirty="0" err="1">
                <a:solidFill>
                  <a:schemeClr val="tx1">
                    <a:lumMod val="65000"/>
                    <a:lumOff val="35000"/>
                  </a:schemeClr>
                </a:solidFill>
              </a:rPr>
              <a:t>mogućnost</a:t>
            </a:r>
            <a:r>
              <a:rPr lang="en-US" sz="1600" dirty="0">
                <a:solidFill>
                  <a:schemeClr val="tx1">
                    <a:lumMod val="65000"/>
                    <a:lumOff val="35000"/>
                  </a:schemeClr>
                </a:solidFill>
              </a:rPr>
              <a:t> </a:t>
            </a:r>
            <a:r>
              <a:rPr lang="en-US" sz="1600" dirty="0" err="1">
                <a:solidFill>
                  <a:schemeClr val="tx1">
                    <a:lumMod val="65000"/>
                    <a:lumOff val="35000"/>
                  </a:schemeClr>
                </a:solidFill>
              </a:rPr>
              <a:t>za</a:t>
            </a:r>
            <a:r>
              <a:rPr lang="en-US" sz="1600" dirty="0">
                <a:solidFill>
                  <a:schemeClr val="tx1">
                    <a:lumMod val="65000"/>
                    <a:lumOff val="35000"/>
                  </a:schemeClr>
                </a:solidFill>
              </a:rPr>
              <a:t> </a:t>
            </a:r>
            <a:r>
              <a:rPr lang="en-US" sz="1600" dirty="0" err="1">
                <a:solidFill>
                  <a:schemeClr val="tx1">
                    <a:lumMod val="65000"/>
                    <a:lumOff val="35000"/>
                  </a:schemeClr>
                </a:solidFill>
              </a:rPr>
              <a:t>njeno</a:t>
            </a:r>
            <a:r>
              <a:rPr lang="en-US" sz="1600" dirty="0">
                <a:solidFill>
                  <a:schemeClr val="tx1">
                    <a:lumMod val="65000"/>
                    <a:lumOff val="35000"/>
                  </a:schemeClr>
                </a:solidFill>
              </a:rPr>
              <a:t> </a:t>
            </a:r>
            <a:r>
              <a:rPr lang="en-US" sz="1600" dirty="0" err="1">
                <a:solidFill>
                  <a:schemeClr val="tx1">
                    <a:lumMod val="65000"/>
                    <a:lumOff val="35000"/>
                  </a:schemeClr>
                </a:solidFill>
              </a:rPr>
              <a:t>određivanje</a:t>
            </a:r>
            <a:r>
              <a:rPr lang="en-US" sz="1600" dirty="0">
                <a:solidFill>
                  <a:schemeClr val="tx1">
                    <a:lumMod val="65000"/>
                    <a:lumOff val="35000"/>
                  </a:schemeClr>
                </a:solidFill>
              </a:rPr>
              <a:t>.</a:t>
            </a:r>
          </a:p>
        </p:txBody>
      </p:sp>
      <p:sp>
        <p:nvSpPr>
          <p:cNvPr id="13" name="Rectangle 12"/>
          <p:cNvSpPr/>
          <p:nvPr/>
        </p:nvSpPr>
        <p:spPr>
          <a:xfrm>
            <a:off x="304800" y="3829208"/>
            <a:ext cx="8763000" cy="584775"/>
          </a:xfrm>
          <a:prstGeom prst="rect">
            <a:avLst/>
          </a:prstGeom>
        </p:spPr>
        <p:txBody>
          <a:bodyPr wrap="square">
            <a:spAutoFit/>
          </a:bodyPr>
          <a:lstStyle/>
          <a:p>
            <a:r>
              <a:rPr lang="en-US" sz="1600" dirty="0" err="1"/>
              <a:t>Usled</a:t>
            </a:r>
            <a:r>
              <a:rPr lang="en-US" sz="1600" dirty="0"/>
              <a:t> </a:t>
            </a:r>
            <a:r>
              <a:rPr lang="en-US" sz="1600" dirty="0" err="1"/>
              <a:t>dugotrajnog</a:t>
            </a:r>
            <a:r>
              <a:rPr lang="en-US" sz="1600" dirty="0"/>
              <a:t> </a:t>
            </a:r>
            <a:r>
              <a:rPr lang="en-US" sz="1600" dirty="0" err="1"/>
              <a:t>dejstva</a:t>
            </a:r>
            <a:r>
              <a:rPr lang="en-US" sz="1600" dirty="0"/>
              <a:t> </a:t>
            </a:r>
            <a:r>
              <a:rPr lang="en-US" sz="1600" dirty="0" err="1"/>
              <a:t>periodično</a:t>
            </a:r>
            <a:r>
              <a:rPr lang="en-US" sz="1600" dirty="0"/>
              <a:t> </a:t>
            </a:r>
            <a:r>
              <a:rPr lang="en-US" sz="1600" dirty="0" err="1"/>
              <a:t>promenljivih</a:t>
            </a:r>
            <a:r>
              <a:rPr lang="en-US" sz="1600" dirty="0"/>
              <a:t> </a:t>
            </a:r>
            <a:r>
              <a:rPr lang="en-US" sz="1600" dirty="0" err="1"/>
              <a:t>opterećenja</a:t>
            </a:r>
            <a:r>
              <a:rPr lang="en-US" sz="1600" dirty="0"/>
              <a:t> </a:t>
            </a:r>
            <a:r>
              <a:rPr lang="en-US" sz="1600" dirty="0" err="1"/>
              <a:t>može</a:t>
            </a:r>
            <a:r>
              <a:rPr lang="en-US" sz="1600" dirty="0"/>
              <a:t> da </a:t>
            </a:r>
            <a:r>
              <a:rPr lang="en-US" sz="1600" dirty="0" err="1"/>
              <a:t>nastane</a:t>
            </a:r>
            <a:r>
              <a:rPr lang="en-US" sz="1600" dirty="0"/>
              <a:t> </a:t>
            </a:r>
            <a:r>
              <a:rPr lang="en-US" sz="1600" dirty="0" err="1"/>
              <a:t>postepeno</a:t>
            </a:r>
            <a:r>
              <a:rPr lang="en-US" sz="1600" dirty="0"/>
              <a:t> </a:t>
            </a:r>
            <a:r>
              <a:rPr lang="en-US" sz="1600" dirty="0" err="1"/>
              <a:t>razaranje</a:t>
            </a:r>
            <a:r>
              <a:rPr lang="en-US" sz="1600" dirty="0"/>
              <a:t> </a:t>
            </a:r>
            <a:r>
              <a:rPr lang="en-US" sz="1600" dirty="0" err="1"/>
              <a:t>materijala</a:t>
            </a:r>
            <a:r>
              <a:rPr lang="en-US" sz="1600" dirty="0"/>
              <a:t>. Ta </a:t>
            </a:r>
            <a:r>
              <a:rPr lang="en-US" sz="1600" dirty="0" err="1"/>
              <a:t>pojava</a:t>
            </a:r>
            <a:r>
              <a:rPr lang="en-US" sz="1600" dirty="0"/>
              <a:t> </a:t>
            </a:r>
            <a:r>
              <a:rPr lang="en-US" sz="1600" dirty="0" err="1"/>
              <a:t>naziva</a:t>
            </a:r>
            <a:r>
              <a:rPr lang="en-US" sz="1600" dirty="0"/>
              <a:t> se </a:t>
            </a:r>
            <a:r>
              <a:rPr lang="en-US" sz="1600" dirty="0" err="1"/>
              <a:t>zamaranje</a:t>
            </a:r>
            <a:r>
              <a:rPr lang="en-US" sz="1600" dirty="0"/>
              <a:t>, a </a:t>
            </a:r>
            <a:r>
              <a:rPr lang="en-US" sz="1600" dirty="0" err="1"/>
              <a:t>tako</a:t>
            </a:r>
            <a:r>
              <a:rPr lang="en-US" sz="1600" dirty="0"/>
              <a:t> </a:t>
            </a:r>
            <a:r>
              <a:rPr lang="en-US" sz="1600" dirty="0" err="1"/>
              <a:t>izazvan</a:t>
            </a:r>
            <a:r>
              <a:rPr lang="en-US" sz="1600" dirty="0"/>
              <a:t> </a:t>
            </a:r>
            <a:r>
              <a:rPr lang="en-US" sz="1600" dirty="0" err="1"/>
              <a:t>prelom</a:t>
            </a:r>
            <a:r>
              <a:rPr lang="en-US" sz="1600" dirty="0"/>
              <a:t>- </a:t>
            </a:r>
            <a:r>
              <a:rPr lang="en-US" sz="1600" dirty="0" err="1"/>
              <a:t>prelom</a:t>
            </a:r>
            <a:r>
              <a:rPr lang="en-US" sz="1600" dirty="0"/>
              <a:t> </a:t>
            </a:r>
            <a:r>
              <a:rPr lang="en-US" sz="1600" dirty="0" err="1"/>
              <a:t>usled</a:t>
            </a:r>
            <a:r>
              <a:rPr lang="en-US" sz="1600" dirty="0"/>
              <a:t> </a:t>
            </a:r>
            <a:r>
              <a:rPr lang="en-US" sz="1600" dirty="0" err="1"/>
              <a:t>zamora</a:t>
            </a:r>
            <a:r>
              <a:rPr lang="en-US" sz="1600" dirty="0"/>
              <a:t>.</a:t>
            </a:r>
          </a:p>
        </p:txBody>
      </p:sp>
      <p:sp>
        <p:nvSpPr>
          <p:cNvPr id="21" name="Rectangle 20"/>
          <p:cNvSpPr/>
          <p:nvPr/>
        </p:nvSpPr>
        <p:spPr>
          <a:xfrm>
            <a:off x="4077772" y="2373868"/>
            <a:ext cx="4722255" cy="369332"/>
          </a:xfrm>
          <a:prstGeom prst="rect">
            <a:avLst/>
          </a:prstGeom>
        </p:spPr>
        <p:txBody>
          <a:bodyPr wrap="none">
            <a:spAutoFit/>
          </a:bodyPr>
          <a:lstStyle/>
          <a:p>
            <a:r>
              <a:rPr lang="en-US" dirty="0" err="1" smtClean="0">
                <a:solidFill>
                  <a:srgbClr val="0070C0"/>
                </a:solidFill>
              </a:rPr>
              <a:t>DINAMIČKA</a:t>
            </a:r>
            <a:r>
              <a:rPr lang="sr-Latn-RS" dirty="0" smtClean="0">
                <a:solidFill>
                  <a:srgbClr val="0070C0"/>
                </a:solidFill>
              </a:rPr>
              <a:t>O </a:t>
            </a:r>
            <a:r>
              <a:rPr lang="en-US" dirty="0" err="1" smtClean="0">
                <a:solidFill>
                  <a:srgbClr val="0070C0"/>
                </a:solidFill>
              </a:rPr>
              <a:t>ISPITIVANJ</a:t>
            </a:r>
            <a:r>
              <a:rPr lang="sr-Latn-RS" dirty="0" smtClean="0">
                <a:solidFill>
                  <a:srgbClr val="0070C0"/>
                </a:solidFill>
              </a:rPr>
              <a:t>E</a:t>
            </a:r>
            <a:r>
              <a:rPr lang="en-US" dirty="0" smtClean="0">
                <a:solidFill>
                  <a:srgbClr val="0070C0"/>
                </a:solidFill>
              </a:rPr>
              <a:t> </a:t>
            </a:r>
            <a:r>
              <a:rPr lang="en-US" dirty="0">
                <a:solidFill>
                  <a:srgbClr val="0070C0"/>
                </a:solidFill>
              </a:rPr>
              <a:t>ZAMORA </a:t>
            </a:r>
            <a:r>
              <a:rPr lang="en-US" dirty="0" err="1">
                <a:solidFill>
                  <a:srgbClr val="0070C0"/>
                </a:solidFill>
              </a:rPr>
              <a:t>MATERIJALA</a:t>
            </a:r>
            <a:endParaRPr lang="en-US" dirty="0">
              <a:solidFill>
                <a:srgbClr val="0070C0"/>
              </a:solidFill>
            </a:endParaRPr>
          </a:p>
        </p:txBody>
      </p:sp>
      <p:sp>
        <p:nvSpPr>
          <p:cNvPr id="22" name="Rectangle 21"/>
          <p:cNvSpPr/>
          <p:nvPr/>
        </p:nvSpPr>
        <p:spPr>
          <a:xfrm>
            <a:off x="360218" y="4421793"/>
            <a:ext cx="3940309" cy="338554"/>
          </a:xfrm>
          <a:prstGeom prst="rect">
            <a:avLst/>
          </a:prstGeom>
        </p:spPr>
        <p:txBody>
          <a:bodyPr wrap="none">
            <a:spAutoFit/>
          </a:bodyPr>
          <a:lstStyle/>
          <a:p>
            <a:r>
              <a:rPr lang="en-US" sz="1600" dirty="0">
                <a:solidFill>
                  <a:srgbClr val="C00000"/>
                </a:solidFill>
              </a:rPr>
              <a:t>Termini </a:t>
            </a:r>
            <a:r>
              <a:rPr lang="en-US" sz="1600" dirty="0" err="1">
                <a:solidFill>
                  <a:srgbClr val="C00000"/>
                </a:solidFill>
              </a:rPr>
              <a:t>i</a:t>
            </a:r>
            <a:r>
              <a:rPr lang="en-US" sz="1600" dirty="0">
                <a:solidFill>
                  <a:srgbClr val="C00000"/>
                </a:solidFill>
              </a:rPr>
              <a:t> </a:t>
            </a:r>
            <a:r>
              <a:rPr lang="en-US" sz="1600" dirty="0" err="1">
                <a:solidFill>
                  <a:srgbClr val="C00000"/>
                </a:solidFill>
              </a:rPr>
              <a:t>definicije</a:t>
            </a:r>
            <a:r>
              <a:rPr lang="en-US" sz="1600" dirty="0">
                <a:solidFill>
                  <a:srgbClr val="C00000"/>
                </a:solidFill>
              </a:rPr>
              <a:t> </a:t>
            </a:r>
            <a:r>
              <a:rPr lang="en-US" sz="1600" dirty="0" err="1">
                <a:solidFill>
                  <a:srgbClr val="C00000"/>
                </a:solidFill>
              </a:rPr>
              <a:t>pri</a:t>
            </a:r>
            <a:r>
              <a:rPr lang="en-US" sz="1600" dirty="0">
                <a:solidFill>
                  <a:srgbClr val="C00000"/>
                </a:solidFill>
              </a:rPr>
              <a:t> </a:t>
            </a:r>
            <a:r>
              <a:rPr lang="en-US" sz="1600" dirty="0" err="1">
                <a:solidFill>
                  <a:srgbClr val="C00000"/>
                </a:solidFill>
              </a:rPr>
              <a:t>ispitivanju</a:t>
            </a:r>
            <a:r>
              <a:rPr lang="en-US" sz="1600" dirty="0">
                <a:solidFill>
                  <a:srgbClr val="C00000"/>
                </a:solidFill>
              </a:rPr>
              <a:t> </a:t>
            </a:r>
            <a:r>
              <a:rPr lang="en-US" sz="1600" dirty="0" err="1">
                <a:solidFill>
                  <a:srgbClr val="C00000"/>
                </a:solidFill>
              </a:rPr>
              <a:t>zamaranjem</a:t>
            </a:r>
            <a:endParaRPr lang="en-US" sz="1600" dirty="0">
              <a:solidFill>
                <a:srgbClr val="C00000"/>
              </a:solidFill>
            </a:endParaRPr>
          </a:p>
        </p:txBody>
      </p:sp>
      <p:sp>
        <p:nvSpPr>
          <p:cNvPr id="23" name="Rectangle 22"/>
          <p:cNvSpPr/>
          <p:nvPr/>
        </p:nvSpPr>
        <p:spPr>
          <a:xfrm>
            <a:off x="235527" y="4754730"/>
            <a:ext cx="8943109" cy="2062103"/>
          </a:xfrm>
          <a:prstGeom prst="rect">
            <a:avLst/>
          </a:prstGeom>
        </p:spPr>
        <p:txBody>
          <a:bodyPr wrap="square">
            <a:spAutoFit/>
          </a:bodyPr>
          <a:lstStyle/>
          <a:p>
            <a:r>
              <a:rPr lang="en-US" sz="1600" dirty="0" err="1">
                <a:solidFill>
                  <a:srgbClr val="00B050"/>
                </a:solidFill>
              </a:rPr>
              <a:t>Najmanji</a:t>
            </a:r>
            <a:r>
              <a:rPr lang="en-US" sz="1600" dirty="0">
                <a:solidFill>
                  <a:srgbClr val="00B050"/>
                </a:solidFill>
              </a:rPr>
              <a:t> </a:t>
            </a:r>
            <a:r>
              <a:rPr lang="en-US" sz="1600" dirty="0" err="1">
                <a:solidFill>
                  <a:srgbClr val="00B050"/>
                </a:solidFill>
              </a:rPr>
              <a:t>deo</a:t>
            </a:r>
            <a:r>
              <a:rPr lang="en-US" sz="1600" dirty="0">
                <a:solidFill>
                  <a:srgbClr val="00B050"/>
                </a:solidFill>
              </a:rPr>
              <a:t> </a:t>
            </a:r>
            <a:r>
              <a:rPr lang="en-US" sz="1600" dirty="0" err="1">
                <a:solidFill>
                  <a:srgbClr val="00B050"/>
                </a:solidFill>
              </a:rPr>
              <a:t>funkcije</a:t>
            </a:r>
            <a:r>
              <a:rPr lang="en-US" sz="1600" dirty="0">
                <a:solidFill>
                  <a:srgbClr val="00B050"/>
                </a:solidFill>
              </a:rPr>
              <a:t> </a:t>
            </a:r>
            <a:r>
              <a:rPr lang="en-US" sz="1600" dirty="0" err="1">
                <a:solidFill>
                  <a:srgbClr val="00B050"/>
                </a:solidFill>
              </a:rPr>
              <a:t>opterećenje</a:t>
            </a:r>
            <a:r>
              <a:rPr lang="en-US" sz="1600" dirty="0">
                <a:solidFill>
                  <a:srgbClr val="00B050"/>
                </a:solidFill>
              </a:rPr>
              <a:t>- </a:t>
            </a:r>
            <a:r>
              <a:rPr lang="en-US" sz="1600" dirty="0" err="1">
                <a:solidFill>
                  <a:srgbClr val="00B050"/>
                </a:solidFill>
              </a:rPr>
              <a:t>vreme</a:t>
            </a:r>
            <a:r>
              <a:rPr lang="en-US" sz="1600" dirty="0">
                <a:solidFill>
                  <a:srgbClr val="00B050"/>
                </a:solidFill>
              </a:rPr>
              <a:t>, </a:t>
            </a:r>
            <a:r>
              <a:rPr lang="en-US" sz="1600" dirty="0" err="1">
                <a:solidFill>
                  <a:srgbClr val="00B050"/>
                </a:solidFill>
              </a:rPr>
              <a:t>koji</a:t>
            </a:r>
            <a:r>
              <a:rPr lang="en-US" sz="1600" dirty="0">
                <a:solidFill>
                  <a:srgbClr val="00B050"/>
                </a:solidFill>
              </a:rPr>
              <a:t> se </a:t>
            </a:r>
            <a:r>
              <a:rPr lang="en-US" sz="1600" dirty="0" err="1">
                <a:solidFill>
                  <a:srgbClr val="00B050"/>
                </a:solidFill>
              </a:rPr>
              <a:t>periodično</a:t>
            </a:r>
            <a:r>
              <a:rPr lang="en-US" sz="1600" dirty="0">
                <a:solidFill>
                  <a:srgbClr val="00B050"/>
                </a:solidFill>
              </a:rPr>
              <a:t> </a:t>
            </a:r>
            <a:r>
              <a:rPr lang="en-US" sz="1600" dirty="0" err="1">
                <a:solidFill>
                  <a:srgbClr val="00B050"/>
                </a:solidFill>
              </a:rPr>
              <a:t>ponavlja</a:t>
            </a:r>
            <a:r>
              <a:rPr lang="en-US" sz="1600" dirty="0">
                <a:solidFill>
                  <a:srgbClr val="00B050"/>
                </a:solidFill>
              </a:rPr>
              <a:t>, </a:t>
            </a:r>
            <a:r>
              <a:rPr lang="en-US" sz="1600" dirty="0" err="1">
                <a:solidFill>
                  <a:srgbClr val="00B050"/>
                </a:solidFill>
              </a:rPr>
              <a:t>naziva</a:t>
            </a:r>
            <a:r>
              <a:rPr lang="en-US" sz="1600" dirty="0">
                <a:solidFill>
                  <a:srgbClr val="00B050"/>
                </a:solidFill>
              </a:rPr>
              <a:t> se </a:t>
            </a:r>
            <a:r>
              <a:rPr lang="en-US" sz="1600" i="1" dirty="0" err="1">
                <a:solidFill>
                  <a:srgbClr val="00B050"/>
                </a:solidFill>
              </a:rPr>
              <a:t>ciklus</a:t>
            </a:r>
            <a:r>
              <a:rPr lang="en-US" sz="1600" dirty="0">
                <a:solidFill>
                  <a:srgbClr val="00B050"/>
                </a:solidFill>
              </a:rPr>
              <a:t>.</a:t>
            </a:r>
          </a:p>
          <a:p>
            <a:r>
              <a:rPr lang="en-US" sz="1600" dirty="0" err="1">
                <a:solidFill>
                  <a:srgbClr val="00B050"/>
                </a:solidFill>
              </a:rPr>
              <a:t>Broj</a:t>
            </a:r>
            <a:r>
              <a:rPr lang="en-US" sz="1600" dirty="0">
                <a:solidFill>
                  <a:srgbClr val="00B050"/>
                </a:solidFill>
              </a:rPr>
              <a:t> </a:t>
            </a:r>
            <a:r>
              <a:rPr lang="en-US" sz="1600" dirty="0" err="1">
                <a:solidFill>
                  <a:srgbClr val="00B050"/>
                </a:solidFill>
              </a:rPr>
              <a:t>ciklusa</a:t>
            </a:r>
            <a:r>
              <a:rPr lang="en-US" sz="1600" dirty="0">
                <a:solidFill>
                  <a:srgbClr val="00B050"/>
                </a:solidFill>
              </a:rPr>
              <a:t> u </a:t>
            </a:r>
            <a:r>
              <a:rPr lang="en-US" sz="1600" dirty="0" err="1">
                <a:solidFill>
                  <a:srgbClr val="00B050"/>
                </a:solidFill>
              </a:rPr>
              <a:t>jedinici</a:t>
            </a:r>
            <a:r>
              <a:rPr lang="en-US" sz="1600" dirty="0">
                <a:solidFill>
                  <a:srgbClr val="00B050"/>
                </a:solidFill>
              </a:rPr>
              <a:t> </a:t>
            </a:r>
            <a:r>
              <a:rPr lang="en-US" sz="1600" dirty="0" err="1">
                <a:solidFill>
                  <a:srgbClr val="00B050"/>
                </a:solidFill>
              </a:rPr>
              <a:t>vremena</a:t>
            </a:r>
            <a:r>
              <a:rPr lang="en-US" sz="1600" dirty="0">
                <a:solidFill>
                  <a:srgbClr val="00B050"/>
                </a:solidFill>
              </a:rPr>
              <a:t> </a:t>
            </a:r>
            <a:r>
              <a:rPr lang="en-US" sz="1600" dirty="0" err="1">
                <a:solidFill>
                  <a:srgbClr val="00B050"/>
                </a:solidFill>
              </a:rPr>
              <a:t>predstavlja</a:t>
            </a:r>
            <a:r>
              <a:rPr lang="en-US" sz="1600" dirty="0">
                <a:solidFill>
                  <a:srgbClr val="00B050"/>
                </a:solidFill>
              </a:rPr>
              <a:t> </a:t>
            </a:r>
            <a:r>
              <a:rPr lang="en-US" sz="1600" i="1" dirty="0" err="1">
                <a:solidFill>
                  <a:srgbClr val="00B050"/>
                </a:solidFill>
              </a:rPr>
              <a:t>frekvenciju</a:t>
            </a:r>
            <a:r>
              <a:rPr lang="en-US" sz="1600" dirty="0">
                <a:solidFill>
                  <a:srgbClr val="00B050"/>
                </a:solidFill>
              </a:rPr>
              <a:t> (f).</a:t>
            </a:r>
          </a:p>
          <a:p>
            <a:r>
              <a:rPr lang="en-US" sz="1600" i="1" dirty="0" err="1">
                <a:solidFill>
                  <a:srgbClr val="00B050"/>
                </a:solidFill>
              </a:rPr>
              <a:t>Amplituda</a:t>
            </a:r>
            <a:r>
              <a:rPr lang="en-US" sz="1600" dirty="0">
                <a:solidFill>
                  <a:srgbClr val="00B050"/>
                </a:solidFill>
              </a:rPr>
              <a:t>– </a:t>
            </a:r>
            <a:r>
              <a:rPr lang="en-US" sz="1600" dirty="0" err="1">
                <a:solidFill>
                  <a:srgbClr val="00B050"/>
                </a:solidFill>
              </a:rPr>
              <a:t>apsolutna</a:t>
            </a:r>
            <a:r>
              <a:rPr lang="en-US" sz="1600" dirty="0">
                <a:solidFill>
                  <a:srgbClr val="00B050"/>
                </a:solidFill>
              </a:rPr>
              <a:t> </a:t>
            </a:r>
            <a:r>
              <a:rPr lang="en-US" sz="1600" dirty="0" err="1">
                <a:solidFill>
                  <a:srgbClr val="00B050"/>
                </a:solidFill>
              </a:rPr>
              <a:t>vrednost</a:t>
            </a:r>
            <a:r>
              <a:rPr lang="en-US" sz="1600" dirty="0">
                <a:solidFill>
                  <a:srgbClr val="00B050"/>
                </a:solidFill>
              </a:rPr>
              <a:t> </a:t>
            </a:r>
            <a:r>
              <a:rPr lang="en-US" sz="1600" dirty="0" err="1">
                <a:solidFill>
                  <a:srgbClr val="00B050"/>
                </a:solidFill>
              </a:rPr>
              <a:t>polovine</a:t>
            </a:r>
            <a:r>
              <a:rPr lang="en-US" sz="1600" dirty="0">
                <a:solidFill>
                  <a:srgbClr val="00B050"/>
                </a:solidFill>
              </a:rPr>
              <a:t> </a:t>
            </a:r>
            <a:r>
              <a:rPr lang="en-US" sz="1600" dirty="0" err="1">
                <a:solidFill>
                  <a:srgbClr val="00B050"/>
                </a:solidFill>
              </a:rPr>
              <a:t>algebarske</a:t>
            </a:r>
            <a:r>
              <a:rPr lang="en-US" sz="1600" dirty="0">
                <a:solidFill>
                  <a:srgbClr val="00B050"/>
                </a:solidFill>
              </a:rPr>
              <a:t> </a:t>
            </a:r>
            <a:r>
              <a:rPr lang="en-US" sz="1600" dirty="0" err="1">
                <a:solidFill>
                  <a:srgbClr val="00B050"/>
                </a:solidFill>
              </a:rPr>
              <a:t>razlike</a:t>
            </a:r>
            <a:r>
              <a:rPr lang="en-US" sz="1600" dirty="0">
                <a:solidFill>
                  <a:srgbClr val="00B050"/>
                </a:solidFill>
              </a:rPr>
              <a:t> </a:t>
            </a:r>
            <a:r>
              <a:rPr lang="en-US" sz="1600" dirty="0" err="1">
                <a:solidFill>
                  <a:srgbClr val="00B050"/>
                </a:solidFill>
              </a:rPr>
              <a:t>gornjeg</a:t>
            </a:r>
            <a:r>
              <a:rPr lang="en-US" sz="1600" dirty="0">
                <a:solidFill>
                  <a:srgbClr val="00B050"/>
                </a:solidFill>
              </a:rPr>
              <a:t> </a:t>
            </a:r>
            <a:r>
              <a:rPr lang="en-US" sz="1600" dirty="0" err="1">
                <a:solidFill>
                  <a:srgbClr val="00B050"/>
                </a:solidFill>
              </a:rPr>
              <a:t>i</a:t>
            </a:r>
            <a:r>
              <a:rPr lang="en-US" sz="1600" dirty="0">
                <a:solidFill>
                  <a:srgbClr val="00B050"/>
                </a:solidFill>
              </a:rPr>
              <a:t> </a:t>
            </a:r>
            <a:r>
              <a:rPr lang="en-US" sz="1600" dirty="0" err="1">
                <a:solidFill>
                  <a:srgbClr val="00B050"/>
                </a:solidFill>
              </a:rPr>
              <a:t>donjeg</a:t>
            </a:r>
            <a:r>
              <a:rPr lang="en-US" sz="1600" dirty="0">
                <a:solidFill>
                  <a:srgbClr val="00B050"/>
                </a:solidFill>
              </a:rPr>
              <a:t> </a:t>
            </a:r>
            <a:r>
              <a:rPr lang="en-US" sz="1600" dirty="0" err="1">
                <a:solidFill>
                  <a:srgbClr val="00B050"/>
                </a:solidFill>
              </a:rPr>
              <a:t>opterećenja</a:t>
            </a:r>
            <a:r>
              <a:rPr lang="en-US" sz="1600" dirty="0">
                <a:solidFill>
                  <a:srgbClr val="00B050"/>
                </a:solidFill>
              </a:rPr>
              <a:t>.</a:t>
            </a:r>
          </a:p>
          <a:p>
            <a:r>
              <a:rPr lang="en-US" sz="1600" dirty="0" err="1">
                <a:solidFill>
                  <a:srgbClr val="C00000"/>
                </a:solidFill>
              </a:rPr>
              <a:t>Karakteristične</a:t>
            </a:r>
            <a:r>
              <a:rPr lang="en-US" sz="1600" dirty="0">
                <a:solidFill>
                  <a:srgbClr val="C00000"/>
                </a:solidFill>
              </a:rPr>
              <a:t> </a:t>
            </a:r>
            <a:r>
              <a:rPr lang="en-US" sz="1600" dirty="0" err="1">
                <a:solidFill>
                  <a:srgbClr val="C00000"/>
                </a:solidFill>
              </a:rPr>
              <a:t>veličine</a:t>
            </a:r>
            <a:r>
              <a:rPr lang="en-US" sz="1600" dirty="0">
                <a:solidFill>
                  <a:srgbClr val="C00000"/>
                </a:solidFill>
              </a:rPr>
              <a:t> </a:t>
            </a:r>
            <a:r>
              <a:rPr lang="en-US" sz="1600" dirty="0" err="1">
                <a:solidFill>
                  <a:srgbClr val="C00000"/>
                </a:solidFill>
              </a:rPr>
              <a:t>pri</a:t>
            </a:r>
            <a:r>
              <a:rPr lang="en-US" sz="1600" dirty="0">
                <a:solidFill>
                  <a:srgbClr val="C00000"/>
                </a:solidFill>
              </a:rPr>
              <a:t> </a:t>
            </a:r>
            <a:r>
              <a:rPr lang="en-US" sz="1600" dirty="0" err="1">
                <a:solidFill>
                  <a:srgbClr val="C00000"/>
                </a:solidFill>
              </a:rPr>
              <a:t>ispitivanju</a:t>
            </a:r>
            <a:r>
              <a:rPr lang="en-US" sz="1600" dirty="0">
                <a:solidFill>
                  <a:srgbClr val="C00000"/>
                </a:solidFill>
              </a:rPr>
              <a:t> </a:t>
            </a:r>
            <a:r>
              <a:rPr lang="en-US" sz="1600" dirty="0" err="1">
                <a:solidFill>
                  <a:srgbClr val="C00000"/>
                </a:solidFill>
              </a:rPr>
              <a:t>zamaranjem</a:t>
            </a:r>
            <a:endParaRPr lang="en-US" sz="1600" dirty="0">
              <a:solidFill>
                <a:srgbClr val="C00000"/>
              </a:solidFill>
            </a:endParaRPr>
          </a:p>
          <a:p>
            <a:r>
              <a:rPr lang="en-US" sz="1600" dirty="0" err="1">
                <a:solidFill>
                  <a:srgbClr val="00B050"/>
                </a:solidFill>
              </a:rPr>
              <a:t>Broj</a:t>
            </a:r>
            <a:r>
              <a:rPr lang="en-US" sz="1600" dirty="0">
                <a:solidFill>
                  <a:srgbClr val="00B050"/>
                </a:solidFill>
              </a:rPr>
              <a:t> </a:t>
            </a:r>
            <a:r>
              <a:rPr lang="en-US" sz="1600" dirty="0" err="1">
                <a:solidFill>
                  <a:srgbClr val="00B050"/>
                </a:solidFill>
              </a:rPr>
              <a:t>ciklusa</a:t>
            </a:r>
            <a:r>
              <a:rPr lang="en-US" sz="1600" dirty="0">
                <a:solidFill>
                  <a:srgbClr val="00B050"/>
                </a:solidFill>
              </a:rPr>
              <a:t> n- </a:t>
            </a:r>
            <a:r>
              <a:rPr lang="en-US" sz="1600" dirty="0" err="1">
                <a:solidFill>
                  <a:srgbClr val="00B050"/>
                </a:solidFill>
              </a:rPr>
              <a:t>broj</a:t>
            </a:r>
            <a:r>
              <a:rPr lang="en-US" sz="1600" dirty="0">
                <a:solidFill>
                  <a:srgbClr val="00B050"/>
                </a:solidFill>
              </a:rPr>
              <a:t> </a:t>
            </a:r>
            <a:r>
              <a:rPr lang="en-US" sz="1600" dirty="0" err="1">
                <a:solidFill>
                  <a:srgbClr val="00B050"/>
                </a:solidFill>
              </a:rPr>
              <a:t>ciklusa</a:t>
            </a:r>
            <a:r>
              <a:rPr lang="en-US" sz="1600" dirty="0">
                <a:solidFill>
                  <a:srgbClr val="00B050"/>
                </a:solidFill>
              </a:rPr>
              <a:t> do </a:t>
            </a:r>
            <a:r>
              <a:rPr lang="en-US" sz="1600" dirty="0" err="1">
                <a:solidFill>
                  <a:srgbClr val="00B050"/>
                </a:solidFill>
              </a:rPr>
              <a:t>određenog</a:t>
            </a:r>
            <a:r>
              <a:rPr lang="en-US" sz="1600" dirty="0">
                <a:solidFill>
                  <a:srgbClr val="00B050"/>
                </a:solidFill>
              </a:rPr>
              <a:t> momenta </a:t>
            </a:r>
            <a:r>
              <a:rPr lang="en-US" sz="1600" dirty="0" err="1">
                <a:solidFill>
                  <a:srgbClr val="00B050"/>
                </a:solidFill>
              </a:rPr>
              <a:t>posmatranja</a:t>
            </a:r>
            <a:r>
              <a:rPr lang="en-US" sz="1600" dirty="0">
                <a:solidFill>
                  <a:srgbClr val="00B050"/>
                </a:solidFill>
              </a:rPr>
              <a:t>.</a:t>
            </a:r>
          </a:p>
          <a:p>
            <a:r>
              <a:rPr lang="en-US" sz="1600" dirty="0" err="1">
                <a:solidFill>
                  <a:srgbClr val="00B050"/>
                </a:solidFill>
              </a:rPr>
              <a:t>Broj</a:t>
            </a:r>
            <a:r>
              <a:rPr lang="en-US" sz="1600" dirty="0">
                <a:solidFill>
                  <a:srgbClr val="00B050"/>
                </a:solidFill>
              </a:rPr>
              <a:t> </a:t>
            </a:r>
            <a:r>
              <a:rPr lang="en-US" sz="1600" dirty="0" err="1">
                <a:solidFill>
                  <a:srgbClr val="00B050"/>
                </a:solidFill>
              </a:rPr>
              <a:t>ciklusa</a:t>
            </a:r>
            <a:r>
              <a:rPr lang="en-US" sz="1600" dirty="0">
                <a:solidFill>
                  <a:srgbClr val="00B050"/>
                </a:solidFill>
              </a:rPr>
              <a:t> do </a:t>
            </a:r>
            <a:r>
              <a:rPr lang="en-US" sz="1600" dirty="0" err="1">
                <a:solidFill>
                  <a:srgbClr val="00B050"/>
                </a:solidFill>
              </a:rPr>
              <a:t>loma</a:t>
            </a:r>
            <a:r>
              <a:rPr lang="en-US" sz="1600" dirty="0">
                <a:solidFill>
                  <a:srgbClr val="00B050"/>
                </a:solidFill>
              </a:rPr>
              <a:t> N- </a:t>
            </a:r>
            <a:r>
              <a:rPr lang="en-US" sz="1600" dirty="0" err="1">
                <a:solidFill>
                  <a:srgbClr val="00B050"/>
                </a:solidFill>
              </a:rPr>
              <a:t>broj</a:t>
            </a:r>
            <a:r>
              <a:rPr lang="en-US" sz="1600" dirty="0">
                <a:solidFill>
                  <a:srgbClr val="00B050"/>
                </a:solidFill>
              </a:rPr>
              <a:t> </a:t>
            </a:r>
            <a:r>
              <a:rPr lang="en-US" sz="1600" dirty="0" err="1">
                <a:solidFill>
                  <a:srgbClr val="00B050"/>
                </a:solidFill>
              </a:rPr>
              <a:t>ciklusa</a:t>
            </a:r>
            <a:r>
              <a:rPr lang="en-US" sz="1600" dirty="0">
                <a:solidFill>
                  <a:srgbClr val="00B050"/>
                </a:solidFill>
              </a:rPr>
              <a:t> </a:t>
            </a:r>
            <a:r>
              <a:rPr lang="en-US" sz="1600" dirty="0" err="1">
                <a:solidFill>
                  <a:srgbClr val="00B050"/>
                </a:solidFill>
              </a:rPr>
              <a:t>koji</a:t>
            </a:r>
            <a:r>
              <a:rPr lang="en-US" sz="1600" dirty="0">
                <a:solidFill>
                  <a:srgbClr val="00B050"/>
                </a:solidFill>
              </a:rPr>
              <a:t> </a:t>
            </a:r>
            <a:r>
              <a:rPr lang="en-US" sz="1600" dirty="0" err="1">
                <a:solidFill>
                  <a:srgbClr val="00B050"/>
                </a:solidFill>
              </a:rPr>
              <a:t>ispitivana</a:t>
            </a:r>
            <a:r>
              <a:rPr lang="en-US" sz="1600" dirty="0">
                <a:solidFill>
                  <a:srgbClr val="00B050"/>
                </a:solidFill>
              </a:rPr>
              <a:t> </a:t>
            </a:r>
            <a:r>
              <a:rPr lang="en-US" sz="1600" dirty="0" err="1">
                <a:solidFill>
                  <a:srgbClr val="00B050"/>
                </a:solidFill>
              </a:rPr>
              <a:t>epruveta</a:t>
            </a:r>
            <a:r>
              <a:rPr lang="en-US" sz="1600" dirty="0">
                <a:solidFill>
                  <a:srgbClr val="00B050"/>
                </a:solidFill>
              </a:rPr>
              <a:t> </a:t>
            </a:r>
            <a:r>
              <a:rPr lang="en-US" sz="1600" dirty="0" err="1">
                <a:solidFill>
                  <a:srgbClr val="00B050"/>
                </a:solidFill>
              </a:rPr>
              <a:t>izdrži</a:t>
            </a:r>
            <a:r>
              <a:rPr lang="en-US" sz="1600" dirty="0">
                <a:solidFill>
                  <a:srgbClr val="00B050"/>
                </a:solidFill>
              </a:rPr>
              <a:t> do </a:t>
            </a:r>
            <a:r>
              <a:rPr lang="en-US" sz="1600" dirty="0" err="1">
                <a:solidFill>
                  <a:srgbClr val="00B050"/>
                </a:solidFill>
              </a:rPr>
              <a:t>pojave</a:t>
            </a:r>
            <a:r>
              <a:rPr lang="en-US" sz="1600" dirty="0">
                <a:solidFill>
                  <a:srgbClr val="00B050"/>
                </a:solidFill>
              </a:rPr>
              <a:t> </a:t>
            </a:r>
            <a:r>
              <a:rPr lang="en-US" sz="1600" dirty="0" err="1">
                <a:solidFill>
                  <a:srgbClr val="00B050"/>
                </a:solidFill>
              </a:rPr>
              <a:t>prskotine</a:t>
            </a:r>
            <a:r>
              <a:rPr lang="en-US" sz="1600" dirty="0">
                <a:solidFill>
                  <a:srgbClr val="00B050"/>
                </a:solidFill>
              </a:rPr>
              <a:t>.</a:t>
            </a:r>
          </a:p>
          <a:p>
            <a:r>
              <a:rPr lang="en-US" sz="1600" i="1" dirty="0" err="1">
                <a:solidFill>
                  <a:srgbClr val="00B050"/>
                </a:solidFill>
              </a:rPr>
              <a:t>Dinamička</a:t>
            </a:r>
            <a:r>
              <a:rPr lang="en-US" sz="1600" i="1" dirty="0">
                <a:solidFill>
                  <a:srgbClr val="00B050"/>
                </a:solidFill>
              </a:rPr>
              <a:t> </a:t>
            </a:r>
            <a:r>
              <a:rPr lang="en-US" sz="1600" i="1" dirty="0" err="1">
                <a:solidFill>
                  <a:srgbClr val="00B050"/>
                </a:solidFill>
              </a:rPr>
              <a:t>čvrstoća</a:t>
            </a:r>
            <a:r>
              <a:rPr lang="en-US" sz="1600" dirty="0">
                <a:solidFill>
                  <a:srgbClr val="00B050"/>
                </a:solidFill>
              </a:rPr>
              <a:t> (</a:t>
            </a:r>
            <a:r>
              <a:rPr lang="en-US" sz="1600" dirty="0" err="1">
                <a:solidFill>
                  <a:srgbClr val="00B050"/>
                </a:solidFill>
              </a:rPr>
              <a:t>dinamička</a:t>
            </a:r>
            <a:r>
              <a:rPr lang="en-US" sz="1600" dirty="0">
                <a:solidFill>
                  <a:srgbClr val="00B050"/>
                </a:solidFill>
              </a:rPr>
              <a:t> </a:t>
            </a:r>
            <a:r>
              <a:rPr lang="en-US" sz="1600" dirty="0" err="1">
                <a:solidFill>
                  <a:srgbClr val="00B050"/>
                </a:solidFill>
              </a:rPr>
              <a:t>izdržljivost</a:t>
            </a:r>
            <a:r>
              <a:rPr lang="en-US" sz="1600" dirty="0">
                <a:solidFill>
                  <a:srgbClr val="00B050"/>
                </a:solidFill>
              </a:rPr>
              <a:t>) </a:t>
            </a:r>
            <a:r>
              <a:rPr lang="en-US" sz="1600" dirty="0" err="1">
                <a:solidFill>
                  <a:srgbClr val="00B050"/>
                </a:solidFill>
              </a:rPr>
              <a:t>za</a:t>
            </a:r>
            <a:r>
              <a:rPr lang="en-US" sz="1600" dirty="0">
                <a:solidFill>
                  <a:srgbClr val="00B050"/>
                </a:solidFill>
              </a:rPr>
              <a:t> N </a:t>
            </a:r>
            <a:r>
              <a:rPr lang="en-US" sz="1600" dirty="0" err="1">
                <a:solidFill>
                  <a:srgbClr val="00B050"/>
                </a:solidFill>
              </a:rPr>
              <a:t>ciklusa</a:t>
            </a:r>
            <a:r>
              <a:rPr lang="en-US" sz="1600" dirty="0">
                <a:solidFill>
                  <a:srgbClr val="00B050"/>
                </a:solidFill>
              </a:rPr>
              <a:t> </a:t>
            </a:r>
            <a:r>
              <a:rPr lang="en-US" sz="1600" dirty="0" err="1">
                <a:solidFill>
                  <a:srgbClr val="00B050"/>
                </a:solidFill>
              </a:rPr>
              <a:t>σ</a:t>
            </a:r>
            <a:r>
              <a:rPr lang="en-US" sz="1600" baseline="-25000" dirty="0" err="1">
                <a:solidFill>
                  <a:srgbClr val="00B050"/>
                </a:solidFill>
              </a:rPr>
              <a:t>N</a:t>
            </a:r>
            <a:r>
              <a:rPr lang="en-US" sz="1600" dirty="0">
                <a:solidFill>
                  <a:srgbClr val="00B050"/>
                </a:solidFill>
              </a:rPr>
              <a:t>, </a:t>
            </a:r>
            <a:r>
              <a:rPr lang="en-US" sz="1600" dirty="0" err="1">
                <a:solidFill>
                  <a:srgbClr val="00B050"/>
                </a:solidFill>
              </a:rPr>
              <a:t>odnosno</a:t>
            </a:r>
            <a:r>
              <a:rPr lang="en-US" sz="1600" dirty="0">
                <a:solidFill>
                  <a:srgbClr val="00B050"/>
                </a:solidFill>
              </a:rPr>
              <a:t> </a:t>
            </a:r>
            <a:r>
              <a:rPr lang="en-US" sz="1600" dirty="0" err="1">
                <a:solidFill>
                  <a:srgbClr val="00B050"/>
                </a:solidFill>
              </a:rPr>
              <a:t>napon</a:t>
            </a:r>
            <a:r>
              <a:rPr lang="en-US" sz="1600" dirty="0">
                <a:solidFill>
                  <a:srgbClr val="00B050"/>
                </a:solidFill>
              </a:rPr>
              <a:t> </a:t>
            </a:r>
            <a:r>
              <a:rPr lang="en-US" sz="1600" dirty="0" err="1">
                <a:solidFill>
                  <a:srgbClr val="00B050"/>
                </a:solidFill>
              </a:rPr>
              <a:t>τ</a:t>
            </a:r>
            <a:r>
              <a:rPr lang="en-US" sz="1600" baseline="-25000" dirty="0" err="1">
                <a:solidFill>
                  <a:srgbClr val="00B050"/>
                </a:solidFill>
              </a:rPr>
              <a:t>N</a:t>
            </a:r>
            <a:r>
              <a:rPr lang="en-US" sz="1600" dirty="0">
                <a:solidFill>
                  <a:srgbClr val="00B050"/>
                </a:solidFill>
              </a:rPr>
              <a:t> je </a:t>
            </a:r>
            <a:r>
              <a:rPr lang="en-US" sz="1600" dirty="0" err="1">
                <a:solidFill>
                  <a:srgbClr val="00B050"/>
                </a:solidFill>
              </a:rPr>
              <a:t>onaj</a:t>
            </a:r>
            <a:r>
              <a:rPr lang="en-US" sz="1600" dirty="0">
                <a:solidFill>
                  <a:srgbClr val="00B050"/>
                </a:solidFill>
              </a:rPr>
              <a:t> </a:t>
            </a:r>
            <a:r>
              <a:rPr lang="en-US" sz="1600" dirty="0" err="1">
                <a:solidFill>
                  <a:srgbClr val="00B050"/>
                </a:solidFill>
              </a:rPr>
              <a:t>pri</a:t>
            </a:r>
            <a:r>
              <a:rPr lang="en-US" sz="1600" dirty="0">
                <a:solidFill>
                  <a:srgbClr val="00B050"/>
                </a:solidFill>
              </a:rPr>
              <a:t> </a:t>
            </a:r>
            <a:r>
              <a:rPr lang="en-US" sz="1600" dirty="0" err="1">
                <a:solidFill>
                  <a:srgbClr val="00B050"/>
                </a:solidFill>
              </a:rPr>
              <a:t>kojem</a:t>
            </a:r>
            <a:r>
              <a:rPr lang="en-US" sz="1600" dirty="0">
                <a:solidFill>
                  <a:srgbClr val="00B050"/>
                </a:solidFill>
              </a:rPr>
              <a:t> </a:t>
            </a:r>
            <a:r>
              <a:rPr lang="en-US" sz="1600" dirty="0" err="1">
                <a:solidFill>
                  <a:srgbClr val="00B050"/>
                </a:solidFill>
              </a:rPr>
              <a:t>epruveta</a:t>
            </a:r>
            <a:r>
              <a:rPr lang="en-US" sz="1600" dirty="0">
                <a:solidFill>
                  <a:srgbClr val="00B050"/>
                </a:solidFill>
              </a:rPr>
              <a:t> </a:t>
            </a:r>
            <a:r>
              <a:rPr lang="en-US" sz="1600" dirty="0" err="1">
                <a:solidFill>
                  <a:srgbClr val="00B050"/>
                </a:solidFill>
              </a:rPr>
              <a:t>izdržava</a:t>
            </a:r>
            <a:r>
              <a:rPr lang="en-US" sz="1600" dirty="0">
                <a:solidFill>
                  <a:srgbClr val="00B050"/>
                </a:solidFill>
              </a:rPr>
              <a:t> N </a:t>
            </a:r>
            <a:r>
              <a:rPr lang="en-US" sz="1600" dirty="0" err="1">
                <a:solidFill>
                  <a:srgbClr val="00B050"/>
                </a:solidFill>
              </a:rPr>
              <a:t>ciklusa</a:t>
            </a:r>
            <a:r>
              <a:rPr lang="en-US" sz="1600" dirty="0">
                <a:solidFill>
                  <a:srgbClr val="00B050"/>
                </a:solidFill>
              </a:rPr>
              <a:t> do </a:t>
            </a:r>
            <a:r>
              <a:rPr lang="en-US" sz="1600" dirty="0" err="1">
                <a:solidFill>
                  <a:srgbClr val="00B050"/>
                </a:solidFill>
              </a:rPr>
              <a:t>loma</a:t>
            </a:r>
            <a:r>
              <a:rPr lang="en-US" sz="1600" dirty="0">
                <a:solidFill>
                  <a:srgbClr val="00B050"/>
                </a:solidFill>
              </a:rPr>
              <a:t>. </a:t>
            </a:r>
            <a:r>
              <a:rPr lang="en-US" sz="1600" dirty="0" err="1">
                <a:solidFill>
                  <a:srgbClr val="00B050"/>
                </a:solidFill>
              </a:rPr>
              <a:t>Određuje</a:t>
            </a:r>
            <a:r>
              <a:rPr lang="en-US" sz="1600" dirty="0">
                <a:solidFill>
                  <a:srgbClr val="00B050"/>
                </a:solidFill>
              </a:rPr>
              <a:t> se </a:t>
            </a:r>
            <a:r>
              <a:rPr lang="en-US" sz="1600" dirty="0" err="1">
                <a:solidFill>
                  <a:srgbClr val="00B050"/>
                </a:solidFill>
              </a:rPr>
              <a:t>iz</a:t>
            </a:r>
            <a:r>
              <a:rPr lang="en-US" sz="1600" dirty="0">
                <a:solidFill>
                  <a:srgbClr val="00B050"/>
                </a:solidFill>
              </a:rPr>
              <a:t> </a:t>
            </a:r>
            <a:r>
              <a:rPr lang="en-US" sz="1600" dirty="0" err="1">
                <a:solidFill>
                  <a:srgbClr val="00B050"/>
                </a:solidFill>
              </a:rPr>
              <a:t>Velerovog</a:t>
            </a:r>
            <a:r>
              <a:rPr lang="en-US" sz="1600" dirty="0">
                <a:solidFill>
                  <a:srgbClr val="00B050"/>
                </a:solidFill>
              </a:rPr>
              <a:t> </a:t>
            </a:r>
            <a:r>
              <a:rPr lang="en-US" sz="1600" dirty="0" err="1">
                <a:solidFill>
                  <a:srgbClr val="00B050"/>
                </a:solidFill>
              </a:rPr>
              <a:t>dijagrama</a:t>
            </a:r>
            <a:r>
              <a:rPr lang="en-US" sz="1600" dirty="0">
                <a:solidFill>
                  <a:srgbClr val="00B050"/>
                </a:solidFill>
              </a:rPr>
              <a:t> </a:t>
            </a:r>
            <a:r>
              <a:rPr lang="en-US" sz="1600" dirty="0" err="1">
                <a:solidFill>
                  <a:srgbClr val="00B050"/>
                </a:solidFill>
              </a:rPr>
              <a:t>zamaranja</a:t>
            </a:r>
            <a:r>
              <a:rPr lang="en-US" sz="1600" dirty="0">
                <a:solidFill>
                  <a:srgbClr val="00B050"/>
                </a:solidFill>
              </a:rPr>
              <a:t>.</a:t>
            </a:r>
          </a:p>
        </p:txBody>
      </p:sp>
    </p:spTree>
    <p:extLst>
      <p:ext uri="{BB962C8B-B14F-4D97-AF65-F5344CB8AC3E}">
        <p14:creationId xmlns:p14="http://schemas.microsoft.com/office/powerpoint/2010/main" val="1167403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95400" y="152400"/>
            <a:ext cx="6400800" cy="533400"/>
          </a:xfrm>
        </p:spPr>
        <p:txBody>
          <a:bodyPr>
            <a:noAutofit/>
          </a:bodyPr>
          <a:lstStyle/>
          <a:p>
            <a:r>
              <a:rPr lang="en-US" sz="3600" dirty="0" err="1" smtClean="0">
                <a:solidFill>
                  <a:srgbClr val="008000"/>
                </a:solidFill>
              </a:rPr>
              <a:t>Biotehni</a:t>
            </a:r>
            <a:r>
              <a:rPr lang="sr-Latn-RS" sz="3600" dirty="0" smtClean="0">
                <a:solidFill>
                  <a:srgbClr val="008000"/>
                </a:solidFill>
              </a:rPr>
              <a:t>čki materijali</a:t>
            </a:r>
            <a:endParaRPr lang="en-US" sz="3600" dirty="0">
              <a:solidFill>
                <a:srgbClr val="008000"/>
              </a:solidFill>
            </a:endParaRPr>
          </a:p>
        </p:txBody>
      </p:sp>
      <p:sp>
        <p:nvSpPr>
          <p:cNvPr id="2" name="Rectangle 1"/>
          <p:cNvSpPr/>
          <p:nvPr/>
        </p:nvSpPr>
        <p:spPr>
          <a:xfrm>
            <a:off x="533400" y="369670"/>
            <a:ext cx="8305800" cy="646331"/>
          </a:xfrm>
          <a:prstGeom prst="rect">
            <a:avLst/>
          </a:prstGeom>
        </p:spPr>
        <p:txBody>
          <a:bodyPr wrap="square">
            <a:spAutoFit/>
          </a:bodyPr>
          <a:lstStyle/>
          <a:p>
            <a:endParaRPr lang="en-US" dirty="0"/>
          </a:p>
          <a:p>
            <a:r>
              <a:rPr lang="en-US" dirty="0"/>
              <a:t> </a:t>
            </a:r>
            <a:endParaRPr lang="en-US" sz="2400" dirty="0">
              <a:solidFill>
                <a:schemeClr val="tx1">
                  <a:lumMod val="50000"/>
                  <a:lumOff val="50000"/>
                </a:schemeClr>
              </a:solidFill>
            </a:endParaRPr>
          </a:p>
        </p:txBody>
      </p:sp>
      <p:sp>
        <p:nvSpPr>
          <p:cNvPr id="3" name="Rectangle 2"/>
          <p:cNvSpPr/>
          <p:nvPr/>
        </p:nvSpPr>
        <p:spPr>
          <a:xfrm>
            <a:off x="533400" y="692835"/>
            <a:ext cx="2919389" cy="461665"/>
          </a:xfrm>
          <a:prstGeom prst="rect">
            <a:avLst/>
          </a:prstGeom>
        </p:spPr>
        <p:txBody>
          <a:bodyPr wrap="none">
            <a:spAutoFit/>
          </a:bodyPr>
          <a:lstStyle/>
          <a:p>
            <a:r>
              <a:rPr lang="en-US" sz="2400" dirty="0" err="1">
                <a:solidFill>
                  <a:srgbClr val="C00000"/>
                </a:solidFill>
              </a:rPr>
              <a:t>ISPITIVANJE</a:t>
            </a:r>
            <a:r>
              <a:rPr lang="en-US" sz="2400" dirty="0">
                <a:solidFill>
                  <a:srgbClr val="C00000"/>
                </a:solidFill>
              </a:rPr>
              <a:t> </a:t>
            </a:r>
            <a:r>
              <a:rPr lang="en-US" sz="2400" dirty="0" err="1">
                <a:solidFill>
                  <a:srgbClr val="C00000"/>
                </a:solidFill>
              </a:rPr>
              <a:t>TVRDOĆE</a:t>
            </a:r>
            <a:endParaRPr lang="en-US" sz="2400" dirty="0">
              <a:solidFill>
                <a:srgbClr val="C00000"/>
              </a:solidFill>
            </a:endParaRPr>
          </a:p>
        </p:txBody>
      </p:sp>
      <p:sp>
        <p:nvSpPr>
          <p:cNvPr id="4" name="Rectangle 3"/>
          <p:cNvSpPr/>
          <p:nvPr/>
        </p:nvSpPr>
        <p:spPr>
          <a:xfrm>
            <a:off x="473002" y="1066800"/>
            <a:ext cx="8271164" cy="830997"/>
          </a:xfrm>
          <a:prstGeom prst="rect">
            <a:avLst/>
          </a:prstGeom>
        </p:spPr>
        <p:txBody>
          <a:bodyPr wrap="square">
            <a:spAutoFit/>
          </a:bodyPr>
          <a:lstStyle/>
          <a:p>
            <a:r>
              <a:rPr lang="en-US" sz="1600" dirty="0" err="1">
                <a:solidFill>
                  <a:schemeClr val="tx1">
                    <a:lumMod val="65000"/>
                    <a:lumOff val="35000"/>
                  </a:schemeClr>
                </a:solidFill>
              </a:rPr>
              <a:t>Tvrdoća</a:t>
            </a:r>
            <a:r>
              <a:rPr lang="en-US" sz="1600" dirty="0">
                <a:solidFill>
                  <a:schemeClr val="tx1">
                    <a:lumMod val="65000"/>
                    <a:lumOff val="35000"/>
                  </a:schemeClr>
                </a:solidFill>
              </a:rPr>
              <a:t> se </a:t>
            </a:r>
            <a:r>
              <a:rPr lang="en-US" sz="1600" dirty="0" err="1">
                <a:solidFill>
                  <a:schemeClr val="tx1">
                    <a:lumMod val="65000"/>
                    <a:lumOff val="35000"/>
                  </a:schemeClr>
                </a:solidFill>
              </a:rPr>
              <a:t>definiše</a:t>
            </a:r>
            <a:r>
              <a:rPr lang="en-US" sz="1600" dirty="0">
                <a:solidFill>
                  <a:schemeClr val="tx1">
                    <a:lumMod val="65000"/>
                    <a:lumOff val="35000"/>
                  </a:schemeClr>
                </a:solidFill>
              </a:rPr>
              <a:t> </a:t>
            </a:r>
            <a:r>
              <a:rPr lang="en-US" sz="1600" dirty="0" err="1">
                <a:solidFill>
                  <a:schemeClr val="tx1">
                    <a:lumMod val="65000"/>
                    <a:lumOff val="35000"/>
                  </a:schemeClr>
                </a:solidFill>
              </a:rPr>
              <a:t>kao</a:t>
            </a:r>
            <a:r>
              <a:rPr lang="en-US" sz="1600" dirty="0">
                <a:solidFill>
                  <a:schemeClr val="tx1">
                    <a:lumMod val="65000"/>
                    <a:lumOff val="35000"/>
                  </a:schemeClr>
                </a:solidFill>
              </a:rPr>
              <a:t> </a:t>
            </a:r>
            <a:r>
              <a:rPr lang="en-US" sz="1600" dirty="0" err="1">
                <a:solidFill>
                  <a:schemeClr val="tx1">
                    <a:lumMod val="65000"/>
                    <a:lumOff val="35000"/>
                  </a:schemeClr>
                </a:solidFill>
              </a:rPr>
              <a:t>otpor</a:t>
            </a:r>
            <a:r>
              <a:rPr lang="en-US" sz="1600" dirty="0">
                <a:solidFill>
                  <a:schemeClr val="tx1">
                    <a:lumMod val="65000"/>
                    <a:lumOff val="35000"/>
                  </a:schemeClr>
                </a:solidFill>
              </a:rPr>
              <a:t> </a:t>
            </a:r>
            <a:r>
              <a:rPr lang="en-US" sz="1600" dirty="0" err="1">
                <a:solidFill>
                  <a:schemeClr val="tx1">
                    <a:lumMod val="65000"/>
                    <a:lumOff val="35000"/>
                  </a:schemeClr>
                </a:solidFill>
              </a:rPr>
              <a:t>prodiranju</a:t>
            </a:r>
            <a:r>
              <a:rPr lang="en-US" sz="1600" dirty="0">
                <a:solidFill>
                  <a:schemeClr val="tx1">
                    <a:lumMod val="65000"/>
                    <a:lumOff val="35000"/>
                  </a:schemeClr>
                </a:solidFill>
              </a:rPr>
              <a:t> </a:t>
            </a:r>
            <a:r>
              <a:rPr lang="en-US" sz="1600" dirty="0" err="1">
                <a:solidFill>
                  <a:schemeClr val="tx1">
                    <a:lumMod val="65000"/>
                    <a:lumOff val="35000"/>
                  </a:schemeClr>
                </a:solidFill>
              </a:rPr>
              <a:t>utiskivača</a:t>
            </a:r>
            <a:r>
              <a:rPr lang="en-US" sz="1600" dirty="0">
                <a:solidFill>
                  <a:schemeClr val="tx1">
                    <a:lumMod val="65000"/>
                    <a:lumOff val="35000"/>
                  </a:schemeClr>
                </a:solidFill>
              </a:rPr>
              <a:t> </a:t>
            </a:r>
            <a:r>
              <a:rPr lang="en-US" sz="1600" dirty="0" err="1">
                <a:solidFill>
                  <a:schemeClr val="tx1">
                    <a:lumMod val="65000"/>
                    <a:lumOff val="35000"/>
                  </a:schemeClr>
                </a:solidFill>
              </a:rPr>
              <a:t>koji</a:t>
            </a:r>
            <a:r>
              <a:rPr lang="en-US" sz="1600" dirty="0">
                <a:solidFill>
                  <a:schemeClr val="tx1">
                    <a:lumMod val="65000"/>
                    <a:lumOff val="35000"/>
                  </a:schemeClr>
                </a:solidFill>
              </a:rPr>
              <a:t> je </a:t>
            </a:r>
            <a:r>
              <a:rPr lang="en-US" sz="1600" dirty="0" err="1">
                <a:solidFill>
                  <a:schemeClr val="tx1">
                    <a:lumMod val="65000"/>
                    <a:lumOff val="35000"/>
                  </a:schemeClr>
                </a:solidFill>
              </a:rPr>
              <a:t>tvrdji</a:t>
            </a:r>
            <a:r>
              <a:rPr lang="en-US" sz="1600" dirty="0">
                <a:solidFill>
                  <a:schemeClr val="tx1">
                    <a:lumMod val="65000"/>
                    <a:lumOff val="35000"/>
                  </a:schemeClr>
                </a:solidFill>
              </a:rPr>
              <a:t> od </a:t>
            </a:r>
            <a:r>
              <a:rPr lang="en-US" sz="1600" dirty="0" err="1">
                <a:solidFill>
                  <a:schemeClr val="tx1">
                    <a:lumMod val="65000"/>
                    <a:lumOff val="35000"/>
                  </a:schemeClr>
                </a:solidFill>
              </a:rPr>
              <a:t>ispitivanog</a:t>
            </a:r>
            <a:r>
              <a:rPr lang="en-US" sz="1600" dirty="0">
                <a:solidFill>
                  <a:schemeClr val="tx1">
                    <a:lumMod val="65000"/>
                    <a:lumOff val="35000"/>
                  </a:schemeClr>
                </a:solidFill>
              </a:rPr>
              <a:t> </a:t>
            </a:r>
            <a:r>
              <a:rPr lang="en-US" sz="1600" dirty="0" err="1">
                <a:solidFill>
                  <a:schemeClr val="tx1">
                    <a:lumMod val="65000"/>
                    <a:lumOff val="35000"/>
                  </a:schemeClr>
                </a:solidFill>
              </a:rPr>
              <a:t>materijala</a:t>
            </a:r>
            <a:r>
              <a:rPr lang="en-US" sz="1600" dirty="0">
                <a:solidFill>
                  <a:schemeClr val="tx1">
                    <a:lumMod val="65000"/>
                    <a:lumOff val="35000"/>
                  </a:schemeClr>
                </a:solidFill>
              </a:rPr>
              <a:t>. </a:t>
            </a:r>
            <a:r>
              <a:rPr lang="en-US" sz="1600" dirty="0" err="1">
                <a:solidFill>
                  <a:schemeClr val="tx1">
                    <a:lumMod val="65000"/>
                    <a:lumOff val="35000"/>
                  </a:schemeClr>
                </a:solidFill>
              </a:rPr>
              <a:t>Kod</a:t>
            </a:r>
            <a:r>
              <a:rPr lang="en-US" sz="1600" dirty="0">
                <a:solidFill>
                  <a:schemeClr val="tx1">
                    <a:lumMod val="65000"/>
                    <a:lumOff val="35000"/>
                  </a:schemeClr>
                </a:solidFill>
              </a:rPr>
              <a:t> </a:t>
            </a:r>
            <a:r>
              <a:rPr lang="en-US" sz="1600" dirty="0" err="1">
                <a:solidFill>
                  <a:schemeClr val="tx1">
                    <a:lumMod val="65000"/>
                    <a:lumOff val="35000"/>
                  </a:schemeClr>
                </a:solidFill>
              </a:rPr>
              <a:t>metalnih</a:t>
            </a:r>
            <a:r>
              <a:rPr lang="en-US" sz="1600" dirty="0">
                <a:solidFill>
                  <a:schemeClr val="tx1">
                    <a:lumMod val="65000"/>
                    <a:lumOff val="35000"/>
                  </a:schemeClr>
                </a:solidFill>
              </a:rPr>
              <a:t> </a:t>
            </a:r>
            <a:r>
              <a:rPr lang="en-US" sz="1600" dirty="0" err="1">
                <a:solidFill>
                  <a:schemeClr val="tx1">
                    <a:lumMod val="65000"/>
                    <a:lumOff val="35000"/>
                  </a:schemeClr>
                </a:solidFill>
              </a:rPr>
              <a:t>materijala</a:t>
            </a:r>
            <a:r>
              <a:rPr lang="en-US" sz="1600" dirty="0">
                <a:solidFill>
                  <a:schemeClr val="tx1">
                    <a:lumMod val="65000"/>
                    <a:lumOff val="35000"/>
                  </a:schemeClr>
                </a:solidFill>
              </a:rPr>
              <a:t> </a:t>
            </a:r>
            <a:r>
              <a:rPr lang="en-US" sz="1600" dirty="0" err="1">
                <a:solidFill>
                  <a:schemeClr val="tx1">
                    <a:lumMod val="65000"/>
                    <a:lumOff val="35000"/>
                  </a:schemeClr>
                </a:solidFill>
              </a:rPr>
              <a:t>postoji</a:t>
            </a:r>
            <a:r>
              <a:rPr lang="en-US" sz="1600" dirty="0">
                <a:solidFill>
                  <a:schemeClr val="tx1">
                    <a:lumMod val="65000"/>
                    <a:lumOff val="35000"/>
                  </a:schemeClr>
                </a:solidFill>
              </a:rPr>
              <a:t> </a:t>
            </a:r>
            <a:r>
              <a:rPr lang="en-US" sz="1600" dirty="0" err="1">
                <a:solidFill>
                  <a:schemeClr val="tx1">
                    <a:lumMod val="65000"/>
                    <a:lumOff val="35000"/>
                  </a:schemeClr>
                </a:solidFill>
              </a:rPr>
              <a:t>jaka</a:t>
            </a:r>
            <a:r>
              <a:rPr lang="en-US" sz="1600" dirty="0">
                <a:solidFill>
                  <a:schemeClr val="tx1">
                    <a:lumMod val="65000"/>
                    <a:lumOff val="35000"/>
                  </a:schemeClr>
                </a:solidFill>
              </a:rPr>
              <a:t> </a:t>
            </a:r>
            <a:r>
              <a:rPr lang="en-US" sz="1600" dirty="0" err="1">
                <a:solidFill>
                  <a:schemeClr val="tx1">
                    <a:lumMod val="65000"/>
                    <a:lumOff val="35000"/>
                  </a:schemeClr>
                </a:solidFill>
              </a:rPr>
              <a:t>korelacija</a:t>
            </a:r>
            <a:r>
              <a:rPr lang="en-US" sz="1600" dirty="0">
                <a:solidFill>
                  <a:schemeClr val="tx1">
                    <a:lumMod val="65000"/>
                    <a:lumOff val="35000"/>
                  </a:schemeClr>
                </a:solidFill>
              </a:rPr>
              <a:t> </a:t>
            </a:r>
            <a:r>
              <a:rPr lang="en-US" sz="1600" dirty="0" err="1">
                <a:solidFill>
                  <a:schemeClr val="tx1">
                    <a:lumMod val="65000"/>
                    <a:lumOff val="35000"/>
                  </a:schemeClr>
                </a:solidFill>
              </a:rPr>
              <a:t>izmedju</a:t>
            </a:r>
            <a:r>
              <a:rPr lang="en-US" sz="1600" dirty="0">
                <a:solidFill>
                  <a:schemeClr val="tx1">
                    <a:lumMod val="65000"/>
                    <a:lumOff val="35000"/>
                  </a:schemeClr>
                </a:solidFill>
              </a:rPr>
              <a:t> </a:t>
            </a:r>
            <a:r>
              <a:rPr lang="en-US" sz="1600" dirty="0" err="1">
                <a:solidFill>
                  <a:schemeClr val="tx1">
                    <a:lumMod val="65000"/>
                    <a:lumOff val="35000"/>
                  </a:schemeClr>
                </a:solidFill>
              </a:rPr>
              <a:t>elastičnosti</a:t>
            </a:r>
            <a:r>
              <a:rPr lang="en-US" sz="1600" dirty="0">
                <a:solidFill>
                  <a:schemeClr val="tx1">
                    <a:lumMod val="65000"/>
                    <a:lumOff val="35000"/>
                  </a:schemeClr>
                </a:solidFill>
              </a:rPr>
              <a:t> </a:t>
            </a:r>
            <a:r>
              <a:rPr lang="en-US" sz="1600" dirty="0" err="1">
                <a:solidFill>
                  <a:schemeClr val="tx1">
                    <a:lumMod val="65000"/>
                    <a:lumOff val="35000"/>
                  </a:schemeClr>
                </a:solidFill>
              </a:rPr>
              <a:t>i</a:t>
            </a:r>
            <a:r>
              <a:rPr lang="en-US" sz="1600" dirty="0">
                <a:solidFill>
                  <a:schemeClr val="tx1">
                    <a:lumMod val="65000"/>
                    <a:lumOff val="35000"/>
                  </a:schemeClr>
                </a:solidFill>
              </a:rPr>
              <a:t> </a:t>
            </a:r>
            <a:r>
              <a:rPr lang="en-US" sz="1600" dirty="0" err="1">
                <a:solidFill>
                  <a:schemeClr val="tx1">
                    <a:lumMod val="65000"/>
                    <a:lumOff val="35000"/>
                  </a:schemeClr>
                </a:solidFill>
              </a:rPr>
              <a:t>tvrdoće</a:t>
            </a:r>
            <a:r>
              <a:rPr lang="en-US" sz="1600" dirty="0">
                <a:solidFill>
                  <a:schemeClr val="tx1">
                    <a:lumMod val="65000"/>
                    <a:lumOff val="35000"/>
                  </a:schemeClr>
                </a:solidFill>
              </a:rPr>
              <a:t>, pa </a:t>
            </a:r>
            <a:r>
              <a:rPr lang="en-US" sz="1600" dirty="0" err="1">
                <a:solidFill>
                  <a:schemeClr val="tx1">
                    <a:lumMod val="65000"/>
                    <a:lumOff val="35000"/>
                  </a:schemeClr>
                </a:solidFill>
              </a:rPr>
              <a:t>zato</a:t>
            </a:r>
            <a:r>
              <a:rPr lang="en-US" sz="1600" dirty="0">
                <a:solidFill>
                  <a:schemeClr val="tx1">
                    <a:lumMod val="65000"/>
                    <a:lumOff val="35000"/>
                  </a:schemeClr>
                </a:solidFill>
              </a:rPr>
              <a:t> </a:t>
            </a:r>
            <a:r>
              <a:rPr lang="en-US" sz="1600" dirty="0" err="1">
                <a:solidFill>
                  <a:schemeClr val="tx1">
                    <a:lumMod val="65000"/>
                    <a:lumOff val="35000"/>
                  </a:schemeClr>
                </a:solidFill>
              </a:rPr>
              <a:t>i</a:t>
            </a:r>
            <a:r>
              <a:rPr lang="en-US" sz="1600" dirty="0">
                <a:solidFill>
                  <a:schemeClr val="tx1">
                    <a:lumMod val="65000"/>
                    <a:lumOff val="35000"/>
                  </a:schemeClr>
                </a:solidFill>
              </a:rPr>
              <a:t> </a:t>
            </a:r>
            <a:r>
              <a:rPr lang="en-US" sz="1600" dirty="0" err="1">
                <a:solidFill>
                  <a:schemeClr val="tx1">
                    <a:lumMod val="65000"/>
                    <a:lumOff val="35000"/>
                  </a:schemeClr>
                </a:solidFill>
              </a:rPr>
              <a:t>veličina</a:t>
            </a:r>
            <a:r>
              <a:rPr lang="en-US" sz="1600" dirty="0">
                <a:solidFill>
                  <a:schemeClr val="tx1">
                    <a:lumMod val="65000"/>
                    <a:lumOff val="35000"/>
                  </a:schemeClr>
                </a:solidFill>
              </a:rPr>
              <a:t> </a:t>
            </a:r>
            <a:r>
              <a:rPr lang="en-US" sz="1600" dirty="0" err="1">
                <a:solidFill>
                  <a:schemeClr val="tx1">
                    <a:lumMod val="65000"/>
                    <a:lumOff val="35000"/>
                  </a:schemeClr>
                </a:solidFill>
              </a:rPr>
              <a:t>odskoka</a:t>
            </a:r>
            <a:r>
              <a:rPr lang="en-US" sz="1600" dirty="0">
                <a:solidFill>
                  <a:schemeClr val="tx1">
                    <a:lumMod val="65000"/>
                    <a:lumOff val="35000"/>
                  </a:schemeClr>
                </a:solidFill>
              </a:rPr>
              <a:t> </a:t>
            </a:r>
            <a:r>
              <a:rPr lang="en-US" sz="1600" dirty="0" err="1">
                <a:solidFill>
                  <a:schemeClr val="tx1">
                    <a:lumMod val="65000"/>
                    <a:lumOff val="35000"/>
                  </a:schemeClr>
                </a:solidFill>
              </a:rPr>
              <a:t>može</a:t>
            </a:r>
            <a:r>
              <a:rPr lang="en-US" sz="1600" dirty="0">
                <a:solidFill>
                  <a:schemeClr val="tx1">
                    <a:lumMod val="65000"/>
                    <a:lumOff val="35000"/>
                  </a:schemeClr>
                </a:solidFill>
              </a:rPr>
              <a:t> </a:t>
            </a:r>
            <a:r>
              <a:rPr lang="en-US" sz="1600" dirty="0" err="1">
                <a:solidFill>
                  <a:schemeClr val="tx1">
                    <a:lumMod val="65000"/>
                    <a:lumOff val="35000"/>
                  </a:schemeClr>
                </a:solidFill>
              </a:rPr>
              <a:t>poslužiti</a:t>
            </a:r>
            <a:r>
              <a:rPr lang="en-US" sz="1600" dirty="0">
                <a:solidFill>
                  <a:schemeClr val="tx1">
                    <a:lumMod val="65000"/>
                    <a:lumOff val="35000"/>
                  </a:schemeClr>
                </a:solidFill>
              </a:rPr>
              <a:t> </a:t>
            </a:r>
            <a:r>
              <a:rPr lang="en-US" sz="1600" dirty="0" err="1">
                <a:solidFill>
                  <a:schemeClr val="tx1">
                    <a:lumMod val="65000"/>
                    <a:lumOff val="35000"/>
                  </a:schemeClr>
                </a:solidFill>
              </a:rPr>
              <a:t>za</a:t>
            </a:r>
            <a:r>
              <a:rPr lang="en-US" sz="1600" dirty="0">
                <a:solidFill>
                  <a:schemeClr val="tx1">
                    <a:lumMod val="65000"/>
                    <a:lumOff val="35000"/>
                  </a:schemeClr>
                </a:solidFill>
              </a:rPr>
              <a:t> </a:t>
            </a:r>
            <a:r>
              <a:rPr lang="en-US" sz="1600" dirty="0" err="1">
                <a:solidFill>
                  <a:schemeClr val="tx1">
                    <a:lumMod val="65000"/>
                    <a:lumOff val="35000"/>
                  </a:schemeClr>
                </a:solidFill>
              </a:rPr>
              <a:t>procenu</a:t>
            </a:r>
            <a:r>
              <a:rPr lang="en-US" sz="1600" dirty="0">
                <a:solidFill>
                  <a:schemeClr val="tx1">
                    <a:lumMod val="65000"/>
                    <a:lumOff val="35000"/>
                  </a:schemeClr>
                </a:solidFill>
              </a:rPr>
              <a:t> </a:t>
            </a:r>
            <a:r>
              <a:rPr lang="en-US" sz="1600" dirty="0" err="1">
                <a:solidFill>
                  <a:schemeClr val="tx1">
                    <a:lumMod val="65000"/>
                    <a:lumOff val="35000"/>
                  </a:schemeClr>
                </a:solidFill>
              </a:rPr>
              <a:t>tvrdoća</a:t>
            </a:r>
            <a:r>
              <a:rPr lang="en-US" sz="1600" dirty="0">
                <a:solidFill>
                  <a:schemeClr val="tx1">
                    <a:lumMod val="65000"/>
                    <a:lumOff val="35000"/>
                  </a:schemeClr>
                </a:solidFill>
              </a:rPr>
              <a:t> </a:t>
            </a:r>
            <a:r>
              <a:rPr lang="en-US" sz="1600" dirty="0" err="1">
                <a:solidFill>
                  <a:schemeClr val="tx1">
                    <a:lumMod val="65000"/>
                    <a:lumOff val="35000"/>
                  </a:schemeClr>
                </a:solidFill>
              </a:rPr>
              <a:t>po</a:t>
            </a:r>
            <a:r>
              <a:rPr lang="en-US" sz="1600" dirty="0">
                <a:solidFill>
                  <a:schemeClr val="tx1">
                    <a:lumMod val="65000"/>
                    <a:lumOff val="35000"/>
                  </a:schemeClr>
                </a:solidFill>
              </a:rPr>
              <a:t> </a:t>
            </a:r>
            <a:r>
              <a:rPr lang="en-US" sz="1600" dirty="0" err="1">
                <a:solidFill>
                  <a:schemeClr val="tx1">
                    <a:lumMod val="65000"/>
                    <a:lumOff val="35000"/>
                  </a:schemeClr>
                </a:solidFill>
              </a:rPr>
              <a:t>tzv</a:t>
            </a:r>
            <a:r>
              <a:rPr lang="en-US" sz="1600" dirty="0">
                <a:solidFill>
                  <a:schemeClr val="tx1">
                    <a:lumMod val="65000"/>
                    <a:lumOff val="35000"/>
                  </a:schemeClr>
                </a:solidFill>
              </a:rPr>
              <a:t>. </a:t>
            </a:r>
            <a:r>
              <a:rPr lang="en-US" sz="1600" dirty="0" err="1">
                <a:solidFill>
                  <a:schemeClr val="tx1">
                    <a:lumMod val="65000"/>
                    <a:lumOff val="35000"/>
                  </a:schemeClr>
                </a:solidFill>
              </a:rPr>
              <a:t>skleroskopskoj</a:t>
            </a:r>
            <a:r>
              <a:rPr lang="en-US" sz="1600" dirty="0">
                <a:solidFill>
                  <a:schemeClr val="tx1">
                    <a:lumMod val="65000"/>
                    <a:lumOff val="35000"/>
                  </a:schemeClr>
                </a:solidFill>
              </a:rPr>
              <a:t> </a:t>
            </a:r>
            <a:r>
              <a:rPr lang="en-US" sz="1600" dirty="0" err="1">
                <a:solidFill>
                  <a:schemeClr val="tx1">
                    <a:lumMod val="65000"/>
                    <a:lumOff val="35000"/>
                  </a:schemeClr>
                </a:solidFill>
              </a:rPr>
              <a:t>metodi</a:t>
            </a:r>
            <a:r>
              <a:rPr lang="en-US" sz="1600" dirty="0">
                <a:solidFill>
                  <a:schemeClr val="tx1">
                    <a:lumMod val="65000"/>
                    <a:lumOff val="35000"/>
                  </a:schemeClr>
                </a:solidFill>
              </a:rPr>
              <a:t>.</a:t>
            </a:r>
          </a:p>
        </p:txBody>
      </p:sp>
      <p:sp>
        <p:nvSpPr>
          <p:cNvPr id="8" name="Rectangle 7"/>
          <p:cNvSpPr/>
          <p:nvPr/>
        </p:nvSpPr>
        <p:spPr>
          <a:xfrm>
            <a:off x="2262186" y="2020133"/>
            <a:ext cx="3757613" cy="830997"/>
          </a:xfrm>
          <a:prstGeom prst="rect">
            <a:avLst/>
          </a:prstGeom>
        </p:spPr>
        <p:txBody>
          <a:bodyPr wrap="square">
            <a:spAutoFit/>
          </a:bodyPr>
          <a:lstStyle/>
          <a:p>
            <a:r>
              <a:rPr lang="en-US" sz="1600" b="1" dirty="0" err="1">
                <a:solidFill>
                  <a:srgbClr val="0070C0"/>
                </a:solidFill>
              </a:rPr>
              <a:t>Brinelova</a:t>
            </a:r>
            <a:r>
              <a:rPr lang="en-US" sz="1600" b="1" dirty="0">
                <a:solidFill>
                  <a:srgbClr val="0070C0"/>
                </a:solidFill>
              </a:rPr>
              <a:t> </a:t>
            </a:r>
            <a:r>
              <a:rPr lang="en-US" sz="1600" b="1" dirty="0" err="1">
                <a:solidFill>
                  <a:srgbClr val="0070C0"/>
                </a:solidFill>
              </a:rPr>
              <a:t>tvrdoća</a:t>
            </a:r>
            <a:r>
              <a:rPr lang="en-US" sz="1600" b="1" dirty="0">
                <a:solidFill>
                  <a:srgbClr val="0070C0"/>
                </a:solidFill>
              </a:rPr>
              <a:t> (</a:t>
            </a:r>
            <a:r>
              <a:rPr lang="en-US" sz="1600" b="1" dirty="0" err="1">
                <a:solidFill>
                  <a:srgbClr val="0070C0"/>
                </a:solidFill>
              </a:rPr>
              <a:t>HB</a:t>
            </a:r>
            <a:r>
              <a:rPr lang="en-US" sz="1600" b="1" dirty="0">
                <a:solidFill>
                  <a:srgbClr val="0070C0"/>
                </a:solidFill>
              </a:rPr>
              <a:t> ) </a:t>
            </a:r>
            <a:r>
              <a:rPr lang="en-US" sz="1600" dirty="0" err="1">
                <a:solidFill>
                  <a:srgbClr val="0070C0"/>
                </a:solidFill>
              </a:rPr>
              <a:t>meri</a:t>
            </a:r>
            <a:r>
              <a:rPr lang="en-US" sz="1600" dirty="0">
                <a:solidFill>
                  <a:srgbClr val="0070C0"/>
                </a:solidFill>
              </a:rPr>
              <a:t> se </a:t>
            </a:r>
            <a:r>
              <a:rPr lang="en-US" sz="1600" dirty="0" err="1">
                <a:solidFill>
                  <a:srgbClr val="0070C0"/>
                </a:solidFill>
              </a:rPr>
              <a:t>na</a:t>
            </a:r>
            <a:r>
              <a:rPr lang="en-US" sz="1600" dirty="0">
                <a:solidFill>
                  <a:srgbClr val="0070C0"/>
                </a:solidFill>
              </a:rPr>
              <a:t> </a:t>
            </a:r>
            <a:r>
              <a:rPr lang="en-US" sz="1600" dirty="0" err="1">
                <a:solidFill>
                  <a:srgbClr val="0070C0"/>
                </a:solidFill>
              </a:rPr>
              <a:t>ravnom</a:t>
            </a:r>
            <a:r>
              <a:rPr lang="en-US" sz="1600" dirty="0">
                <a:solidFill>
                  <a:srgbClr val="0070C0"/>
                </a:solidFill>
              </a:rPr>
              <a:t> </a:t>
            </a:r>
            <a:r>
              <a:rPr lang="en-US" sz="1600" dirty="0" err="1">
                <a:solidFill>
                  <a:srgbClr val="0070C0"/>
                </a:solidFill>
              </a:rPr>
              <a:t>uzorku</a:t>
            </a:r>
            <a:r>
              <a:rPr lang="en-US" sz="1600" dirty="0">
                <a:solidFill>
                  <a:srgbClr val="0070C0"/>
                </a:solidFill>
              </a:rPr>
              <a:t> </a:t>
            </a:r>
            <a:r>
              <a:rPr lang="en-US" sz="1600" dirty="0" err="1">
                <a:solidFill>
                  <a:srgbClr val="0070C0"/>
                </a:solidFill>
              </a:rPr>
              <a:t>utiskivanjem</a:t>
            </a:r>
            <a:r>
              <a:rPr lang="en-US" sz="1600" dirty="0">
                <a:solidFill>
                  <a:srgbClr val="0070C0"/>
                </a:solidFill>
              </a:rPr>
              <a:t> </a:t>
            </a:r>
            <a:r>
              <a:rPr lang="en-US" sz="1600" dirty="0" err="1">
                <a:solidFill>
                  <a:srgbClr val="0070C0"/>
                </a:solidFill>
              </a:rPr>
              <a:t>čelične</a:t>
            </a:r>
            <a:r>
              <a:rPr lang="en-US" sz="1600" dirty="0">
                <a:solidFill>
                  <a:srgbClr val="0070C0"/>
                </a:solidFill>
              </a:rPr>
              <a:t> </a:t>
            </a:r>
            <a:r>
              <a:rPr lang="en-US" sz="1600" dirty="0" err="1">
                <a:solidFill>
                  <a:srgbClr val="0070C0"/>
                </a:solidFill>
              </a:rPr>
              <a:t>ili</a:t>
            </a:r>
            <a:r>
              <a:rPr lang="en-US" sz="1600" dirty="0">
                <a:solidFill>
                  <a:srgbClr val="0070C0"/>
                </a:solidFill>
              </a:rPr>
              <a:t> </a:t>
            </a:r>
            <a:r>
              <a:rPr lang="en-US" sz="1600" dirty="0" err="1">
                <a:solidFill>
                  <a:srgbClr val="0070C0"/>
                </a:solidFill>
              </a:rPr>
              <a:t>kuglice</a:t>
            </a:r>
            <a:r>
              <a:rPr lang="en-US" sz="1600" dirty="0">
                <a:solidFill>
                  <a:srgbClr val="0070C0"/>
                </a:solidFill>
              </a:rPr>
              <a:t> od </a:t>
            </a:r>
            <a:r>
              <a:rPr lang="en-US" sz="1600" dirty="0" err="1">
                <a:solidFill>
                  <a:srgbClr val="0070C0"/>
                </a:solidFill>
              </a:rPr>
              <a:t>tvrdog</a:t>
            </a:r>
            <a:r>
              <a:rPr lang="en-US" sz="1600" dirty="0">
                <a:solidFill>
                  <a:srgbClr val="0070C0"/>
                </a:solidFill>
              </a:rPr>
              <a:t> </a:t>
            </a:r>
            <a:r>
              <a:rPr lang="en-US" sz="1600" dirty="0" err="1">
                <a:solidFill>
                  <a:srgbClr val="0070C0"/>
                </a:solidFill>
              </a:rPr>
              <a:t>metala</a:t>
            </a:r>
            <a:r>
              <a:rPr lang="en-US" sz="1600" dirty="0">
                <a:solidFill>
                  <a:srgbClr val="0070C0"/>
                </a:solidFill>
              </a:rPr>
              <a:t> </a:t>
            </a:r>
            <a:r>
              <a:rPr lang="en-US" sz="1600" dirty="0" err="1">
                <a:solidFill>
                  <a:srgbClr val="0070C0"/>
                </a:solidFill>
              </a:rPr>
              <a:t>prečnika</a:t>
            </a:r>
            <a:r>
              <a:rPr lang="en-US" sz="1600" dirty="0">
                <a:solidFill>
                  <a:srgbClr val="0070C0"/>
                </a:solidFill>
              </a:rPr>
              <a:t> D = 10, 5 2.5 </a:t>
            </a:r>
            <a:r>
              <a:rPr lang="en-US" sz="1600" i="1" dirty="0">
                <a:solidFill>
                  <a:srgbClr val="0070C0"/>
                </a:solidFill>
              </a:rPr>
              <a:t>mm</a:t>
            </a:r>
            <a:r>
              <a:rPr lang="en-US" sz="1600" dirty="0">
                <a:solidFill>
                  <a:srgbClr val="0070C0"/>
                </a:solidFill>
              </a:rPr>
              <a:t>. </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2262187" cy="1876425"/>
          </a:xfrm>
          <a:prstGeom prst="rect">
            <a:avLst/>
          </a:prstGeom>
          <a:noFill/>
          <a:ln>
            <a:noFill/>
          </a:ln>
        </p:spPr>
      </p:pic>
      <p:sp>
        <p:nvSpPr>
          <p:cNvPr id="10" name="Rectangle 9"/>
          <p:cNvSpPr/>
          <p:nvPr/>
        </p:nvSpPr>
        <p:spPr>
          <a:xfrm>
            <a:off x="2850140" y="2819400"/>
            <a:ext cx="3024187" cy="2308324"/>
          </a:xfrm>
          <a:prstGeom prst="rect">
            <a:avLst/>
          </a:prstGeom>
        </p:spPr>
        <p:txBody>
          <a:bodyPr wrap="square">
            <a:spAutoFit/>
          </a:bodyPr>
          <a:lstStyle/>
          <a:p>
            <a:r>
              <a:rPr lang="en-US" sz="1600" b="1" dirty="0" err="1" smtClean="0">
                <a:solidFill>
                  <a:schemeClr val="tx1">
                    <a:lumMod val="65000"/>
                    <a:lumOff val="35000"/>
                  </a:schemeClr>
                </a:solidFill>
              </a:rPr>
              <a:t>Vikersova</a:t>
            </a:r>
            <a:r>
              <a:rPr lang="en-US" sz="1600" b="1" dirty="0" smtClean="0">
                <a:solidFill>
                  <a:schemeClr val="tx1">
                    <a:lumMod val="65000"/>
                    <a:lumOff val="35000"/>
                  </a:schemeClr>
                </a:solidFill>
              </a:rPr>
              <a:t> </a:t>
            </a:r>
            <a:r>
              <a:rPr lang="en-US" sz="1600" b="1" dirty="0" err="1" smtClean="0">
                <a:solidFill>
                  <a:schemeClr val="tx1">
                    <a:lumMod val="65000"/>
                    <a:lumOff val="35000"/>
                  </a:schemeClr>
                </a:solidFill>
              </a:rPr>
              <a:t>tvrdoća</a:t>
            </a:r>
            <a:r>
              <a:rPr lang="en-US" sz="1600" b="1" dirty="0" smtClean="0">
                <a:solidFill>
                  <a:schemeClr val="tx1">
                    <a:lumMod val="65000"/>
                    <a:lumOff val="35000"/>
                  </a:schemeClr>
                </a:solidFill>
              </a:rPr>
              <a:t> </a:t>
            </a:r>
            <a:r>
              <a:rPr lang="en-US" sz="1600" dirty="0" err="1" smtClean="0">
                <a:solidFill>
                  <a:schemeClr val="tx1">
                    <a:lumMod val="65000"/>
                    <a:lumOff val="35000"/>
                  </a:schemeClr>
                </a:solidFill>
              </a:rPr>
              <a:t>meri</a:t>
            </a:r>
            <a:r>
              <a:rPr lang="en-US" sz="1600" dirty="0" smtClean="0">
                <a:solidFill>
                  <a:schemeClr val="tx1">
                    <a:lumMod val="65000"/>
                    <a:lumOff val="35000"/>
                  </a:schemeClr>
                </a:solidFill>
              </a:rPr>
              <a:t> se </a:t>
            </a:r>
            <a:r>
              <a:rPr lang="en-US" sz="1600" dirty="0" err="1" smtClean="0">
                <a:solidFill>
                  <a:schemeClr val="tx1">
                    <a:lumMod val="65000"/>
                    <a:lumOff val="35000"/>
                  </a:schemeClr>
                </a:solidFill>
              </a:rPr>
              <a:t>pomoću</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dijamantske</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piramide</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sa</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uglom</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pri</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vrhu</a:t>
            </a:r>
            <a:r>
              <a:rPr lang="en-US" sz="1600" dirty="0" smtClean="0">
                <a:solidFill>
                  <a:schemeClr val="tx1">
                    <a:lumMod val="65000"/>
                    <a:lumOff val="35000"/>
                  </a:schemeClr>
                </a:solidFill>
              </a:rPr>
              <a:t> od 136º </a:t>
            </a:r>
            <a:r>
              <a:rPr lang="en-US" sz="1600" dirty="0" err="1" smtClean="0">
                <a:solidFill>
                  <a:schemeClr val="tx1">
                    <a:lumMod val="65000"/>
                    <a:lumOff val="35000"/>
                  </a:schemeClr>
                </a:solidFill>
              </a:rPr>
              <a:t>koja</a:t>
            </a:r>
            <a:r>
              <a:rPr lang="en-US" sz="1600" dirty="0" smtClean="0">
                <a:solidFill>
                  <a:schemeClr val="tx1">
                    <a:lumMod val="65000"/>
                    <a:lumOff val="35000"/>
                  </a:schemeClr>
                </a:solidFill>
              </a:rPr>
              <a:t> se </a:t>
            </a:r>
            <a:r>
              <a:rPr lang="en-US" sz="1600" dirty="0" err="1" smtClean="0">
                <a:solidFill>
                  <a:schemeClr val="tx1">
                    <a:lumMod val="65000"/>
                    <a:lumOff val="35000"/>
                  </a:schemeClr>
                </a:solidFill>
              </a:rPr>
              <a:t>utiskuje</a:t>
            </a:r>
            <a:r>
              <a:rPr lang="en-US" sz="1600" dirty="0" smtClean="0">
                <a:solidFill>
                  <a:schemeClr val="tx1">
                    <a:lumMod val="65000"/>
                    <a:lumOff val="35000"/>
                  </a:schemeClr>
                </a:solidFill>
              </a:rPr>
              <a:t> pod </a:t>
            </a:r>
            <a:r>
              <a:rPr lang="en-US" sz="1600" dirty="0" err="1" smtClean="0">
                <a:solidFill>
                  <a:schemeClr val="tx1">
                    <a:lumMod val="65000"/>
                    <a:lumOff val="35000"/>
                  </a:schemeClr>
                </a:solidFill>
              </a:rPr>
              <a:t>opterećenjem</a:t>
            </a:r>
            <a:r>
              <a:rPr lang="en-US" sz="1600" dirty="0" smtClean="0">
                <a:solidFill>
                  <a:schemeClr val="tx1">
                    <a:lumMod val="65000"/>
                    <a:lumOff val="35000"/>
                  </a:schemeClr>
                </a:solidFill>
              </a:rPr>
              <a:t> u </a:t>
            </a:r>
            <a:r>
              <a:rPr lang="en-US" sz="1600" dirty="0" err="1" smtClean="0">
                <a:solidFill>
                  <a:schemeClr val="tx1">
                    <a:lumMod val="65000"/>
                    <a:lumOff val="35000"/>
                  </a:schemeClr>
                </a:solidFill>
              </a:rPr>
              <a:t>materijal</a:t>
            </a:r>
            <a:r>
              <a:rPr lang="en-US" sz="1600" dirty="0" smtClean="0">
                <a:solidFill>
                  <a:schemeClr val="tx1">
                    <a:lumMod val="65000"/>
                    <a:lumOff val="35000"/>
                  </a:schemeClr>
                </a:solidFill>
              </a:rPr>
              <a:t>.</a:t>
            </a:r>
            <a:r>
              <a:rPr lang="sr-Latn-RS" sz="1600" dirty="0" smtClean="0">
                <a:solidFill>
                  <a:schemeClr val="tx1">
                    <a:lumMod val="65000"/>
                    <a:lumOff val="35000"/>
                  </a:schemeClr>
                </a:solidFill>
              </a:rPr>
              <a:t> </a:t>
            </a:r>
            <a:r>
              <a:rPr lang="en-US" sz="1600" dirty="0" err="1" smtClean="0">
                <a:solidFill>
                  <a:schemeClr val="tx1">
                    <a:lumMod val="65000"/>
                    <a:lumOff val="35000"/>
                  </a:schemeClr>
                </a:solidFill>
              </a:rPr>
              <a:t>Metoda</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po</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Vikersu</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naročito</a:t>
            </a:r>
            <a:r>
              <a:rPr lang="en-US" sz="1600" dirty="0" smtClean="0">
                <a:solidFill>
                  <a:schemeClr val="tx1">
                    <a:lumMod val="65000"/>
                    <a:lumOff val="35000"/>
                  </a:schemeClr>
                </a:solidFill>
              </a:rPr>
              <a:t> je </a:t>
            </a:r>
            <a:r>
              <a:rPr lang="en-US" sz="1600" dirty="0" err="1" smtClean="0">
                <a:solidFill>
                  <a:schemeClr val="tx1">
                    <a:lumMod val="65000"/>
                    <a:lumOff val="35000"/>
                  </a:schemeClr>
                </a:solidFill>
              </a:rPr>
              <a:t>pogodna</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za</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kontrolu</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tvrdoće</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veom</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tvrdih</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površina</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kao</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što</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su</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kaljene</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cementirane</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nitrirane</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ili</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difuziono</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metalizirane</a:t>
            </a:r>
            <a:r>
              <a:rPr lang="en-US" sz="1600" dirty="0" smtClean="0">
                <a:solidFill>
                  <a:schemeClr val="tx1">
                    <a:lumMod val="65000"/>
                    <a:lumOff val="35000"/>
                  </a:schemeClr>
                </a:solidFill>
              </a:rPr>
              <a:t>. </a:t>
            </a:r>
            <a:endParaRPr lang="en-US" sz="1600" dirty="0">
              <a:solidFill>
                <a:schemeClr val="tx1">
                  <a:lumMod val="65000"/>
                  <a:lumOff val="35000"/>
                </a:schemeClr>
              </a:solidFill>
            </a:endParaRPr>
          </a:p>
        </p:txBody>
      </p:sp>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0" y="3505200"/>
            <a:ext cx="2895600" cy="1755926"/>
          </a:xfrm>
          <a:prstGeom prst="rect">
            <a:avLst/>
          </a:prstGeom>
          <a:noFill/>
          <a:ln>
            <a:noFill/>
          </a:ln>
        </p:spPr>
      </p:pic>
      <p:sp>
        <p:nvSpPr>
          <p:cNvPr id="13" name="Rectangle 12"/>
          <p:cNvSpPr/>
          <p:nvPr/>
        </p:nvSpPr>
        <p:spPr>
          <a:xfrm>
            <a:off x="6019800" y="1905000"/>
            <a:ext cx="2819400" cy="3293209"/>
          </a:xfrm>
          <a:prstGeom prst="rect">
            <a:avLst/>
          </a:prstGeom>
        </p:spPr>
        <p:txBody>
          <a:bodyPr wrap="square">
            <a:spAutoFit/>
          </a:bodyPr>
          <a:lstStyle/>
          <a:p>
            <a:r>
              <a:rPr lang="en-US" sz="1600" b="1" dirty="0" err="1" smtClean="0">
                <a:solidFill>
                  <a:schemeClr val="accent6">
                    <a:lumMod val="75000"/>
                  </a:schemeClr>
                </a:solidFill>
              </a:rPr>
              <a:t>Rokvelova</a:t>
            </a:r>
            <a:r>
              <a:rPr lang="en-US" sz="1600" b="1" dirty="0" smtClean="0">
                <a:solidFill>
                  <a:schemeClr val="accent6">
                    <a:lumMod val="75000"/>
                  </a:schemeClr>
                </a:solidFill>
              </a:rPr>
              <a:t> </a:t>
            </a:r>
            <a:r>
              <a:rPr lang="en-US" sz="1600" b="1" dirty="0" err="1" smtClean="0">
                <a:solidFill>
                  <a:schemeClr val="accent6">
                    <a:lumMod val="75000"/>
                  </a:schemeClr>
                </a:solidFill>
              </a:rPr>
              <a:t>tvrdoća</a:t>
            </a:r>
            <a:r>
              <a:rPr lang="en-US" sz="1600" b="1" dirty="0" smtClean="0">
                <a:solidFill>
                  <a:schemeClr val="accent6">
                    <a:lumMod val="75000"/>
                  </a:schemeClr>
                </a:solidFill>
              </a:rPr>
              <a:t> </a:t>
            </a:r>
            <a:r>
              <a:rPr lang="en-US" sz="1600" dirty="0" smtClean="0">
                <a:solidFill>
                  <a:schemeClr val="accent6">
                    <a:lumMod val="75000"/>
                  </a:schemeClr>
                </a:solidFill>
              </a:rPr>
              <a:t>(</a:t>
            </a:r>
            <a:r>
              <a:rPr lang="en-US" sz="1600" dirty="0" err="1" smtClean="0">
                <a:solidFill>
                  <a:schemeClr val="accent6">
                    <a:lumMod val="75000"/>
                  </a:schemeClr>
                </a:solidFill>
              </a:rPr>
              <a:t>HRC</a:t>
            </a:r>
            <a:r>
              <a:rPr lang="en-US" sz="1600" dirty="0" smtClean="0">
                <a:solidFill>
                  <a:schemeClr val="accent6">
                    <a:lumMod val="75000"/>
                  </a:schemeClr>
                </a:solidFill>
              </a:rPr>
              <a:t>, </a:t>
            </a:r>
            <a:r>
              <a:rPr lang="en-US" sz="1600" dirty="0" err="1" smtClean="0">
                <a:solidFill>
                  <a:schemeClr val="accent6">
                    <a:lumMod val="75000"/>
                  </a:schemeClr>
                </a:solidFill>
              </a:rPr>
              <a:t>HRB</a:t>
            </a:r>
            <a:r>
              <a:rPr lang="en-US" sz="1600" dirty="0" smtClean="0">
                <a:solidFill>
                  <a:schemeClr val="accent6">
                    <a:lumMod val="75000"/>
                  </a:schemeClr>
                </a:solidFill>
              </a:rPr>
              <a:t>)</a:t>
            </a:r>
          </a:p>
          <a:p>
            <a:r>
              <a:rPr lang="en-US" sz="1600" dirty="0" err="1" smtClean="0">
                <a:solidFill>
                  <a:schemeClr val="accent6">
                    <a:lumMod val="75000"/>
                  </a:schemeClr>
                </a:solidFill>
              </a:rPr>
              <a:t>meri</a:t>
            </a:r>
            <a:r>
              <a:rPr lang="en-US" sz="1600" dirty="0" smtClean="0">
                <a:solidFill>
                  <a:schemeClr val="accent6">
                    <a:lumMod val="75000"/>
                  </a:schemeClr>
                </a:solidFill>
              </a:rPr>
              <a:t> se </a:t>
            </a:r>
            <a:r>
              <a:rPr lang="en-US" sz="1600" dirty="0" err="1" smtClean="0">
                <a:solidFill>
                  <a:schemeClr val="accent6">
                    <a:lumMod val="75000"/>
                  </a:schemeClr>
                </a:solidFill>
              </a:rPr>
              <a:t>direktnim</a:t>
            </a:r>
            <a:r>
              <a:rPr lang="en-US" sz="1600" dirty="0" smtClean="0">
                <a:solidFill>
                  <a:schemeClr val="accent6">
                    <a:lumMod val="75000"/>
                  </a:schemeClr>
                </a:solidFill>
              </a:rPr>
              <a:t> </a:t>
            </a:r>
            <a:r>
              <a:rPr lang="en-US" sz="1600" dirty="0" err="1" smtClean="0">
                <a:solidFill>
                  <a:schemeClr val="accent6">
                    <a:lumMod val="75000"/>
                  </a:schemeClr>
                </a:solidFill>
              </a:rPr>
              <a:t>očitavanjem</a:t>
            </a:r>
            <a:r>
              <a:rPr lang="en-US" sz="1600" dirty="0" smtClean="0">
                <a:solidFill>
                  <a:schemeClr val="accent6">
                    <a:lumMod val="75000"/>
                  </a:schemeClr>
                </a:solidFill>
              </a:rPr>
              <a:t> </a:t>
            </a:r>
            <a:r>
              <a:rPr lang="en-US" sz="1600" dirty="0" err="1" smtClean="0">
                <a:solidFill>
                  <a:schemeClr val="accent6">
                    <a:lumMod val="75000"/>
                  </a:schemeClr>
                </a:solidFill>
              </a:rPr>
              <a:t>na</a:t>
            </a:r>
            <a:r>
              <a:rPr lang="en-US" sz="1600" dirty="0" smtClean="0">
                <a:solidFill>
                  <a:schemeClr val="accent6">
                    <a:lumMod val="75000"/>
                  </a:schemeClr>
                </a:solidFill>
              </a:rPr>
              <a:t> </a:t>
            </a:r>
            <a:r>
              <a:rPr lang="en-US" sz="1600" dirty="0" err="1" smtClean="0">
                <a:solidFill>
                  <a:schemeClr val="accent6">
                    <a:lumMod val="75000"/>
                  </a:schemeClr>
                </a:solidFill>
              </a:rPr>
              <a:t>skali</a:t>
            </a:r>
            <a:r>
              <a:rPr lang="en-US" sz="1600" dirty="0" smtClean="0">
                <a:solidFill>
                  <a:schemeClr val="accent6">
                    <a:lumMod val="75000"/>
                  </a:schemeClr>
                </a:solidFill>
              </a:rPr>
              <a:t> </a:t>
            </a:r>
            <a:r>
              <a:rPr lang="en-US" sz="1600" dirty="0" err="1" smtClean="0">
                <a:solidFill>
                  <a:schemeClr val="accent6">
                    <a:lumMod val="75000"/>
                  </a:schemeClr>
                </a:solidFill>
              </a:rPr>
              <a:t>aparata</a:t>
            </a:r>
            <a:r>
              <a:rPr lang="en-US" sz="1600" dirty="0" smtClean="0">
                <a:solidFill>
                  <a:schemeClr val="accent6">
                    <a:lumMod val="75000"/>
                  </a:schemeClr>
                </a:solidFill>
              </a:rPr>
              <a:t>. </a:t>
            </a:r>
            <a:r>
              <a:rPr lang="en-US" sz="1600" dirty="0" err="1" smtClean="0">
                <a:solidFill>
                  <a:schemeClr val="accent6">
                    <a:lumMod val="75000"/>
                  </a:schemeClr>
                </a:solidFill>
              </a:rPr>
              <a:t>Utiskivač</a:t>
            </a:r>
            <a:r>
              <a:rPr lang="en-US" sz="1600" dirty="0" smtClean="0">
                <a:solidFill>
                  <a:schemeClr val="accent6">
                    <a:lumMod val="75000"/>
                  </a:schemeClr>
                </a:solidFill>
              </a:rPr>
              <a:t> </a:t>
            </a:r>
            <a:r>
              <a:rPr lang="en-US" sz="1600" dirty="0" err="1" smtClean="0">
                <a:solidFill>
                  <a:schemeClr val="accent6">
                    <a:lumMod val="75000"/>
                  </a:schemeClr>
                </a:solidFill>
              </a:rPr>
              <a:t>kod</a:t>
            </a:r>
            <a:r>
              <a:rPr lang="en-US" sz="1600" dirty="0" smtClean="0">
                <a:solidFill>
                  <a:schemeClr val="accent6">
                    <a:lumMod val="75000"/>
                  </a:schemeClr>
                </a:solidFill>
              </a:rPr>
              <a:t> </a:t>
            </a:r>
            <a:r>
              <a:rPr lang="en-US" sz="1600" dirty="0" err="1" smtClean="0">
                <a:solidFill>
                  <a:schemeClr val="accent6">
                    <a:lumMod val="75000"/>
                  </a:schemeClr>
                </a:solidFill>
              </a:rPr>
              <a:t>metode</a:t>
            </a:r>
            <a:r>
              <a:rPr lang="en-US" sz="1600" dirty="0" smtClean="0">
                <a:solidFill>
                  <a:schemeClr val="accent6">
                    <a:lumMod val="75000"/>
                  </a:schemeClr>
                </a:solidFill>
              </a:rPr>
              <a:t> </a:t>
            </a:r>
            <a:r>
              <a:rPr lang="en-US" sz="1600" dirty="0" err="1" smtClean="0">
                <a:solidFill>
                  <a:schemeClr val="accent6">
                    <a:lumMod val="75000"/>
                  </a:schemeClr>
                </a:solidFill>
              </a:rPr>
              <a:t>HRC</a:t>
            </a:r>
            <a:r>
              <a:rPr lang="sr-Latn-RS" sz="1600" dirty="0" smtClean="0">
                <a:solidFill>
                  <a:schemeClr val="accent6">
                    <a:lumMod val="75000"/>
                  </a:schemeClr>
                </a:solidFill>
              </a:rPr>
              <a:t> </a:t>
            </a:r>
            <a:r>
              <a:rPr lang="en-US" sz="1600" dirty="0" smtClean="0">
                <a:solidFill>
                  <a:schemeClr val="accent6">
                    <a:lumMod val="75000"/>
                  </a:schemeClr>
                </a:solidFill>
              </a:rPr>
              <a:t>je </a:t>
            </a:r>
            <a:r>
              <a:rPr lang="en-US" sz="1600" dirty="0" err="1" smtClean="0">
                <a:solidFill>
                  <a:schemeClr val="accent6">
                    <a:lumMod val="75000"/>
                  </a:schemeClr>
                </a:solidFill>
              </a:rPr>
              <a:t>dijamantska</a:t>
            </a:r>
            <a:r>
              <a:rPr lang="en-US" sz="1600" dirty="0" smtClean="0">
                <a:solidFill>
                  <a:schemeClr val="accent6">
                    <a:lumMod val="75000"/>
                  </a:schemeClr>
                </a:solidFill>
              </a:rPr>
              <a:t> </a:t>
            </a:r>
            <a:r>
              <a:rPr lang="en-US" sz="1600" dirty="0" err="1" smtClean="0">
                <a:solidFill>
                  <a:schemeClr val="accent6">
                    <a:lumMod val="75000"/>
                  </a:schemeClr>
                </a:solidFill>
              </a:rPr>
              <a:t>kupa</a:t>
            </a:r>
            <a:r>
              <a:rPr lang="en-US" sz="1600" dirty="0" smtClean="0">
                <a:solidFill>
                  <a:schemeClr val="accent6">
                    <a:lumMod val="75000"/>
                  </a:schemeClr>
                </a:solidFill>
              </a:rPr>
              <a:t> </a:t>
            </a:r>
            <a:r>
              <a:rPr lang="en-US" sz="1600" dirty="0" err="1" smtClean="0">
                <a:solidFill>
                  <a:schemeClr val="accent6">
                    <a:lumMod val="75000"/>
                  </a:schemeClr>
                </a:solidFill>
              </a:rPr>
              <a:t>sa</a:t>
            </a:r>
            <a:r>
              <a:rPr lang="en-US" sz="1600" dirty="0" smtClean="0">
                <a:solidFill>
                  <a:schemeClr val="accent6">
                    <a:lumMod val="75000"/>
                  </a:schemeClr>
                </a:solidFill>
              </a:rPr>
              <a:t> </a:t>
            </a:r>
            <a:r>
              <a:rPr lang="en-US" sz="1600" dirty="0" err="1" smtClean="0">
                <a:solidFill>
                  <a:schemeClr val="accent6">
                    <a:lumMod val="75000"/>
                  </a:schemeClr>
                </a:solidFill>
              </a:rPr>
              <a:t>uglom</a:t>
            </a:r>
            <a:r>
              <a:rPr lang="en-US" sz="1600" dirty="0" smtClean="0">
                <a:solidFill>
                  <a:schemeClr val="accent6">
                    <a:lumMod val="75000"/>
                  </a:schemeClr>
                </a:solidFill>
              </a:rPr>
              <a:t> od 120º.</a:t>
            </a:r>
          </a:p>
          <a:p>
            <a:r>
              <a:rPr lang="en-US" sz="1600" dirty="0" err="1" smtClean="0">
                <a:solidFill>
                  <a:schemeClr val="accent6">
                    <a:lumMod val="75000"/>
                  </a:schemeClr>
                </a:solidFill>
              </a:rPr>
              <a:t>Druga</a:t>
            </a:r>
            <a:r>
              <a:rPr lang="en-US" sz="1600" dirty="0" smtClean="0">
                <a:solidFill>
                  <a:schemeClr val="accent6">
                    <a:lumMod val="75000"/>
                  </a:schemeClr>
                </a:solidFill>
              </a:rPr>
              <a:t> </a:t>
            </a:r>
            <a:r>
              <a:rPr lang="en-US" sz="1600" dirty="0" err="1" smtClean="0">
                <a:solidFill>
                  <a:schemeClr val="accent6">
                    <a:lumMod val="75000"/>
                  </a:schemeClr>
                </a:solidFill>
              </a:rPr>
              <a:t>skala</a:t>
            </a:r>
            <a:r>
              <a:rPr lang="en-US" sz="1600" dirty="0" smtClean="0">
                <a:solidFill>
                  <a:schemeClr val="accent6">
                    <a:lumMod val="75000"/>
                  </a:schemeClr>
                </a:solidFill>
              </a:rPr>
              <a:t> </a:t>
            </a:r>
            <a:r>
              <a:rPr lang="en-US" sz="1600" dirty="0" err="1" smtClean="0">
                <a:solidFill>
                  <a:schemeClr val="accent6">
                    <a:lumMod val="75000"/>
                  </a:schemeClr>
                </a:solidFill>
              </a:rPr>
              <a:t>HRB</a:t>
            </a:r>
            <a:r>
              <a:rPr lang="en-US" sz="1600" dirty="0" smtClean="0">
                <a:solidFill>
                  <a:schemeClr val="accent6">
                    <a:lumMod val="75000"/>
                  </a:schemeClr>
                </a:solidFill>
              </a:rPr>
              <a:t> </a:t>
            </a:r>
            <a:r>
              <a:rPr lang="en-US" sz="1600" dirty="0" err="1" smtClean="0">
                <a:solidFill>
                  <a:schemeClr val="accent6">
                    <a:lumMod val="75000"/>
                  </a:schemeClr>
                </a:solidFill>
              </a:rPr>
              <a:t>upotrebljava</a:t>
            </a:r>
            <a:r>
              <a:rPr lang="en-US" sz="1600" dirty="0" smtClean="0">
                <a:solidFill>
                  <a:schemeClr val="accent6">
                    <a:lumMod val="75000"/>
                  </a:schemeClr>
                </a:solidFill>
              </a:rPr>
              <a:t> se </a:t>
            </a:r>
            <a:r>
              <a:rPr lang="en-US" sz="1600" dirty="0" err="1" smtClean="0">
                <a:solidFill>
                  <a:schemeClr val="accent6">
                    <a:lumMod val="75000"/>
                  </a:schemeClr>
                </a:solidFill>
              </a:rPr>
              <a:t>za</a:t>
            </a:r>
            <a:r>
              <a:rPr lang="en-US" sz="1600" dirty="0" smtClean="0">
                <a:solidFill>
                  <a:schemeClr val="accent6">
                    <a:lumMod val="75000"/>
                  </a:schemeClr>
                </a:solidFill>
              </a:rPr>
              <a:t> </a:t>
            </a:r>
            <a:r>
              <a:rPr lang="en-US" sz="1600" dirty="0" err="1" smtClean="0">
                <a:solidFill>
                  <a:schemeClr val="accent6">
                    <a:lumMod val="75000"/>
                  </a:schemeClr>
                </a:solidFill>
              </a:rPr>
              <a:t>merenje</a:t>
            </a:r>
            <a:r>
              <a:rPr lang="en-US" sz="1600" dirty="0" smtClean="0">
                <a:solidFill>
                  <a:schemeClr val="accent6">
                    <a:lumMod val="75000"/>
                  </a:schemeClr>
                </a:solidFill>
              </a:rPr>
              <a:t> </a:t>
            </a:r>
            <a:r>
              <a:rPr lang="en-US" sz="1600" dirty="0" err="1" smtClean="0">
                <a:solidFill>
                  <a:schemeClr val="accent6">
                    <a:lumMod val="75000"/>
                  </a:schemeClr>
                </a:solidFill>
              </a:rPr>
              <a:t>tvrdoće</a:t>
            </a:r>
            <a:r>
              <a:rPr lang="en-US" sz="1600" dirty="0" smtClean="0">
                <a:solidFill>
                  <a:schemeClr val="accent6">
                    <a:lumMod val="75000"/>
                  </a:schemeClr>
                </a:solidFill>
              </a:rPr>
              <a:t> </a:t>
            </a:r>
            <a:r>
              <a:rPr lang="en-US" sz="1600" dirty="0" err="1" smtClean="0">
                <a:solidFill>
                  <a:schemeClr val="accent6">
                    <a:lumMod val="75000"/>
                  </a:schemeClr>
                </a:solidFill>
              </a:rPr>
              <a:t>relativno</a:t>
            </a:r>
            <a:r>
              <a:rPr lang="en-US" sz="1600" dirty="0" smtClean="0">
                <a:solidFill>
                  <a:schemeClr val="accent6">
                    <a:lumMod val="75000"/>
                  </a:schemeClr>
                </a:solidFill>
              </a:rPr>
              <a:t> </a:t>
            </a:r>
            <a:r>
              <a:rPr lang="en-US" sz="1600" dirty="0" err="1" smtClean="0">
                <a:solidFill>
                  <a:schemeClr val="accent6">
                    <a:lumMod val="75000"/>
                  </a:schemeClr>
                </a:solidFill>
              </a:rPr>
              <a:t>mekših</a:t>
            </a:r>
            <a:r>
              <a:rPr lang="sr-Latn-RS" sz="1600" dirty="0" smtClean="0">
                <a:solidFill>
                  <a:schemeClr val="accent6">
                    <a:lumMod val="75000"/>
                  </a:schemeClr>
                </a:solidFill>
              </a:rPr>
              <a:t> </a:t>
            </a:r>
            <a:r>
              <a:rPr lang="en-US" sz="1600" dirty="0" err="1" smtClean="0">
                <a:solidFill>
                  <a:schemeClr val="accent6">
                    <a:lumMod val="75000"/>
                  </a:schemeClr>
                </a:solidFill>
              </a:rPr>
              <a:t>materijala</a:t>
            </a:r>
            <a:r>
              <a:rPr lang="en-US" sz="1600" dirty="0" smtClean="0">
                <a:solidFill>
                  <a:schemeClr val="accent6">
                    <a:lumMod val="75000"/>
                  </a:schemeClr>
                </a:solidFill>
              </a:rPr>
              <a:t> (</a:t>
            </a:r>
            <a:r>
              <a:rPr lang="en-US" sz="1600" dirty="0" err="1" smtClean="0">
                <a:solidFill>
                  <a:schemeClr val="accent6">
                    <a:lumMod val="75000"/>
                  </a:schemeClr>
                </a:solidFill>
              </a:rPr>
              <a:t>HB</a:t>
            </a:r>
            <a:r>
              <a:rPr lang="en-US" sz="1600" dirty="0" smtClean="0">
                <a:solidFill>
                  <a:schemeClr val="accent6">
                    <a:lumMod val="75000"/>
                  </a:schemeClr>
                </a:solidFill>
              </a:rPr>
              <a:t> &lt; 400). Kao </a:t>
            </a:r>
            <a:r>
              <a:rPr lang="en-US" sz="1600" dirty="0" err="1" smtClean="0">
                <a:solidFill>
                  <a:schemeClr val="accent6">
                    <a:lumMod val="75000"/>
                  </a:schemeClr>
                </a:solidFill>
              </a:rPr>
              <a:t>utiskivač</a:t>
            </a:r>
            <a:r>
              <a:rPr lang="en-US" sz="1600" dirty="0" smtClean="0">
                <a:solidFill>
                  <a:schemeClr val="accent6">
                    <a:lumMod val="75000"/>
                  </a:schemeClr>
                </a:solidFill>
              </a:rPr>
              <a:t> </a:t>
            </a:r>
            <a:r>
              <a:rPr lang="en-US" sz="1600" dirty="0" err="1" smtClean="0">
                <a:solidFill>
                  <a:schemeClr val="accent6">
                    <a:lumMod val="75000"/>
                  </a:schemeClr>
                </a:solidFill>
              </a:rPr>
              <a:t>koristi</a:t>
            </a:r>
            <a:r>
              <a:rPr lang="en-US" sz="1600" dirty="0" smtClean="0">
                <a:solidFill>
                  <a:schemeClr val="accent6">
                    <a:lumMod val="75000"/>
                  </a:schemeClr>
                </a:solidFill>
              </a:rPr>
              <a:t> se </a:t>
            </a:r>
            <a:r>
              <a:rPr lang="en-US" sz="1600" dirty="0" err="1" smtClean="0">
                <a:solidFill>
                  <a:schemeClr val="accent6">
                    <a:lumMod val="75000"/>
                  </a:schemeClr>
                </a:solidFill>
              </a:rPr>
              <a:t>čelična</a:t>
            </a:r>
            <a:r>
              <a:rPr lang="en-US" sz="1600" dirty="0" smtClean="0">
                <a:solidFill>
                  <a:schemeClr val="accent6">
                    <a:lumMod val="75000"/>
                  </a:schemeClr>
                </a:solidFill>
              </a:rPr>
              <a:t> </a:t>
            </a:r>
            <a:r>
              <a:rPr lang="en-US" sz="1600" dirty="0" err="1" smtClean="0">
                <a:solidFill>
                  <a:schemeClr val="accent6">
                    <a:lumMod val="75000"/>
                  </a:schemeClr>
                </a:solidFill>
              </a:rPr>
              <a:t>kuglica</a:t>
            </a:r>
            <a:r>
              <a:rPr lang="en-US" sz="1600" dirty="0" smtClean="0">
                <a:solidFill>
                  <a:schemeClr val="accent6">
                    <a:lumMod val="75000"/>
                  </a:schemeClr>
                </a:solidFill>
              </a:rPr>
              <a:t> </a:t>
            </a:r>
            <a:r>
              <a:rPr lang="en-US" sz="1600" dirty="0" err="1" smtClean="0">
                <a:solidFill>
                  <a:schemeClr val="accent6">
                    <a:lumMod val="75000"/>
                  </a:schemeClr>
                </a:solidFill>
              </a:rPr>
              <a:t>prečnika</a:t>
            </a:r>
            <a:r>
              <a:rPr lang="en-US" sz="1600" dirty="0" smtClean="0">
                <a:solidFill>
                  <a:schemeClr val="accent6">
                    <a:lumMod val="75000"/>
                  </a:schemeClr>
                </a:solidFill>
              </a:rPr>
              <a:t> 1/16</a:t>
            </a:r>
            <a:r>
              <a:rPr lang="sr-Latn-RS" sz="1600" dirty="0" smtClean="0">
                <a:solidFill>
                  <a:schemeClr val="accent6">
                    <a:lumMod val="75000"/>
                  </a:schemeClr>
                </a:solidFill>
              </a:rPr>
              <a:t> </a:t>
            </a:r>
            <a:r>
              <a:rPr lang="en-US" sz="1600" dirty="0" err="1" smtClean="0">
                <a:solidFill>
                  <a:schemeClr val="accent6">
                    <a:lumMod val="75000"/>
                  </a:schemeClr>
                </a:solidFill>
              </a:rPr>
              <a:t>inča</a:t>
            </a:r>
            <a:r>
              <a:rPr lang="en-US" sz="1600" dirty="0" smtClean="0">
                <a:solidFill>
                  <a:schemeClr val="accent6">
                    <a:lumMod val="75000"/>
                  </a:schemeClr>
                </a:solidFill>
              </a:rPr>
              <a:t>.</a:t>
            </a:r>
          </a:p>
          <a:p>
            <a:r>
              <a:rPr lang="en-US" sz="1600" dirty="0" err="1" smtClean="0">
                <a:solidFill>
                  <a:schemeClr val="accent6">
                    <a:lumMod val="75000"/>
                  </a:schemeClr>
                </a:solidFill>
              </a:rPr>
              <a:t>Merenje</a:t>
            </a:r>
            <a:r>
              <a:rPr lang="en-US" sz="1600" dirty="0" smtClean="0">
                <a:solidFill>
                  <a:schemeClr val="accent6">
                    <a:lumMod val="75000"/>
                  </a:schemeClr>
                </a:solidFill>
              </a:rPr>
              <a:t> </a:t>
            </a:r>
            <a:r>
              <a:rPr lang="en-US" sz="1600" dirty="0" err="1" smtClean="0">
                <a:solidFill>
                  <a:schemeClr val="accent6">
                    <a:lumMod val="75000"/>
                  </a:schemeClr>
                </a:solidFill>
              </a:rPr>
              <a:t>tvrdoće</a:t>
            </a:r>
            <a:r>
              <a:rPr lang="en-US" sz="1600" dirty="0" smtClean="0">
                <a:solidFill>
                  <a:schemeClr val="accent6">
                    <a:lumMod val="75000"/>
                  </a:schemeClr>
                </a:solidFill>
              </a:rPr>
              <a:t> </a:t>
            </a:r>
            <a:r>
              <a:rPr lang="en-US" sz="1600" dirty="0" err="1" smtClean="0">
                <a:solidFill>
                  <a:schemeClr val="accent6">
                    <a:lumMod val="75000"/>
                  </a:schemeClr>
                </a:solidFill>
              </a:rPr>
              <a:t>po</a:t>
            </a:r>
            <a:r>
              <a:rPr lang="en-US" sz="1600" dirty="0" smtClean="0">
                <a:solidFill>
                  <a:schemeClr val="accent6">
                    <a:lumMod val="75000"/>
                  </a:schemeClr>
                </a:solidFill>
              </a:rPr>
              <a:t> </a:t>
            </a:r>
            <a:r>
              <a:rPr lang="en-US" sz="1600" dirty="0" err="1" smtClean="0">
                <a:solidFill>
                  <a:schemeClr val="accent6">
                    <a:lumMod val="75000"/>
                  </a:schemeClr>
                </a:solidFill>
              </a:rPr>
              <a:t>Rokvelu</a:t>
            </a:r>
            <a:r>
              <a:rPr lang="en-US" sz="1600" dirty="0" smtClean="0">
                <a:solidFill>
                  <a:schemeClr val="accent6">
                    <a:lumMod val="75000"/>
                  </a:schemeClr>
                </a:solidFill>
              </a:rPr>
              <a:t> je </a:t>
            </a:r>
            <a:r>
              <a:rPr lang="en-US" sz="1600" dirty="0" err="1" smtClean="0">
                <a:solidFill>
                  <a:schemeClr val="accent6">
                    <a:lumMod val="75000"/>
                  </a:schemeClr>
                </a:solidFill>
              </a:rPr>
              <a:t>veoma</a:t>
            </a:r>
            <a:r>
              <a:rPr lang="en-US" sz="1600" dirty="0" smtClean="0">
                <a:solidFill>
                  <a:schemeClr val="accent6">
                    <a:lumMod val="75000"/>
                  </a:schemeClr>
                </a:solidFill>
              </a:rPr>
              <a:t> </a:t>
            </a:r>
            <a:r>
              <a:rPr lang="en-US" sz="1600" dirty="0" err="1" smtClean="0">
                <a:solidFill>
                  <a:schemeClr val="accent6">
                    <a:lumMod val="75000"/>
                  </a:schemeClr>
                </a:solidFill>
              </a:rPr>
              <a:t>brzo</a:t>
            </a:r>
            <a:r>
              <a:rPr lang="en-US" sz="1600" dirty="0" smtClean="0">
                <a:solidFill>
                  <a:schemeClr val="accent6">
                    <a:lumMod val="75000"/>
                  </a:schemeClr>
                </a:solidFill>
              </a:rPr>
              <a:t>, a </a:t>
            </a:r>
            <a:r>
              <a:rPr lang="en-US" sz="1600" dirty="0" err="1" smtClean="0">
                <a:solidFill>
                  <a:schemeClr val="accent6">
                    <a:lumMod val="75000"/>
                  </a:schemeClr>
                </a:solidFill>
              </a:rPr>
              <a:t>otisak</a:t>
            </a:r>
            <a:r>
              <a:rPr lang="en-US" sz="1600" dirty="0" smtClean="0">
                <a:solidFill>
                  <a:schemeClr val="accent6">
                    <a:lumMod val="75000"/>
                  </a:schemeClr>
                </a:solidFill>
              </a:rPr>
              <a:t> je </a:t>
            </a:r>
            <a:r>
              <a:rPr lang="en-US" sz="1600" dirty="0" err="1" smtClean="0">
                <a:solidFill>
                  <a:schemeClr val="accent6">
                    <a:lumMod val="75000"/>
                  </a:schemeClr>
                </a:solidFill>
              </a:rPr>
              <a:t>gotovo</a:t>
            </a:r>
            <a:r>
              <a:rPr lang="en-US" sz="1600" dirty="0" smtClean="0">
                <a:solidFill>
                  <a:schemeClr val="accent6">
                    <a:lumMod val="75000"/>
                  </a:schemeClr>
                </a:solidFill>
              </a:rPr>
              <a:t> </a:t>
            </a:r>
            <a:r>
              <a:rPr lang="en-US" sz="1600" dirty="0" err="1" smtClean="0">
                <a:solidFill>
                  <a:schemeClr val="accent6">
                    <a:lumMod val="75000"/>
                  </a:schemeClr>
                </a:solidFill>
              </a:rPr>
              <a:t>nevidljiv</a:t>
            </a:r>
            <a:r>
              <a:rPr lang="en-US" sz="1600" dirty="0" smtClean="0">
                <a:solidFill>
                  <a:schemeClr val="accent6">
                    <a:lumMod val="75000"/>
                  </a:schemeClr>
                </a:solidFill>
              </a:rPr>
              <a:t>.</a:t>
            </a:r>
            <a:endParaRPr lang="en-US" sz="1600" dirty="0">
              <a:solidFill>
                <a:schemeClr val="accent6">
                  <a:lumMod val="75000"/>
                </a:schemeClr>
              </a:solidFill>
            </a:endParaRPr>
          </a:p>
        </p:txBody>
      </p:sp>
      <p:pic>
        <p:nvPicPr>
          <p:cNvPr id="14" name="Picture 13"/>
          <p:cNvPicPr/>
          <p:nvPr/>
        </p:nvPicPr>
        <p:blipFill>
          <a:blip r:embed="rId5">
            <a:extLst>
              <a:ext uri="{28A0092B-C50C-407E-A947-70E740481C1C}">
                <a14:useLocalDpi xmlns:a14="http://schemas.microsoft.com/office/drawing/2010/main" val="0"/>
              </a:ext>
            </a:extLst>
          </a:blip>
          <a:srcRect/>
          <a:stretch>
            <a:fillRect/>
          </a:stretch>
        </p:blipFill>
        <p:spPr bwMode="auto">
          <a:xfrm>
            <a:off x="3378992" y="5261126"/>
            <a:ext cx="5281613" cy="1569255"/>
          </a:xfrm>
          <a:prstGeom prst="rect">
            <a:avLst/>
          </a:prstGeom>
          <a:noFill/>
          <a:ln>
            <a:noFill/>
          </a:ln>
        </p:spPr>
      </p:pic>
    </p:spTree>
    <p:extLst>
      <p:ext uri="{BB962C8B-B14F-4D97-AF65-F5344CB8AC3E}">
        <p14:creationId xmlns:p14="http://schemas.microsoft.com/office/powerpoint/2010/main" val="790646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95400" y="152400"/>
            <a:ext cx="6400800" cy="533400"/>
          </a:xfrm>
        </p:spPr>
        <p:txBody>
          <a:bodyPr>
            <a:noAutofit/>
          </a:bodyPr>
          <a:lstStyle/>
          <a:p>
            <a:r>
              <a:rPr lang="en-US" sz="3600" dirty="0" err="1" smtClean="0">
                <a:solidFill>
                  <a:srgbClr val="008000"/>
                </a:solidFill>
              </a:rPr>
              <a:t>Biotehni</a:t>
            </a:r>
            <a:r>
              <a:rPr lang="sr-Latn-RS" sz="3600" dirty="0" smtClean="0">
                <a:solidFill>
                  <a:srgbClr val="008000"/>
                </a:solidFill>
              </a:rPr>
              <a:t>čki materijali</a:t>
            </a:r>
            <a:endParaRPr lang="en-US" sz="3600" dirty="0">
              <a:solidFill>
                <a:srgbClr val="008000"/>
              </a:solidFill>
            </a:endParaRPr>
          </a:p>
        </p:txBody>
      </p:sp>
      <p:sp>
        <p:nvSpPr>
          <p:cNvPr id="2" name="Rectangle 1"/>
          <p:cNvSpPr/>
          <p:nvPr/>
        </p:nvSpPr>
        <p:spPr>
          <a:xfrm>
            <a:off x="533400" y="369670"/>
            <a:ext cx="8305800" cy="646331"/>
          </a:xfrm>
          <a:prstGeom prst="rect">
            <a:avLst/>
          </a:prstGeom>
        </p:spPr>
        <p:txBody>
          <a:bodyPr wrap="square">
            <a:spAutoFit/>
          </a:bodyPr>
          <a:lstStyle/>
          <a:p>
            <a:endParaRPr lang="en-US" dirty="0"/>
          </a:p>
          <a:p>
            <a:r>
              <a:rPr lang="en-US" dirty="0"/>
              <a:t> </a:t>
            </a:r>
            <a:endParaRPr lang="en-US" sz="2400" dirty="0">
              <a:solidFill>
                <a:schemeClr val="tx1">
                  <a:lumMod val="50000"/>
                  <a:lumOff val="50000"/>
                </a:schemeClr>
              </a:solidFill>
            </a:endParaRP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1562100" y="914400"/>
            <a:ext cx="6248400" cy="1972945"/>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914400" y="3048000"/>
            <a:ext cx="7086600" cy="2971800"/>
          </a:xfrm>
          <a:prstGeom prst="rect">
            <a:avLst/>
          </a:prstGeom>
          <a:noFill/>
          <a:ln>
            <a:noFill/>
          </a:ln>
        </p:spPr>
      </p:pic>
    </p:spTree>
    <p:extLst>
      <p:ext uri="{BB962C8B-B14F-4D97-AF65-F5344CB8AC3E}">
        <p14:creationId xmlns:p14="http://schemas.microsoft.com/office/powerpoint/2010/main" val="3016631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95400" y="152400"/>
            <a:ext cx="6400800" cy="533400"/>
          </a:xfrm>
        </p:spPr>
        <p:txBody>
          <a:bodyPr>
            <a:noAutofit/>
          </a:bodyPr>
          <a:lstStyle/>
          <a:p>
            <a:r>
              <a:rPr lang="en-US" sz="3600" dirty="0" err="1" smtClean="0">
                <a:solidFill>
                  <a:srgbClr val="008000"/>
                </a:solidFill>
              </a:rPr>
              <a:t>Biotehni</a:t>
            </a:r>
            <a:r>
              <a:rPr lang="sr-Latn-RS" sz="3600" dirty="0" smtClean="0">
                <a:solidFill>
                  <a:srgbClr val="008000"/>
                </a:solidFill>
              </a:rPr>
              <a:t>čki materijali</a:t>
            </a:r>
            <a:endParaRPr lang="en-US" sz="3600" dirty="0">
              <a:solidFill>
                <a:srgbClr val="008000"/>
              </a:solidFill>
            </a:endParaRPr>
          </a:p>
        </p:txBody>
      </p:sp>
      <p:sp>
        <p:nvSpPr>
          <p:cNvPr id="2" name="Rectangle 1"/>
          <p:cNvSpPr/>
          <p:nvPr/>
        </p:nvSpPr>
        <p:spPr>
          <a:xfrm>
            <a:off x="533400" y="369670"/>
            <a:ext cx="8305800" cy="646331"/>
          </a:xfrm>
          <a:prstGeom prst="rect">
            <a:avLst/>
          </a:prstGeom>
        </p:spPr>
        <p:txBody>
          <a:bodyPr wrap="square">
            <a:spAutoFit/>
          </a:bodyPr>
          <a:lstStyle/>
          <a:p>
            <a:endParaRPr lang="en-US" dirty="0"/>
          </a:p>
          <a:p>
            <a:r>
              <a:rPr lang="en-US" dirty="0"/>
              <a:t> </a:t>
            </a:r>
            <a:endParaRPr lang="en-US" sz="2400" dirty="0">
              <a:solidFill>
                <a:schemeClr val="tx1">
                  <a:lumMod val="50000"/>
                  <a:lumOff val="50000"/>
                </a:schemeClr>
              </a:solidFill>
            </a:endParaRPr>
          </a:p>
        </p:txBody>
      </p:sp>
      <p:sp>
        <p:nvSpPr>
          <p:cNvPr id="3" name="Rectangle 2"/>
          <p:cNvSpPr/>
          <p:nvPr/>
        </p:nvSpPr>
        <p:spPr>
          <a:xfrm>
            <a:off x="4495800" y="1640682"/>
            <a:ext cx="4038600" cy="4247317"/>
          </a:xfrm>
          <a:prstGeom prst="rect">
            <a:avLst/>
          </a:prstGeom>
        </p:spPr>
        <p:txBody>
          <a:bodyPr wrap="square">
            <a:spAutoFit/>
          </a:bodyPr>
          <a:lstStyle/>
          <a:p>
            <a:r>
              <a:rPr lang="en-US" dirty="0" err="1">
                <a:solidFill>
                  <a:srgbClr val="0070C0"/>
                </a:solidFill>
              </a:rPr>
              <a:t>Energija</a:t>
            </a:r>
            <a:r>
              <a:rPr lang="en-US" dirty="0">
                <a:solidFill>
                  <a:srgbClr val="0070C0"/>
                </a:solidFill>
              </a:rPr>
              <a:t> </a:t>
            </a:r>
            <a:r>
              <a:rPr lang="en-US" dirty="0" err="1">
                <a:solidFill>
                  <a:srgbClr val="0070C0"/>
                </a:solidFill>
              </a:rPr>
              <a:t>koja</a:t>
            </a:r>
            <a:r>
              <a:rPr lang="en-US" dirty="0">
                <a:solidFill>
                  <a:srgbClr val="0070C0"/>
                </a:solidFill>
              </a:rPr>
              <a:t> se </a:t>
            </a:r>
            <a:r>
              <a:rPr lang="en-US" dirty="0" err="1">
                <a:solidFill>
                  <a:srgbClr val="0070C0"/>
                </a:solidFill>
              </a:rPr>
              <a:t>utroši</a:t>
            </a:r>
            <a:r>
              <a:rPr lang="en-US" dirty="0">
                <a:solidFill>
                  <a:srgbClr val="0070C0"/>
                </a:solidFill>
              </a:rPr>
              <a:t> </a:t>
            </a:r>
            <a:r>
              <a:rPr lang="en-US" dirty="0" err="1">
                <a:solidFill>
                  <a:srgbClr val="0070C0"/>
                </a:solidFill>
              </a:rPr>
              <a:t>pri</a:t>
            </a:r>
            <a:r>
              <a:rPr lang="en-US" dirty="0">
                <a:solidFill>
                  <a:srgbClr val="0070C0"/>
                </a:solidFill>
              </a:rPr>
              <a:t> </a:t>
            </a:r>
            <a:r>
              <a:rPr lang="en-US" dirty="0" err="1">
                <a:solidFill>
                  <a:srgbClr val="0070C0"/>
                </a:solidFill>
              </a:rPr>
              <a:t>udarnom</a:t>
            </a:r>
            <a:r>
              <a:rPr lang="en-US" dirty="0">
                <a:solidFill>
                  <a:srgbClr val="0070C0"/>
                </a:solidFill>
              </a:rPr>
              <a:t> </a:t>
            </a:r>
            <a:r>
              <a:rPr lang="en-US" dirty="0" err="1">
                <a:solidFill>
                  <a:srgbClr val="0070C0"/>
                </a:solidFill>
              </a:rPr>
              <a:t>savijanju</a:t>
            </a:r>
            <a:r>
              <a:rPr lang="en-US" dirty="0">
                <a:solidFill>
                  <a:srgbClr val="0070C0"/>
                </a:solidFill>
              </a:rPr>
              <a:t> je </a:t>
            </a:r>
            <a:r>
              <a:rPr lang="en-US" dirty="0" err="1">
                <a:solidFill>
                  <a:srgbClr val="0070C0"/>
                </a:solidFill>
              </a:rPr>
              <a:t>merilo</a:t>
            </a:r>
            <a:r>
              <a:rPr lang="en-US" dirty="0">
                <a:solidFill>
                  <a:srgbClr val="0070C0"/>
                </a:solidFill>
              </a:rPr>
              <a:t> </a:t>
            </a:r>
            <a:r>
              <a:rPr lang="en-US" dirty="0" err="1">
                <a:solidFill>
                  <a:srgbClr val="0070C0"/>
                </a:solidFill>
              </a:rPr>
              <a:t>osetljivosti</a:t>
            </a:r>
            <a:r>
              <a:rPr lang="en-US" dirty="0">
                <a:solidFill>
                  <a:srgbClr val="0070C0"/>
                </a:solidFill>
              </a:rPr>
              <a:t> </a:t>
            </a:r>
            <a:r>
              <a:rPr lang="en-US" dirty="0" err="1">
                <a:solidFill>
                  <a:srgbClr val="0070C0"/>
                </a:solidFill>
              </a:rPr>
              <a:t>materijala</a:t>
            </a:r>
            <a:r>
              <a:rPr lang="en-US" dirty="0">
                <a:solidFill>
                  <a:srgbClr val="0070C0"/>
                </a:solidFill>
              </a:rPr>
              <a:t> </a:t>
            </a:r>
            <a:r>
              <a:rPr lang="en-US" dirty="0" err="1">
                <a:solidFill>
                  <a:srgbClr val="0070C0"/>
                </a:solidFill>
              </a:rPr>
              <a:t>na</a:t>
            </a:r>
            <a:r>
              <a:rPr lang="en-US" dirty="0">
                <a:solidFill>
                  <a:srgbClr val="0070C0"/>
                </a:solidFill>
              </a:rPr>
              <a:t> </a:t>
            </a:r>
            <a:r>
              <a:rPr lang="en-US" dirty="0" err="1">
                <a:solidFill>
                  <a:srgbClr val="0070C0"/>
                </a:solidFill>
              </a:rPr>
              <a:t>lokalnu</a:t>
            </a:r>
            <a:r>
              <a:rPr lang="en-US" dirty="0">
                <a:solidFill>
                  <a:srgbClr val="0070C0"/>
                </a:solidFill>
              </a:rPr>
              <a:t> </a:t>
            </a:r>
            <a:r>
              <a:rPr lang="en-US" dirty="0" err="1">
                <a:solidFill>
                  <a:srgbClr val="0070C0"/>
                </a:solidFill>
              </a:rPr>
              <a:t>koncentraciju</a:t>
            </a:r>
            <a:r>
              <a:rPr lang="en-US" dirty="0">
                <a:solidFill>
                  <a:srgbClr val="0070C0"/>
                </a:solidFill>
              </a:rPr>
              <a:t> </a:t>
            </a:r>
            <a:r>
              <a:rPr lang="en-US" dirty="0" err="1">
                <a:solidFill>
                  <a:srgbClr val="0070C0"/>
                </a:solidFill>
              </a:rPr>
              <a:t>napona</a:t>
            </a:r>
            <a:r>
              <a:rPr lang="en-US" dirty="0">
                <a:solidFill>
                  <a:srgbClr val="0070C0"/>
                </a:solidFill>
              </a:rPr>
              <a:t>. </a:t>
            </a:r>
            <a:r>
              <a:rPr lang="en-US" dirty="0" err="1">
                <a:solidFill>
                  <a:srgbClr val="0070C0"/>
                </a:solidFill>
              </a:rPr>
              <a:t>Ispitivanje</a:t>
            </a:r>
            <a:r>
              <a:rPr lang="en-US" dirty="0">
                <a:solidFill>
                  <a:srgbClr val="0070C0"/>
                </a:solidFill>
              </a:rPr>
              <a:t> </a:t>
            </a:r>
            <a:r>
              <a:rPr lang="en-US" dirty="0" err="1">
                <a:solidFill>
                  <a:srgbClr val="0070C0"/>
                </a:solidFill>
              </a:rPr>
              <a:t>udarne</a:t>
            </a:r>
            <a:r>
              <a:rPr lang="en-US" dirty="0">
                <a:solidFill>
                  <a:srgbClr val="0070C0"/>
                </a:solidFill>
              </a:rPr>
              <a:t> </a:t>
            </a:r>
            <a:r>
              <a:rPr lang="en-US" dirty="0" err="1">
                <a:solidFill>
                  <a:srgbClr val="0070C0"/>
                </a:solidFill>
              </a:rPr>
              <a:t>žilavosti</a:t>
            </a:r>
            <a:r>
              <a:rPr lang="en-US" dirty="0">
                <a:solidFill>
                  <a:srgbClr val="0070C0"/>
                </a:solidFill>
              </a:rPr>
              <a:t> </a:t>
            </a:r>
            <a:r>
              <a:rPr lang="en-US" dirty="0" err="1">
                <a:solidFill>
                  <a:srgbClr val="0070C0"/>
                </a:solidFill>
              </a:rPr>
              <a:t>prvi</a:t>
            </a:r>
            <a:r>
              <a:rPr lang="en-US" dirty="0">
                <a:solidFill>
                  <a:srgbClr val="0070C0"/>
                </a:solidFill>
              </a:rPr>
              <a:t> je </a:t>
            </a:r>
            <a:r>
              <a:rPr lang="en-US" dirty="0" err="1">
                <a:solidFill>
                  <a:srgbClr val="0070C0"/>
                </a:solidFill>
              </a:rPr>
              <a:t>uveo</a:t>
            </a:r>
            <a:r>
              <a:rPr lang="en-US" dirty="0">
                <a:solidFill>
                  <a:srgbClr val="0070C0"/>
                </a:solidFill>
              </a:rPr>
              <a:t> </a:t>
            </a:r>
            <a:r>
              <a:rPr lang="en-US" dirty="0" err="1">
                <a:solidFill>
                  <a:srgbClr val="0070C0"/>
                </a:solidFill>
              </a:rPr>
              <a:t>Šarpi</a:t>
            </a:r>
            <a:r>
              <a:rPr lang="en-US" dirty="0">
                <a:solidFill>
                  <a:srgbClr val="0070C0"/>
                </a:solidFill>
              </a:rPr>
              <a:t> (</a:t>
            </a:r>
            <a:r>
              <a:rPr lang="en-US" dirty="0" err="1">
                <a:solidFill>
                  <a:srgbClr val="0070C0"/>
                </a:solidFill>
              </a:rPr>
              <a:t>Charpy</a:t>
            </a:r>
            <a:r>
              <a:rPr lang="en-US" dirty="0">
                <a:solidFill>
                  <a:srgbClr val="0070C0"/>
                </a:solidFill>
              </a:rPr>
              <a:t>) </a:t>
            </a:r>
            <a:r>
              <a:rPr lang="en-US" dirty="0" err="1">
                <a:solidFill>
                  <a:srgbClr val="0070C0"/>
                </a:solidFill>
              </a:rPr>
              <a:t>i</a:t>
            </a:r>
            <a:r>
              <a:rPr lang="en-US" dirty="0">
                <a:solidFill>
                  <a:srgbClr val="0070C0"/>
                </a:solidFill>
              </a:rPr>
              <a:t> </a:t>
            </a:r>
            <a:r>
              <a:rPr lang="en-US" dirty="0" err="1">
                <a:solidFill>
                  <a:srgbClr val="0070C0"/>
                </a:solidFill>
              </a:rPr>
              <a:t>definisao</a:t>
            </a:r>
            <a:r>
              <a:rPr lang="en-US" dirty="0">
                <a:solidFill>
                  <a:srgbClr val="0070C0"/>
                </a:solidFill>
              </a:rPr>
              <a:t> je </a:t>
            </a:r>
            <a:r>
              <a:rPr lang="en-US" dirty="0" err="1">
                <a:solidFill>
                  <a:srgbClr val="0070C0"/>
                </a:solidFill>
              </a:rPr>
              <a:t>kao</a:t>
            </a:r>
            <a:r>
              <a:rPr lang="en-US" dirty="0">
                <a:solidFill>
                  <a:srgbClr val="0070C0"/>
                </a:solidFill>
              </a:rPr>
              <a:t> rad </a:t>
            </a:r>
            <a:r>
              <a:rPr lang="en-US" dirty="0" err="1">
                <a:solidFill>
                  <a:srgbClr val="0070C0"/>
                </a:solidFill>
              </a:rPr>
              <a:t>potreban</a:t>
            </a:r>
            <a:r>
              <a:rPr lang="en-US" dirty="0">
                <a:solidFill>
                  <a:srgbClr val="0070C0"/>
                </a:solidFill>
              </a:rPr>
              <a:t> </a:t>
            </a:r>
            <a:r>
              <a:rPr lang="en-US" dirty="0" err="1">
                <a:solidFill>
                  <a:srgbClr val="0070C0"/>
                </a:solidFill>
              </a:rPr>
              <a:t>za</a:t>
            </a:r>
            <a:r>
              <a:rPr lang="en-US" dirty="0">
                <a:solidFill>
                  <a:srgbClr val="0070C0"/>
                </a:solidFill>
              </a:rPr>
              <a:t> </a:t>
            </a:r>
            <a:r>
              <a:rPr lang="en-US" dirty="0" err="1">
                <a:solidFill>
                  <a:srgbClr val="0070C0"/>
                </a:solidFill>
              </a:rPr>
              <a:t>prelom</a:t>
            </a:r>
            <a:r>
              <a:rPr lang="en-US" dirty="0">
                <a:solidFill>
                  <a:srgbClr val="0070C0"/>
                </a:solidFill>
              </a:rPr>
              <a:t> </a:t>
            </a:r>
            <a:r>
              <a:rPr lang="en-US" dirty="0" err="1">
                <a:solidFill>
                  <a:srgbClr val="0070C0"/>
                </a:solidFill>
              </a:rPr>
              <a:t>probnog</a:t>
            </a:r>
            <a:r>
              <a:rPr lang="en-US" dirty="0">
                <a:solidFill>
                  <a:srgbClr val="0070C0"/>
                </a:solidFill>
              </a:rPr>
              <a:t> </a:t>
            </a:r>
            <a:r>
              <a:rPr lang="en-US" dirty="0" err="1">
                <a:solidFill>
                  <a:srgbClr val="0070C0"/>
                </a:solidFill>
              </a:rPr>
              <a:t>uzorka</a:t>
            </a:r>
            <a:r>
              <a:rPr lang="en-US" dirty="0">
                <a:solidFill>
                  <a:srgbClr val="0070C0"/>
                </a:solidFill>
              </a:rPr>
              <a:t> </a:t>
            </a:r>
            <a:r>
              <a:rPr lang="en-US" dirty="0" err="1">
                <a:solidFill>
                  <a:srgbClr val="0070C0"/>
                </a:solidFill>
              </a:rPr>
              <a:t>preseka</a:t>
            </a:r>
            <a:r>
              <a:rPr lang="en-US" dirty="0">
                <a:solidFill>
                  <a:srgbClr val="0070C0"/>
                </a:solidFill>
              </a:rPr>
              <a:t> 1 </a:t>
            </a:r>
            <a:r>
              <a:rPr lang="en-US" dirty="0" err="1">
                <a:solidFill>
                  <a:srgbClr val="0070C0"/>
                </a:solidFill>
              </a:rPr>
              <a:t>cm2</a:t>
            </a:r>
            <a:r>
              <a:rPr lang="en-US" dirty="0">
                <a:solidFill>
                  <a:srgbClr val="0070C0"/>
                </a:solidFill>
              </a:rPr>
              <a:t>, </a:t>
            </a:r>
            <a:r>
              <a:rPr lang="en-US" dirty="0" err="1">
                <a:solidFill>
                  <a:srgbClr val="0070C0"/>
                </a:solidFill>
              </a:rPr>
              <a:t>koji</a:t>
            </a:r>
            <a:r>
              <a:rPr lang="en-US" dirty="0">
                <a:solidFill>
                  <a:srgbClr val="0070C0"/>
                </a:solidFill>
              </a:rPr>
              <a:t> </a:t>
            </a:r>
            <a:r>
              <a:rPr lang="en-US" dirty="0" err="1">
                <a:solidFill>
                  <a:srgbClr val="0070C0"/>
                </a:solidFill>
              </a:rPr>
              <a:t>sadrži</a:t>
            </a:r>
            <a:r>
              <a:rPr lang="en-US" dirty="0">
                <a:solidFill>
                  <a:srgbClr val="0070C0"/>
                </a:solidFill>
              </a:rPr>
              <a:t> </a:t>
            </a:r>
            <a:r>
              <a:rPr lang="en-US" dirty="0" err="1">
                <a:solidFill>
                  <a:srgbClr val="0070C0"/>
                </a:solidFill>
              </a:rPr>
              <a:t>žleb</a:t>
            </a:r>
            <a:r>
              <a:rPr lang="en-US" dirty="0">
                <a:solidFill>
                  <a:srgbClr val="0070C0"/>
                </a:solidFill>
              </a:rPr>
              <a:t> </a:t>
            </a:r>
            <a:r>
              <a:rPr lang="en-US" dirty="0" err="1">
                <a:solidFill>
                  <a:srgbClr val="0070C0"/>
                </a:solidFill>
              </a:rPr>
              <a:t>propisanih</a:t>
            </a:r>
            <a:r>
              <a:rPr lang="en-US" dirty="0">
                <a:solidFill>
                  <a:srgbClr val="0070C0"/>
                </a:solidFill>
              </a:rPr>
              <a:t> </a:t>
            </a:r>
            <a:r>
              <a:rPr lang="en-US" dirty="0" err="1">
                <a:solidFill>
                  <a:srgbClr val="0070C0"/>
                </a:solidFill>
              </a:rPr>
              <a:t>dimenzija</a:t>
            </a:r>
            <a:r>
              <a:rPr lang="en-US" dirty="0">
                <a:solidFill>
                  <a:srgbClr val="0070C0"/>
                </a:solidFill>
              </a:rPr>
              <a:t>. </a:t>
            </a:r>
            <a:r>
              <a:rPr lang="en-US" dirty="0" err="1">
                <a:solidFill>
                  <a:srgbClr val="0070C0"/>
                </a:solidFill>
              </a:rPr>
              <a:t>Ovako</a:t>
            </a:r>
            <a:r>
              <a:rPr lang="en-US" dirty="0">
                <a:solidFill>
                  <a:srgbClr val="0070C0"/>
                </a:solidFill>
              </a:rPr>
              <a:t> </a:t>
            </a:r>
            <a:r>
              <a:rPr lang="en-US" dirty="0" err="1">
                <a:solidFill>
                  <a:srgbClr val="0070C0"/>
                </a:solidFill>
              </a:rPr>
              <a:t>definisana</a:t>
            </a:r>
            <a:r>
              <a:rPr lang="en-US" dirty="0">
                <a:solidFill>
                  <a:srgbClr val="0070C0"/>
                </a:solidFill>
              </a:rPr>
              <a:t> </a:t>
            </a:r>
            <a:r>
              <a:rPr lang="en-US" dirty="0" err="1">
                <a:solidFill>
                  <a:srgbClr val="0070C0"/>
                </a:solidFill>
              </a:rPr>
              <a:t>veličina</a:t>
            </a:r>
            <a:r>
              <a:rPr lang="en-US" dirty="0">
                <a:solidFill>
                  <a:srgbClr val="0070C0"/>
                </a:solidFill>
              </a:rPr>
              <a:t> </a:t>
            </a:r>
            <a:r>
              <a:rPr lang="en-US" dirty="0" err="1">
                <a:solidFill>
                  <a:srgbClr val="0070C0"/>
                </a:solidFill>
              </a:rPr>
              <a:t>udarne</a:t>
            </a:r>
            <a:r>
              <a:rPr lang="en-US" dirty="0">
                <a:solidFill>
                  <a:srgbClr val="0070C0"/>
                </a:solidFill>
              </a:rPr>
              <a:t> </a:t>
            </a:r>
            <a:r>
              <a:rPr lang="en-US" dirty="0" err="1">
                <a:solidFill>
                  <a:srgbClr val="0070C0"/>
                </a:solidFill>
              </a:rPr>
              <a:t>žilavosti</a:t>
            </a:r>
            <a:r>
              <a:rPr lang="en-US" dirty="0">
                <a:solidFill>
                  <a:srgbClr val="0070C0"/>
                </a:solidFill>
              </a:rPr>
              <a:t> </a:t>
            </a:r>
            <a:r>
              <a:rPr lang="en-US" dirty="0" err="1">
                <a:solidFill>
                  <a:srgbClr val="0070C0"/>
                </a:solidFill>
              </a:rPr>
              <a:t>nema</a:t>
            </a:r>
            <a:r>
              <a:rPr lang="en-US" dirty="0">
                <a:solidFill>
                  <a:srgbClr val="0070C0"/>
                </a:solidFill>
              </a:rPr>
              <a:t> </a:t>
            </a:r>
            <a:r>
              <a:rPr lang="en-US" dirty="0" err="1">
                <a:solidFill>
                  <a:srgbClr val="0070C0"/>
                </a:solidFill>
              </a:rPr>
              <a:t>fizički</a:t>
            </a:r>
            <a:r>
              <a:rPr lang="en-US" dirty="0">
                <a:solidFill>
                  <a:srgbClr val="0070C0"/>
                </a:solidFill>
              </a:rPr>
              <a:t> </a:t>
            </a:r>
            <a:r>
              <a:rPr lang="en-US" dirty="0" err="1">
                <a:solidFill>
                  <a:srgbClr val="0070C0"/>
                </a:solidFill>
              </a:rPr>
              <a:t>karakter</a:t>
            </a:r>
            <a:r>
              <a:rPr lang="en-US" dirty="0">
                <a:solidFill>
                  <a:srgbClr val="0070C0"/>
                </a:solidFill>
              </a:rPr>
              <a:t>, pa </a:t>
            </a:r>
            <a:r>
              <a:rPr lang="en-US" dirty="0" err="1">
                <a:solidFill>
                  <a:srgbClr val="0070C0"/>
                </a:solidFill>
              </a:rPr>
              <a:t>rezultati</a:t>
            </a:r>
            <a:r>
              <a:rPr lang="en-US" dirty="0">
                <a:solidFill>
                  <a:srgbClr val="0070C0"/>
                </a:solidFill>
              </a:rPr>
              <a:t> </a:t>
            </a:r>
            <a:r>
              <a:rPr lang="en-US" dirty="0" err="1">
                <a:solidFill>
                  <a:srgbClr val="0070C0"/>
                </a:solidFill>
              </a:rPr>
              <a:t>mogu</a:t>
            </a:r>
            <a:r>
              <a:rPr lang="en-US" dirty="0">
                <a:solidFill>
                  <a:srgbClr val="0070C0"/>
                </a:solidFill>
              </a:rPr>
              <a:t> </a:t>
            </a:r>
            <a:r>
              <a:rPr lang="en-US" dirty="0" err="1">
                <a:solidFill>
                  <a:srgbClr val="0070C0"/>
                </a:solidFill>
              </a:rPr>
              <a:t>biti</a:t>
            </a:r>
            <a:r>
              <a:rPr lang="en-US" dirty="0">
                <a:solidFill>
                  <a:srgbClr val="0070C0"/>
                </a:solidFill>
              </a:rPr>
              <a:t> </a:t>
            </a:r>
            <a:r>
              <a:rPr lang="en-US" dirty="0" err="1">
                <a:solidFill>
                  <a:srgbClr val="0070C0"/>
                </a:solidFill>
              </a:rPr>
              <a:t>uporedivi</a:t>
            </a:r>
            <a:r>
              <a:rPr lang="en-US" dirty="0">
                <a:solidFill>
                  <a:srgbClr val="0070C0"/>
                </a:solidFill>
              </a:rPr>
              <a:t> </a:t>
            </a:r>
            <a:r>
              <a:rPr lang="en-US" dirty="0" err="1">
                <a:solidFill>
                  <a:srgbClr val="0070C0"/>
                </a:solidFill>
              </a:rPr>
              <a:t>samo</a:t>
            </a:r>
            <a:r>
              <a:rPr lang="en-US" dirty="0">
                <a:solidFill>
                  <a:srgbClr val="0070C0"/>
                </a:solidFill>
              </a:rPr>
              <a:t> </a:t>
            </a:r>
            <a:r>
              <a:rPr lang="en-US" dirty="0" err="1">
                <a:solidFill>
                  <a:srgbClr val="0070C0"/>
                </a:solidFill>
              </a:rPr>
              <a:t>ako</a:t>
            </a:r>
            <a:r>
              <a:rPr lang="en-US" dirty="0">
                <a:solidFill>
                  <a:srgbClr val="0070C0"/>
                </a:solidFill>
              </a:rPr>
              <a:t> </a:t>
            </a:r>
            <a:r>
              <a:rPr lang="en-US" dirty="0" err="1">
                <a:solidFill>
                  <a:srgbClr val="0070C0"/>
                </a:solidFill>
              </a:rPr>
              <a:t>su</a:t>
            </a:r>
            <a:r>
              <a:rPr lang="en-US" dirty="0">
                <a:solidFill>
                  <a:srgbClr val="0070C0"/>
                </a:solidFill>
              </a:rPr>
              <a:t> </a:t>
            </a:r>
            <a:r>
              <a:rPr lang="en-US" dirty="0" err="1">
                <a:solidFill>
                  <a:srgbClr val="0070C0"/>
                </a:solidFill>
              </a:rPr>
              <a:t>dobijeni</a:t>
            </a:r>
            <a:r>
              <a:rPr lang="en-US" dirty="0">
                <a:solidFill>
                  <a:srgbClr val="0070C0"/>
                </a:solidFill>
              </a:rPr>
              <a:t> </a:t>
            </a:r>
            <a:r>
              <a:rPr lang="en-US" dirty="0" err="1">
                <a:solidFill>
                  <a:srgbClr val="0070C0"/>
                </a:solidFill>
              </a:rPr>
              <a:t>na</a:t>
            </a:r>
            <a:r>
              <a:rPr lang="en-US" dirty="0">
                <a:solidFill>
                  <a:srgbClr val="0070C0"/>
                </a:solidFill>
              </a:rPr>
              <a:t> </a:t>
            </a:r>
            <a:r>
              <a:rPr lang="en-US" dirty="0" err="1">
                <a:solidFill>
                  <a:srgbClr val="0070C0"/>
                </a:solidFill>
              </a:rPr>
              <a:t>istim</a:t>
            </a:r>
            <a:r>
              <a:rPr lang="en-US" dirty="0">
                <a:solidFill>
                  <a:srgbClr val="0070C0"/>
                </a:solidFill>
              </a:rPr>
              <a:t> </a:t>
            </a:r>
            <a:r>
              <a:rPr lang="en-US" dirty="0" err="1">
                <a:solidFill>
                  <a:srgbClr val="0070C0"/>
                </a:solidFill>
              </a:rPr>
              <a:t>probnim</a:t>
            </a:r>
            <a:r>
              <a:rPr lang="en-US" dirty="0">
                <a:solidFill>
                  <a:srgbClr val="0070C0"/>
                </a:solidFill>
              </a:rPr>
              <a:t> </a:t>
            </a:r>
            <a:r>
              <a:rPr lang="en-US" dirty="0" err="1">
                <a:solidFill>
                  <a:srgbClr val="0070C0"/>
                </a:solidFill>
              </a:rPr>
              <a:t>uzorcima</a:t>
            </a:r>
            <a:r>
              <a:rPr lang="en-US" dirty="0">
                <a:solidFill>
                  <a:srgbClr val="0070C0"/>
                </a:solidFill>
              </a:rPr>
              <a:t> </a:t>
            </a:r>
            <a:r>
              <a:rPr lang="en-US" dirty="0" err="1">
                <a:solidFill>
                  <a:srgbClr val="0070C0"/>
                </a:solidFill>
              </a:rPr>
              <a:t>i</a:t>
            </a:r>
            <a:r>
              <a:rPr lang="en-US" dirty="0">
                <a:solidFill>
                  <a:srgbClr val="0070C0"/>
                </a:solidFill>
              </a:rPr>
              <a:t> u </a:t>
            </a:r>
            <a:r>
              <a:rPr lang="en-US" dirty="0" err="1">
                <a:solidFill>
                  <a:srgbClr val="0070C0"/>
                </a:solidFill>
              </a:rPr>
              <a:t>istim</a:t>
            </a:r>
            <a:r>
              <a:rPr lang="en-US" dirty="0">
                <a:solidFill>
                  <a:srgbClr val="0070C0"/>
                </a:solidFill>
              </a:rPr>
              <a:t> </a:t>
            </a:r>
            <a:r>
              <a:rPr lang="en-US" dirty="0" err="1">
                <a:solidFill>
                  <a:srgbClr val="0070C0"/>
                </a:solidFill>
              </a:rPr>
              <a:t>uslovima</a:t>
            </a:r>
            <a:r>
              <a:rPr lang="en-US" dirty="0">
                <a:solidFill>
                  <a:srgbClr val="0070C0"/>
                </a:solidFill>
              </a:rPr>
              <a:t>. </a:t>
            </a:r>
            <a:r>
              <a:rPr lang="en-US" dirty="0" err="1">
                <a:solidFill>
                  <a:srgbClr val="0070C0"/>
                </a:solidFill>
              </a:rPr>
              <a:t>Metali</a:t>
            </a:r>
            <a:r>
              <a:rPr lang="en-US" dirty="0">
                <a:solidFill>
                  <a:srgbClr val="0070C0"/>
                </a:solidFill>
              </a:rPr>
              <a:t> </a:t>
            </a:r>
            <a:r>
              <a:rPr lang="en-US" dirty="0" err="1">
                <a:solidFill>
                  <a:srgbClr val="0070C0"/>
                </a:solidFill>
              </a:rPr>
              <a:t>skloni</a:t>
            </a:r>
            <a:r>
              <a:rPr lang="en-US" dirty="0">
                <a:solidFill>
                  <a:srgbClr val="0070C0"/>
                </a:solidFill>
              </a:rPr>
              <a:t> </a:t>
            </a:r>
            <a:r>
              <a:rPr lang="en-US" dirty="0" err="1">
                <a:solidFill>
                  <a:srgbClr val="0070C0"/>
                </a:solidFill>
              </a:rPr>
              <a:t>krtom</a:t>
            </a:r>
            <a:r>
              <a:rPr lang="en-US" dirty="0">
                <a:solidFill>
                  <a:srgbClr val="0070C0"/>
                </a:solidFill>
              </a:rPr>
              <a:t> </a:t>
            </a:r>
            <a:r>
              <a:rPr lang="en-US" dirty="0" err="1">
                <a:solidFill>
                  <a:srgbClr val="0070C0"/>
                </a:solidFill>
              </a:rPr>
              <a:t>lomu</a:t>
            </a:r>
            <a:r>
              <a:rPr lang="en-US" dirty="0">
                <a:solidFill>
                  <a:srgbClr val="0070C0"/>
                </a:solidFill>
              </a:rPr>
              <a:t> </a:t>
            </a:r>
            <a:r>
              <a:rPr lang="en-US" dirty="0" err="1">
                <a:solidFill>
                  <a:srgbClr val="0070C0"/>
                </a:solidFill>
              </a:rPr>
              <a:t>razaraju</a:t>
            </a:r>
            <a:r>
              <a:rPr lang="en-US" dirty="0">
                <a:solidFill>
                  <a:srgbClr val="0070C0"/>
                </a:solidFill>
              </a:rPr>
              <a:t> se </a:t>
            </a:r>
            <a:r>
              <a:rPr lang="en-US" dirty="0" err="1">
                <a:solidFill>
                  <a:srgbClr val="0070C0"/>
                </a:solidFill>
              </a:rPr>
              <a:t>pri</a:t>
            </a:r>
            <a:r>
              <a:rPr lang="en-US" dirty="0">
                <a:solidFill>
                  <a:srgbClr val="0070C0"/>
                </a:solidFill>
              </a:rPr>
              <a:t> </a:t>
            </a:r>
            <a:r>
              <a:rPr lang="en-US" dirty="0" err="1">
                <a:solidFill>
                  <a:srgbClr val="0070C0"/>
                </a:solidFill>
              </a:rPr>
              <a:t>malom</a:t>
            </a:r>
            <a:r>
              <a:rPr lang="en-US" dirty="0">
                <a:solidFill>
                  <a:srgbClr val="0070C0"/>
                </a:solidFill>
              </a:rPr>
              <a:t> </a:t>
            </a:r>
            <a:r>
              <a:rPr lang="en-US" dirty="0" err="1">
                <a:solidFill>
                  <a:srgbClr val="0070C0"/>
                </a:solidFill>
              </a:rPr>
              <a:t>utrošku</a:t>
            </a:r>
            <a:r>
              <a:rPr lang="en-US" dirty="0">
                <a:solidFill>
                  <a:srgbClr val="0070C0"/>
                </a:solidFill>
              </a:rPr>
              <a:t> </a:t>
            </a:r>
            <a:r>
              <a:rPr lang="en-US" dirty="0" err="1">
                <a:solidFill>
                  <a:srgbClr val="0070C0"/>
                </a:solidFill>
              </a:rPr>
              <a:t>energije</a:t>
            </a:r>
            <a:r>
              <a:rPr lang="en-US" dirty="0">
                <a:solidFill>
                  <a:srgbClr val="0070C0"/>
                </a:solidFill>
              </a:rPr>
              <a:t> </a:t>
            </a:r>
            <a:r>
              <a:rPr lang="en-US" dirty="0" err="1">
                <a:solidFill>
                  <a:srgbClr val="0070C0"/>
                </a:solidFill>
              </a:rPr>
              <a:t>i</a:t>
            </a:r>
            <a:r>
              <a:rPr lang="en-US" dirty="0">
                <a:solidFill>
                  <a:srgbClr val="0070C0"/>
                </a:solidFill>
              </a:rPr>
              <a:t> </a:t>
            </a:r>
            <a:r>
              <a:rPr lang="en-US" dirty="0" err="1">
                <a:solidFill>
                  <a:srgbClr val="0070C0"/>
                </a:solidFill>
              </a:rPr>
              <a:t>gotovo</a:t>
            </a:r>
            <a:r>
              <a:rPr lang="en-US" dirty="0">
                <a:solidFill>
                  <a:srgbClr val="0070C0"/>
                </a:solidFill>
              </a:rPr>
              <a:t> </a:t>
            </a:r>
            <a:r>
              <a:rPr lang="en-US" dirty="0" err="1">
                <a:solidFill>
                  <a:srgbClr val="0070C0"/>
                </a:solidFill>
              </a:rPr>
              <a:t>bez</a:t>
            </a:r>
            <a:r>
              <a:rPr lang="en-US" dirty="0">
                <a:solidFill>
                  <a:srgbClr val="0070C0"/>
                </a:solidFill>
              </a:rPr>
              <a:t> </a:t>
            </a:r>
            <a:r>
              <a:rPr lang="en-US" dirty="0" err="1">
                <a:solidFill>
                  <a:srgbClr val="0070C0"/>
                </a:solidFill>
              </a:rPr>
              <a:t>vidljive</a:t>
            </a:r>
            <a:r>
              <a:rPr lang="en-US" dirty="0">
                <a:solidFill>
                  <a:srgbClr val="0070C0"/>
                </a:solidFill>
              </a:rPr>
              <a:t> </a:t>
            </a:r>
            <a:r>
              <a:rPr lang="en-US" dirty="0" err="1">
                <a:solidFill>
                  <a:srgbClr val="0070C0"/>
                </a:solidFill>
              </a:rPr>
              <a:t>deformacije</a:t>
            </a:r>
            <a:r>
              <a:rPr lang="en-US" dirty="0">
                <a:solidFill>
                  <a:srgbClr val="0070C0"/>
                </a:solidFill>
              </a:rPr>
              <a:t> </a:t>
            </a:r>
            <a:r>
              <a:rPr lang="en-US" dirty="0" err="1">
                <a:solidFill>
                  <a:srgbClr val="0070C0"/>
                </a:solidFill>
              </a:rPr>
              <a:t>na</a:t>
            </a:r>
            <a:r>
              <a:rPr lang="en-US" dirty="0">
                <a:solidFill>
                  <a:srgbClr val="0070C0"/>
                </a:solidFill>
              </a:rPr>
              <a:t> </a:t>
            </a:r>
            <a:r>
              <a:rPr lang="en-US" dirty="0" err="1">
                <a:solidFill>
                  <a:srgbClr val="0070C0"/>
                </a:solidFill>
              </a:rPr>
              <a:t>mestu</a:t>
            </a:r>
            <a:r>
              <a:rPr lang="en-US" dirty="0">
                <a:solidFill>
                  <a:srgbClr val="0070C0"/>
                </a:solidFill>
              </a:rPr>
              <a:t> </a:t>
            </a:r>
            <a:r>
              <a:rPr lang="en-US" dirty="0" err="1">
                <a:solidFill>
                  <a:srgbClr val="0070C0"/>
                </a:solidFill>
              </a:rPr>
              <a:t>preloma</a:t>
            </a:r>
            <a:r>
              <a:rPr lang="en-US" dirty="0">
                <a:solidFill>
                  <a:srgbClr val="0070C0"/>
                </a:solidFill>
              </a:rPr>
              <a:t>.</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16440"/>
            <a:ext cx="3733800" cy="4731960"/>
          </a:xfrm>
          <a:prstGeom prst="rect">
            <a:avLst/>
          </a:prstGeom>
          <a:noFill/>
          <a:ln>
            <a:noFill/>
          </a:ln>
        </p:spPr>
      </p:pic>
      <p:sp>
        <p:nvSpPr>
          <p:cNvPr id="4" name="Rectangle 3"/>
          <p:cNvSpPr/>
          <p:nvPr/>
        </p:nvSpPr>
        <p:spPr>
          <a:xfrm>
            <a:off x="990600" y="831335"/>
            <a:ext cx="3784562" cy="523220"/>
          </a:xfrm>
          <a:prstGeom prst="rect">
            <a:avLst/>
          </a:prstGeom>
        </p:spPr>
        <p:txBody>
          <a:bodyPr wrap="none">
            <a:spAutoFit/>
          </a:bodyPr>
          <a:lstStyle/>
          <a:p>
            <a:r>
              <a:rPr lang="en-US" sz="2800" dirty="0" err="1">
                <a:solidFill>
                  <a:schemeClr val="tx1">
                    <a:lumMod val="65000"/>
                    <a:lumOff val="35000"/>
                  </a:schemeClr>
                </a:solidFill>
              </a:rPr>
              <a:t>Merenje</a:t>
            </a:r>
            <a:r>
              <a:rPr lang="en-US" sz="2800" dirty="0">
                <a:solidFill>
                  <a:schemeClr val="tx1">
                    <a:lumMod val="65000"/>
                    <a:lumOff val="35000"/>
                  </a:schemeClr>
                </a:solidFill>
              </a:rPr>
              <a:t> </a:t>
            </a:r>
            <a:r>
              <a:rPr lang="en-US" sz="2800" dirty="0" err="1">
                <a:solidFill>
                  <a:schemeClr val="tx1">
                    <a:lumMod val="65000"/>
                    <a:lumOff val="35000"/>
                  </a:schemeClr>
                </a:solidFill>
              </a:rPr>
              <a:t>udarne</a:t>
            </a:r>
            <a:r>
              <a:rPr lang="en-US" sz="2800" dirty="0">
                <a:solidFill>
                  <a:schemeClr val="tx1">
                    <a:lumMod val="65000"/>
                    <a:lumOff val="35000"/>
                  </a:schemeClr>
                </a:solidFill>
              </a:rPr>
              <a:t> </a:t>
            </a:r>
            <a:r>
              <a:rPr lang="en-US" sz="2800" dirty="0" err="1">
                <a:solidFill>
                  <a:schemeClr val="tx1">
                    <a:lumMod val="65000"/>
                    <a:lumOff val="35000"/>
                  </a:schemeClr>
                </a:solidFill>
              </a:rPr>
              <a:t>žilavosti</a:t>
            </a:r>
            <a:endParaRPr lang="en-US" sz="2800" dirty="0">
              <a:solidFill>
                <a:schemeClr val="tx1">
                  <a:lumMod val="65000"/>
                  <a:lumOff val="35000"/>
                </a:schemeClr>
              </a:solidFill>
            </a:endParaRPr>
          </a:p>
        </p:txBody>
      </p:sp>
    </p:spTree>
    <p:extLst>
      <p:ext uri="{BB962C8B-B14F-4D97-AF65-F5344CB8AC3E}">
        <p14:creationId xmlns:p14="http://schemas.microsoft.com/office/powerpoint/2010/main" val="827514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09800"/>
            <a:ext cx="8382000" cy="1828800"/>
          </a:xfrm>
        </p:spPr>
        <p:txBody>
          <a:bodyPr>
            <a:normAutofit/>
          </a:bodyPr>
          <a:lstStyle/>
          <a:p>
            <a:r>
              <a:rPr lang="sr-Latn-RS" sz="6000" dirty="0" smtClean="0"/>
              <a:t>Hvala </a:t>
            </a:r>
            <a:r>
              <a:rPr lang="sr-Latn-RS" sz="6000" dirty="0" smtClean="0">
                <a:solidFill>
                  <a:srgbClr val="C00000"/>
                </a:solidFill>
              </a:rPr>
              <a:t>na</a:t>
            </a:r>
            <a:r>
              <a:rPr lang="sr-Latn-RS" sz="6000" dirty="0" smtClean="0"/>
              <a:t> </a:t>
            </a:r>
            <a:r>
              <a:rPr lang="sr-Latn-RS" sz="6000" dirty="0" smtClean="0">
                <a:solidFill>
                  <a:schemeClr val="bg1">
                    <a:lumMod val="50000"/>
                  </a:schemeClr>
                </a:solidFill>
              </a:rPr>
              <a:t>pažnji</a:t>
            </a:r>
            <a:endParaRPr lang="en-US" sz="6000" dirty="0">
              <a:solidFill>
                <a:schemeClr val="bg1">
                  <a:lumMod val="50000"/>
                </a:schemeClr>
              </a:solidFill>
            </a:endParaRPr>
          </a:p>
        </p:txBody>
      </p:sp>
    </p:spTree>
    <p:extLst>
      <p:ext uri="{BB962C8B-B14F-4D97-AF65-F5344CB8AC3E}">
        <p14:creationId xmlns:p14="http://schemas.microsoft.com/office/powerpoint/2010/main" val="1852444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95400" y="762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sp>
        <p:nvSpPr>
          <p:cNvPr id="2" name="Rectangle 1"/>
          <p:cNvSpPr/>
          <p:nvPr/>
        </p:nvSpPr>
        <p:spPr>
          <a:xfrm>
            <a:off x="410029" y="349125"/>
            <a:ext cx="8305800" cy="646331"/>
          </a:xfrm>
          <a:prstGeom prst="rect">
            <a:avLst/>
          </a:prstGeom>
        </p:spPr>
        <p:txBody>
          <a:bodyPr wrap="square">
            <a:spAutoFit/>
          </a:bodyPr>
          <a:lstStyle/>
          <a:p>
            <a:endParaRPr lang="en-US" dirty="0"/>
          </a:p>
          <a:p>
            <a:r>
              <a:rPr lang="en-US" dirty="0"/>
              <a:t> </a:t>
            </a:r>
            <a:endParaRPr lang="en-US" sz="2400" dirty="0">
              <a:solidFill>
                <a:schemeClr val="tx1">
                  <a:lumMod val="50000"/>
                  <a:lumOff val="50000"/>
                </a:schemeClr>
              </a:solidFill>
            </a:endParaRPr>
          </a:p>
        </p:txBody>
      </p:sp>
      <p:sp>
        <p:nvSpPr>
          <p:cNvPr id="6" name="Rectangle 5"/>
          <p:cNvSpPr/>
          <p:nvPr/>
        </p:nvSpPr>
        <p:spPr>
          <a:xfrm>
            <a:off x="189016" y="859334"/>
            <a:ext cx="5754584" cy="5693866"/>
          </a:xfrm>
          <a:prstGeom prst="rect">
            <a:avLst/>
          </a:prstGeom>
        </p:spPr>
        <p:txBody>
          <a:bodyPr wrap="square">
            <a:spAutoFit/>
          </a:bodyPr>
          <a:lstStyle/>
          <a:p>
            <a:r>
              <a:rPr lang="en-US" sz="1400" dirty="0" err="1">
                <a:solidFill>
                  <a:schemeClr val="accent6">
                    <a:lumMod val="50000"/>
                  </a:schemeClr>
                </a:solidFill>
              </a:rPr>
              <a:t>Značaj</a:t>
            </a:r>
            <a:r>
              <a:rPr lang="en-US" sz="1400" dirty="0">
                <a:solidFill>
                  <a:schemeClr val="accent6">
                    <a:lumMod val="50000"/>
                  </a:schemeClr>
                </a:solidFill>
              </a:rPr>
              <a:t> </a:t>
            </a:r>
            <a:r>
              <a:rPr lang="en-US" sz="1400" dirty="0" err="1">
                <a:solidFill>
                  <a:schemeClr val="accent6">
                    <a:lumMod val="50000"/>
                  </a:schemeClr>
                </a:solidFill>
              </a:rPr>
              <a:t>proučavanja</a:t>
            </a:r>
            <a:r>
              <a:rPr lang="en-US" sz="1400" dirty="0">
                <a:solidFill>
                  <a:schemeClr val="accent6">
                    <a:lumMod val="50000"/>
                  </a:schemeClr>
                </a:solidFill>
              </a:rPr>
              <a:t> </a:t>
            </a:r>
            <a:r>
              <a:rPr lang="en-US" sz="1400" dirty="0" err="1">
                <a:solidFill>
                  <a:schemeClr val="accent6">
                    <a:lumMod val="50000"/>
                  </a:schemeClr>
                </a:solidFill>
              </a:rPr>
              <a:t>mehaničkih</a:t>
            </a:r>
            <a:r>
              <a:rPr lang="en-US" sz="1400" dirty="0">
                <a:solidFill>
                  <a:schemeClr val="accent6">
                    <a:lumMod val="50000"/>
                  </a:schemeClr>
                </a:solidFill>
              </a:rPr>
              <a:t> </a:t>
            </a:r>
            <a:r>
              <a:rPr lang="en-US" sz="1400" dirty="0" err="1">
                <a:solidFill>
                  <a:schemeClr val="accent6">
                    <a:lumMod val="50000"/>
                  </a:schemeClr>
                </a:solidFill>
              </a:rPr>
              <a:t>svojstava</a:t>
            </a:r>
            <a:r>
              <a:rPr lang="en-US" sz="1400" dirty="0">
                <a:solidFill>
                  <a:schemeClr val="accent6">
                    <a:lumMod val="50000"/>
                  </a:schemeClr>
                </a:solidFill>
              </a:rPr>
              <a:t> </a:t>
            </a:r>
            <a:r>
              <a:rPr lang="en-US" sz="1400" dirty="0" err="1">
                <a:solidFill>
                  <a:schemeClr val="accent6">
                    <a:lumMod val="50000"/>
                  </a:schemeClr>
                </a:solidFill>
              </a:rPr>
              <a:t>biotehničkih</a:t>
            </a:r>
            <a:r>
              <a:rPr lang="en-US" sz="1400" dirty="0">
                <a:solidFill>
                  <a:schemeClr val="accent6">
                    <a:lumMod val="50000"/>
                  </a:schemeClr>
                </a:solidFill>
              </a:rPr>
              <a:t> </a:t>
            </a:r>
            <a:r>
              <a:rPr lang="en-US" sz="1400" dirty="0" err="1" smtClean="0">
                <a:solidFill>
                  <a:schemeClr val="accent6">
                    <a:lumMod val="50000"/>
                  </a:schemeClr>
                </a:solidFill>
              </a:rPr>
              <a:t>mterijala</a:t>
            </a:r>
            <a:endParaRPr lang="sr-Latn-RS" sz="1400" dirty="0" smtClean="0">
              <a:solidFill>
                <a:schemeClr val="accent6">
                  <a:lumMod val="50000"/>
                </a:schemeClr>
              </a:solidFill>
            </a:endParaRPr>
          </a:p>
          <a:p>
            <a:endParaRPr lang="en-US" sz="1400" dirty="0">
              <a:solidFill>
                <a:schemeClr val="accent6">
                  <a:lumMod val="50000"/>
                </a:schemeClr>
              </a:solidFill>
            </a:endParaRPr>
          </a:p>
          <a:p>
            <a:r>
              <a:rPr lang="pl-PL" sz="1400" dirty="0">
                <a:solidFill>
                  <a:schemeClr val="tx1">
                    <a:lumMod val="65000"/>
                    <a:lumOff val="35000"/>
                  </a:schemeClr>
                </a:solidFill>
              </a:rPr>
              <a:t>a) Poznavanje mehaničkih svojstava materijala je bitna za konstruisanje i eksploatacije poljo­privrednih mašina i opreme. Takodje je bitan i  aspekt potrebe za razaranjem materijala (košenje, seckanje, mlevenje, otkidanje, trešenje, krunjenje, ljuštenje, transport fluidnih materijala, briketiranje, peletiranje, presovanje, ekstruzija itd). U svim ovim slučajevima potrebno je pouzdano znati kojim spoljnjim uticajima (sile, pritisci, brzine i sl.) može da se obavi određena mehanička operacija.</a:t>
            </a:r>
            <a:endParaRPr lang="en-US" sz="1400" dirty="0">
              <a:solidFill>
                <a:schemeClr val="tx1">
                  <a:lumMod val="65000"/>
                  <a:lumOff val="35000"/>
                </a:schemeClr>
              </a:solidFill>
            </a:endParaRPr>
          </a:p>
          <a:p>
            <a:r>
              <a:rPr lang="pl-PL" sz="1400" dirty="0">
                <a:solidFill>
                  <a:srgbClr val="002060"/>
                </a:solidFill>
              </a:rPr>
              <a:t>b) Očuvanje poljoprivrednih materijala od oštećenja je veoma važna oblast pozna­vanja mehaničkih osobina bitehničkih materijala. Radni organi mašina su u kontaktu sa poljoprivrednim materijalima. Potrebno je tako projektovati radne organe da ne dođe do oštećenja poljoprivrednih materijala, ali isto tako podesiti mašinu da se eliminiše ili smanji moguće oštećenje (ubiranje plodova, transport i manipulacije u skladištima, dorada plodova, prikupljanje i manipulacija jajima, ubiranje cveta i lišća lekovtiog bilja, separacije biljnih materijala i sl.).</a:t>
            </a:r>
            <a:endParaRPr lang="en-US" sz="1400" dirty="0">
              <a:solidFill>
                <a:srgbClr val="002060"/>
              </a:solidFill>
            </a:endParaRPr>
          </a:p>
          <a:p>
            <a:r>
              <a:rPr lang="pl-PL" sz="1400" dirty="0">
                <a:solidFill>
                  <a:srgbClr val="C00000"/>
                </a:solidFill>
              </a:rPr>
              <a:t>c) Istraživanje građe biljke i mehanička svojstva pojedinih delova te građe mogu biti dobar uzor u pogledu  razvoja konstrukcija i komponovanja materijala u svakdnevoj mašinskoj i građevinskoj praksi (primeri vlaknastih kompozitnih materijala).</a:t>
            </a:r>
            <a:endParaRPr lang="en-US" sz="1400" dirty="0">
              <a:solidFill>
                <a:srgbClr val="C00000"/>
              </a:solidFill>
            </a:endParaRPr>
          </a:p>
          <a:p>
            <a:r>
              <a:rPr lang="pl-PL" sz="1400" dirty="0">
                <a:solidFill>
                  <a:srgbClr val="00B050"/>
                </a:solidFill>
              </a:rPr>
              <a:t>d) Izučavanje mehaničkih svojstava poljoprivrednih materijala je veoma važno za genetičare, radi provere predviđenih efekata u tom pogledu. Poznato je da je jedan od zahteva pred genetičarima i selekcionerima razvijaju biljke u pravcu povećane mehaničke otpornosti na poleganje i oštećenja drugih delova biljke.</a:t>
            </a:r>
            <a:endParaRPr lang="en-US" sz="1400" dirty="0">
              <a:solidFill>
                <a:srgbClr val="00B050"/>
              </a:solidFill>
            </a:endParaRPr>
          </a:p>
        </p:txBody>
      </p:sp>
      <p:pic>
        <p:nvPicPr>
          <p:cNvPr id="10" name="Picture 12" descr="72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1" y="1066800"/>
            <a:ext cx="191202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treatedsoybeanse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6269" y="2737894"/>
            <a:ext cx="1665287" cy="16817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i-whea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4720774"/>
            <a:ext cx="1529756" cy="1527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093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95400" y="76200"/>
            <a:ext cx="6400800" cy="533400"/>
          </a:xfrm>
        </p:spPr>
        <p:txBody>
          <a:bodyPr>
            <a:normAutofit fontScale="90000"/>
          </a:bodyPr>
          <a:lstStyle/>
          <a:p>
            <a:r>
              <a:rPr lang="en-US" dirty="0" err="1" smtClean="0">
                <a:solidFill>
                  <a:srgbClr val="008000"/>
                </a:solidFill>
              </a:rPr>
              <a:t>Biotehni</a:t>
            </a:r>
            <a:r>
              <a:rPr lang="sr-Latn-RS" dirty="0" smtClean="0">
                <a:solidFill>
                  <a:srgbClr val="008000"/>
                </a:solidFill>
              </a:rPr>
              <a:t>čki materijali</a:t>
            </a:r>
            <a:endParaRPr lang="en-US" dirty="0">
              <a:solidFill>
                <a:srgbClr val="008000"/>
              </a:solidFill>
            </a:endParaRPr>
          </a:p>
        </p:txBody>
      </p:sp>
      <p:sp>
        <p:nvSpPr>
          <p:cNvPr id="2" name="Rectangle 1"/>
          <p:cNvSpPr/>
          <p:nvPr/>
        </p:nvSpPr>
        <p:spPr>
          <a:xfrm>
            <a:off x="410029" y="349125"/>
            <a:ext cx="8305800" cy="646331"/>
          </a:xfrm>
          <a:prstGeom prst="rect">
            <a:avLst/>
          </a:prstGeom>
        </p:spPr>
        <p:txBody>
          <a:bodyPr wrap="square">
            <a:spAutoFit/>
          </a:bodyPr>
          <a:lstStyle/>
          <a:p>
            <a:endParaRPr lang="en-US" dirty="0"/>
          </a:p>
          <a:p>
            <a:r>
              <a:rPr lang="en-US" dirty="0"/>
              <a:t> </a:t>
            </a:r>
            <a:endParaRPr lang="en-US" sz="2400" dirty="0">
              <a:solidFill>
                <a:schemeClr val="tx1">
                  <a:lumMod val="50000"/>
                  <a:lumOff val="50000"/>
                </a:schemeClr>
              </a:solidFill>
            </a:endParaRPr>
          </a:p>
        </p:txBody>
      </p:sp>
      <p:sp>
        <p:nvSpPr>
          <p:cNvPr id="3" name="Rectangle 2"/>
          <p:cNvSpPr/>
          <p:nvPr/>
        </p:nvSpPr>
        <p:spPr>
          <a:xfrm>
            <a:off x="685800" y="838201"/>
            <a:ext cx="3581400" cy="2031325"/>
          </a:xfrm>
          <a:prstGeom prst="rect">
            <a:avLst/>
          </a:prstGeom>
        </p:spPr>
        <p:txBody>
          <a:bodyPr wrap="square">
            <a:spAutoFit/>
          </a:bodyPr>
          <a:lstStyle/>
          <a:p>
            <a:r>
              <a:rPr lang="en-US" dirty="0" err="1">
                <a:solidFill>
                  <a:srgbClr val="0070C0"/>
                </a:solidFill>
              </a:rPr>
              <a:t>Faktori</a:t>
            </a:r>
            <a:r>
              <a:rPr lang="en-US" dirty="0">
                <a:solidFill>
                  <a:srgbClr val="0070C0"/>
                </a:solidFill>
              </a:rPr>
              <a:t> </a:t>
            </a:r>
            <a:r>
              <a:rPr lang="en-US" dirty="0" err="1">
                <a:solidFill>
                  <a:srgbClr val="0070C0"/>
                </a:solidFill>
              </a:rPr>
              <a:t>koji</a:t>
            </a:r>
            <a:r>
              <a:rPr lang="en-US" dirty="0">
                <a:solidFill>
                  <a:srgbClr val="0070C0"/>
                </a:solidFill>
              </a:rPr>
              <a:t> se </a:t>
            </a:r>
            <a:r>
              <a:rPr lang="en-US" dirty="0" err="1">
                <a:solidFill>
                  <a:srgbClr val="0070C0"/>
                </a:solidFill>
              </a:rPr>
              <a:t>moraju</a:t>
            </a:r>
            <a:r>
              <a:rPr lang="en-US" dirty="0">
                <a:solidFill>
                  <a:srgbClr val="0070C0"/>
                </a:solidFill>
              </a:rPr>
              <a:t> </a:t>
            </a:r>
            <a:r>
              <a:rPr lang="en-US" dirty="0" err="1">
                <a:solidFill>
                  <a:srgbClr val="0070C0"/>
                </a:solidFill>
              </a:rPr>
              <a:t>uzeti</a:t>
            </a:r>
            <a:r>
              <a:rPr lang="en-US" dirty="0">
                <a:solidFill>
                  <a:srgbClr val="0070C0"/>
                </a:solidFill>
              </a:rPr>
              <a:t> u </a:t>
            </a:r>
            <a:r>
              <a:rPr lang="en-US" dirty="0" err="1">
                <a:solidFill>
                  <a:srgbClr val="0070C0"/>
                </a:solidFill>
              </a:rPr>
              <a:t>obzir</a:t>
            </a:r>
            <a:r>
              <a:rPr lang="en-US" dirty="0">
                <a:solidFill>
                  <a:srgbClr val="0070C0"/>
                </a:solidFill>
              </a:rPr>
              <a:t> </a:t>
            </a:r>
            <a:r>
              <a:rPr lang="en-US" dirty="0" err="1">
                <a:solidFill>
                  <a:srgbClr val="0070C0"/>
                </a:solidFill>
              </a:rPr>
              <a:t>pri</a:t>
            </a:r>
            <a:r>
              <a:rPr lang="en-US" dirty="0">
                <a:solidFill>
                  <a:srgbClr val="0070C0"/>
                </a:solidFill>
              </a:rPr>
              <a:t> </a:t>
            </a:r>
            <a:r>
              <a:rPr lang="en-US" dirty="0" err="1">
                <a:solidFill>
                  <a:srgbClr val="0070C0"/>
                </a:solidFill>
              </a:rPr>
              <a:t>mehaničkim</a:t>
            </a:r>
            <a:r>
              <a:rPr lang="en-US" dirty="0">
                <a:solidFill>
                  <a:srgbClr val="0070C0"/>
                </a:solidFill>
              </a:rPr>
              <a:t> </a:t>
            </a:r>
            <a:r>
              <a:rPr lang="en-US" dirty="0" err="1">
                <a:solidFill>
                  <a:srgbClr val="0070C0"/>
                </a:solidFill>
              </a:rPr>
              <a:t>ispitivanjima</a:t>
            </a:r>
            <a:r>
              <a:rPr lang="en-US" dirty="0">
                <a:solidFill>
                  <a:srgbClr val="0070C0"/>
                </a:solidFill>
              </a:rPr>
              <a:t> </a:t>
            </a:r>
            <a:r>
              <a:rPr lang="en-US" dirty="0" err="1">
                <a:solidFill>
                  <a:srgbClr val="0070C0"/>
                </a:solidFill>
              </a:rPr>
              <a:t>materijala</a:t>
            </a:r>
            <a:r>
              <a:rPr lang="en-US" dirty="0">
                <a:solidFill>
                  <a:srgbClr val="0070C0"/>
                </a:solidFill>
              </a:rPr>
              <a:t> </a:t>
            </a:r>
            <a:r>
              <a:rPr lang="en-US" dirty="0" err="1">
                <a:solidFill>
                  <a:srgbClr val="0070C0"/>
                </a:solidFill>
              </a:rPr>
              <a:t>su</a:t>
            </a:r>
            <a:r>
              <a:rPr lang="en-US" dirty="0">
                <a:solidFill>
                  <a:srgbClr val="0070C0"/>
                </a:solidFill>
              </a:rPr>
              <a:t>:</a:t>
            </a:r>
            <a:br>
              <a:rPr lang="en-US" dirty="0">
                <a:solidFill>
                  <a:srgbClr val="0070C0"/>
                </a:solidFill>
              </a:rPr>
            </a:br>
            <a:r>
              <a:rPr lang="en-US" dirty="0">
                <a:solidFill>
                  <a:srgbClr val="0070C0"/>
                </a:solidFill>
              </a:rPr>
              <a:t>– </a:t>
            </a:r>
            <a:r>
              <a:rPr lang="en-US" dirty="0" err="1">
                <a:solidFill>
                  <a:srgbClr val="0070C0"/>
                </a:solidFill>
              </a:rPr>
              <a:t>Vrsta</a:t>
            </a:r>
            <a:r>
              <a:rPr lang="en-US" dirty="0">
                <a:solidFill>
                  <a:srgbClr val="0070C0"/>
                </a:solidFill>
              </a:rPr>
              <a:t> </a:t>
            </a:r>
            <a:r>
              <a:rPr lang="en-US" dirty="0" err="1">
                <a:solidFill>
                  <a:srgbClr val="0070C0"/>
                </a:solidFill>
              </a:rPr>
              <a:t>naprezanja</a:t>
            </a:r>
            <a:r>
              <a:rPr lang="en-US" dirty="0">
                <a:solidFill>
                  <a:srgbClr val="0070C0"/>
                </a:solidFill>
              </a:rPr>
              <a:t> </a:t>
            </a:r>
            <a:r>
              <a:rPr lang="en-US" dirty="0" err="1" smtClean="0">
                <a:solidFill>
                  <a:srgbClr val="0070C0"/>
                </a:solidFill>
              </a:rPr>
              <a:t>opterećenja</a:t>
            </a:r>
            <a:r>
              <a:rPr lang="en-US" dirty="0" smtClean="0">
                <a:solidFill>
                  <a:srgbClr val="0070C0"/>
                </a:solidFill>
              </a:rPr>
              <a:t>,</a:t>
            </a:r>
            <a:r>
              <a:rPr lang="en-US" dirty="0">
                <a:solidFill>
                  <a:srgbClr val="0070C0"/>
                </a:solidFill>
              </a:rPr>
              <a:t/>
            </a:r>
            <a:br>
              <a:rPr lang="en-US" dirty="0">
                <a:solidFill>
                  <a:srgbClr val="0070C0"/>
                </a:solidFill>
              </a:rPr>
            </a:br>
            <a:r>
              <a:rPr lang="en-US" dirty="0">
                <a:solidFill>
                  <a:srgbClr val="0070C0"/>
                </a:solidFill>
              </a:rPr>
              <a:t>– </a:t>
            </a:r>
            <a:r>
              <a:rPr lang="en-US" dirty="0" err="1">
                <a:solidFill>
                  <a:srgbClr val="0070C0"/>
                </a:solidFill>
              </a:rPr>
              <a:t>Način</a:t>
            </a:r>
            <a:r>
              <a:rPr lang="en-US" dirty="0">
                <a:solidFill>
                  <a:srgbClr val="0070C0"/>
                </a:solidFill>
              </a:rPr>
              <a:t> </a:t>
            </a:r>
            <a:r>
              <a:rPr lang="en-US" dirty="0" err="1">
                <a:solidFill>
                  <a:srgbClr val="0070C0"/>
                </a:solidFill>
              </a:rPr>
              <a:t>dejstva</a:t>
            </a:r>
            <a:r>
              <a:rPr lang="en-US" dirty="0">
                <a:solidFill>
                  <a:srgbClr val="0070C0"/>
                </a:solidFill>
              </a:rPr>
              <a:t> </a:t>
            </a:r>
            <a:r>
              <a:rPr lang="en-US" dirty="0" err="1" smtClean="0">
                <a:solidFill>
                  <a:srgbClr val="0070C0"/>
                </a:solidFill>
              </a:rPr>
              <a:t>sile</a:t>
            </a:r>
            <a:r>
              <a:rPr lang="en-US" dirty="0" smtClean="0">
                <a:solidFill>
                  <a:srgbClr val="0070C0"/>
                </a:solidFill>
              </a:rPr>
              <a:t>,</a:t>
            </a:r>
            <a:r>
              <a:rPr lang="en-US" dirty="0">
                <a:solidFill>
                  <a:srgbClr val="0070C0"/>
                </a:solidFill>
              </a:rPr>
              <a:t/>
            </a:r>
            <a:br>
              <a:rPr lang="en-US" dirty="0">
                <a:solidFill>
                  <a:srgbClr val="0070C0"/>
                </a:solidFill>
              </a:rPr>
            </a:br>
            <a:r>
              <a:rPr lang="en-US" dirty="0">
                <a:solidFill>
                  <a:srgbClr val="0070C0"/>
                </a:solidFill>
              </a:rPr>
              <a:t>– </a:t>
            </a:r>
            <a:r>
              <a:rPr lang="en-US" dirty="0" err="1">
                <a:solidFill>
                  <a:srgbClr val="0070C0"/>
                </a:solidFill>
              </a:rPr>
              <a:t>Temperatura</a:t>
            </a:r>
            <a:r>
              <a:rPr lang="en-US" dirty="0">
                <a:solidFill>
                  <a:srgbClr val="0070C0"/>
                </a:solidFill>
              </a:rPr>
              <a:t> </a:t>
            </a:r>
            <a:r>
              <a:rPr lang="en-US" dirty="0" err="1">
                <a:solidFill>
                  <a:srgbClr val="0070C0"/>
                </a:solidFill>
              </a:rPr>
              <a:t>ispitivanja</a:t>
            </a:r>
            <a:r>
              <a:rPr lang="en-US" dirty="0">
                <a:solidFill>
                  <a:srgbClr val="0070C0"/>
                </a:solidFill>
              </a:rPr>
              <a:t> </a:t>
            </a:r>
            <a:br>
              <a:rPr lang="en-US" dirty="0">
                <a:solidFill>
                  <a:srgbClr val="0070C0"/>
                </a:solidFill>
              </a:rPr>
            </a:br>
            <a:endParaRPr lang="en-US" dirty="0">
              <a:solidFill>
                <a:srgbClr val="0070C0"/>
              </a:solidFill>
            </a:endParaRPr>
          </a:p>
        </p:txBody>
      </p:sp>
      <p:sp>
        <p:nvSpPr>
          <p:cNvPr id="4" name="Rectangle 3"/>
          <p:cNvSpPr/>
          <p:nvPr/>
        </p:nvSpPr>
        <p:spPr>
          <a:xfrm>
            <a:off x="5029200" y="810790"/>
            <a:ext cx="3585020" cy="400110"/>
          </a:xfrm>
          <a:prstGeom prst="rect">
            <a:avLst/>
          </a:prstGeom>
        </p:spPr>
        <p:txBody>
          <a:bodyPr wrap="none">
            <a:spAutoFit/>
          </a:bodyPr>
          <a:lstStyle/>
          <a:p>
            <a:r>
              <a:rPr lang="en-US" sz="2000" dirty="0" err="1">
                <a:solidFill>
                  <a:srgbClr val="C00000"/>
                </a:solidFill>
              </a:rPr>
              <a:t>Podela</a:t>
            </a:r>
            <a:r>
              <a:rPr lang="en-US" sz="2000" dirty="0">
                <a:solidFill>
                  <a:srgbClr val="C00000"/>
                </a:solidFill>
              </a:rPr>
              <a:t> </a:t>
            </a:r>
            <a:r>
              <a:rPr lang="en-US" sz="2000" dirty="0" err="1" smtClean="0">
                <a:solidFill>
                  <a:srgbClr val="C00000"/>
                </a:solidFill>
              </a:rPr>
              <a:t>mehanički</a:t>
            </a:r>
            <a:r>
              <a:rPr lang="sr-Latn-RS" sz="2000" dirty="0" smtClean="0">
                <a:solidFill>
                  <a:srgbClr val="C00000"/>
                </a:solidFill>
              </a:rPr>
              <a:t>h </a:t>
            </a:r>
            <a:r>
              <a:rPr lang="en-US" sz="2000" dirty="0" err="1" smtClean="0">
                <a:solidFill>
                  <a:srgbClr val="C00000"/>
                </a:solidFill>
              </a:rPr>
              <a:t>opterećenja</a:t>
            </a:r>
            <a:r>
              <a:rPr lang="en-US" sz="2000" dirty="0" smtClean="0">
                <a:solidFill>
                  <a:srgbClr val="C00000"/>
                </a:solidFill>
              </a:rPr>
              <a:t> </a:t>
            </a:r>
            <a:r>
              <a:rPr lang="en-US" dirty="0"/>
              <a:t>:</a:t>
            </a:r>
          </a:p>
        </p:txBody>
      </p:sp>
      <p:pic>
        <p:nvPicPr>
          <p:cNvPr id="1026" name="Picture 2" descr="http://www.stari.tehnickaue.edu.rs/upl/Masinski_materijali/L_1_5/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029" y="2743200"/>
            <a:ext cx="4009571" cy="326269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183410" y="1371600"/>
            <a:ext cx="3276600" cy="4801314"/>
          </a:xfrm>
          <a:prstGeom prst="rect">
            <a:avLst/>
          </a:prstGeom>
        </p:spPr>
        <p:txBody>
          <a:bodyPr wrap="square">
            <a:spAutoFit/>
          </a:bodyPr>
          <a:lstStyle/>
          <a:p>
            <a:pPr marL="342900" indent="-342900">
              <a:buAutoNum type="arabicPeriod"/>
            </a:pPr>
            <a:r>
              <a:rPr lang="en-US" dirty="0" err="1" smtClean="0">
                <a:solidFill>
                  <a:schemeClr val="tx1">
                    <a:lumMod val="65000"/>
                    <a:lumOff val="35000"/>
                  </a:schemeClr>
                </a:solidFill>
              </a:rPr>
              <a:t>Prema</a:t>
            </a:r>
            <a:r>
              <a:rPr lang="en-US" dirty="0" smtClean="0">
                <a:solidFill>
                  <a:schemeClr val="tx1">
                    <a:lumMod val="65000"/>
                    <a:lumOff val="35000"/>
                  </a:schemeClr>
                </a:solidFill>
              </a:rPr>
              <a:t> </a:t>
            </a:r>
            <a:r>
              <a:rPr lang="en-US" dirty="0" err="1">
                <a:solidFill>
                  <a:schemeClr val="tx1">
                    <a:lumMod val="65000"/>
                    <a:lumOff val="35000"/>
                  </a:schemeClr>
                </a:solidFill>
              </a:rPr>
              <a:t>vrsti</a:t>
            </a:r>
            <a:r>
              <a:rPr lang="en-US" dirty="0">
                <a:solidFill>
                  <a:schemeClr val="tx1">
                    <a:lumMod val="65000"/>
                    <a:lumOff val="35000"/>
                  </a:schemeClr>
                </a:solidFill>
              </a:rPr>
              <a:t>:</a:t>
            </a:r>
            <a:br>
              <a:rPr lang="en-US" dirty="0">
                <a:solidFill>
                  <a:schemeClr val="tx1">
                    <a:lumMod val="65000"/>
                    <a:lumOff val="35000"/>
                  </a:schemeClr>
                </a:solidFill>
              </a:rPr>
            </a:br>
            <a:r>
              <a:rPr lang="en-US" dirty="0">
                <a:solidFill>
                  <a:schemeClr val="tx1">
                    <a:lumMod val="65000"/>
                    <a:lumOff val="35000"/>
                  </a:schemeClr>
                </a:solidFill>
              </a:rPr>
              <a:t>– </a:t>
            </a:r>
            <a:r>
              <a:rPr lang="en-US" dirty="0" err="1">
                <a:solidFill>
                  <a:schemeClr val="tx1">
                    <a:lumMod val="65000"/>
                    <a:lumOff val="35000"/>
                  </a:schemeClr>
                </a:solidFill>
              </a:rPr>
              <a:t>Zatezanje</a:t>
            </a:r>
            <a:r>
              <a:rPr lang="en-US" dirty="0">
                <a:solidFill>
                  <a:schemeClr val="tx1">
                    <a:lumMod val="65000"/>
                    <a:lumOff val="35000"/>
                  </a:schemeClr>
                </a:solidFill>
              </a:rPr>
              <a:t>,</a:t>
            </a:r>
            <a:br>
              <a:rPr lang="en-US" dirty="0">
                <a:solidFill>
                  <a:schemeClr val="tx1">
                    <a:lumMod val="65000"/>
                    <a:lumOff val="35000"/>
                  </a:schemeClr>
                </a:solidFill>
              </a:rPr>
            </a:br>
            <a:r>
              <a:rPr lang="en-US" dirty="0">
                <a:solidFill>
                  <a:schemeClr val="tx1">
                    <a:lumMod val="65000"/>
                    <a:lumOff val="35000"/>
                  </a:schemeClr>
                </a:solidFill>
              </a:rPr>
              <a:t>– </a:t>
            </a:r>
            <a:r>
              <a:rPr lang="en-US" dirty="0" err="1">
                <a:solidFill>
                  <a:schemeClr val="tx1">
                    <a:lumMod val="65000"/>
                    <a:lumOff val="35000"/>
                  </a:schemeClr>
                </a:solidFill>
              </a:rPr>
              <a:t>Pritisak</a:t>
            </a:r>
            <a:r>
              <a:rPr lang="en-US" dirty="0">
                <a:solidFill>
                  <a:schemeClr val="tx1">
                    <a:lumMod val="65000"/>
                    <a:lumOff val="35000"/>
                  </a:schemeClr>
                </a:solidFill>
              </a:rPr>
              <a:t>,</a:t>
            </a:r>
            <a:br>
              <a:rPr lang="en-US" dirty="0">
                <a:solidFill>
                  <a:schemeClr val="tx1">
                    <a:lumMod val="65000"/>
                    <a:lumOff val="35000"/>
                  </a:schemeClr>
                </a:solidFill>
              </a:rPr>
            </a:br>
            <a:r>
              <a:rPr lang="en-US" dirty="0">
                <a:solidFill>
                  <a:schemeClr val="tx1">
                    <a:lumMod val="65000"/>
                    <a:lumOff val="35000"/>
                  </a:schemeClr>
                </a:solidFill>
              </a:rPr>
              <a:t>– </a:t>
            </a:r>
            <a:r>
              <a:rPr lang="en-US" dirty="0" err="1">
                <a:solidFill>
                  <a:schemeClr val="tx1">
                    <a:lumMod val="65000"/>
                    <a:lumOff val="35000"/>
                  </a:schemeClr>
                </a:solidFill>
              </a:rPr>
              <a:t>Savijanje</a:t>
            </a:r>
            <a:r>
              <a:rPr lang="en-US" dirty="0">
                <a:solidFill>
                  <a:schemeClr val="tx1">
                    <a:lumMod val="65000"/>
                    <a:lumOff val="35000"/>
                  </a:schemeClr>
                </a:solidFill>
              </a:rPr>
              <a:t>,</a:t>
            </a:r>
            <a:br>
              <a:rPr lang="en-US" dirty="0">
                <a:solidFill>
                  <a:schemeClr val="tx1">
                    <a:lumMod val="65000"/>
                    <a:lumOff val="35000"/>
                  </a:schemeClr>
                </a:solidFill>
              </a:rPr>
            </a:br>
            <a:r>
              <a:rPr lang="en-US" dirty="0">
                <a:solidFill>
                  <a:schemeClr val="tx1">
                    <a:lumMod val="65000"/>
                    <a:lumOff val="35000"/>
                  </a:schemeClr>
                </a:solidFill>
              </a:rPr>
              <a:t>– </a:t>
            </a:r>
            <a:r>
              <a:rPr lang="en-US" dirty="0" err="1">
                <a:solidFill>
                  <a:schemeClr val="tx1">
                    <a:lumMod val="65000"/>
                    <a:lumOff val="35000"/>
                  </a:schemeClr>
                </a:solidFill>
              </a:rPr>
              <a:t>Uvijanje</a:t>
            </a:r>
            <a:r>
              <a:rPr lang="en-US" dirty="0">
                <a:solidFill>
                  <a:schemeClr val="tx1">
                    <a:lumMod val="65000"/>
                    <a:lumOff val="35000"/>
                  </a:schemeClr>
                </a:solidFill>
              </a:rPr>
              <a:t>,</a:t>
            </a:r>
            <a:br>
              <a:rPr lang="en-US" dirty="0">
                <a:solidFill>
                  <a:schemeClr val="tx1">
                    <a:lumMod val="65000"/>
                    <a:lumOff val="35000"/>
                  </a:schemeClr>
                </a:solidFill>
              </a:rPr>
            </a:br>
            <a:r>
              <a:rPr lang="en-US" dirty="0">
                <a:solidFill>
                  <a:schemeClr val="tx1">
                    <a:lumMod val="65000"/>
                    <a:lumOff val="35000"/>
                  </a:schemeClr>
                </a:solidFill>
              </a:rPr>
              <a:t>– </a:t>
            </a:r>
            <a:r>
              <a:rPr lang="en-US" dirty="0" err="1">
                <a:solidFill>
                  <a:schemeClr val="tx1">
                    <a:lumMod val="65000"/>
                    <a:lumOff val="35000"/>
                  </a:schemeClr>
                </a:solidFill>
              </a:rPr>
              <a:t>Smicanje</a:t>
            </a:r>
            <a:r>
              <a:rPr lang="en-US" dirty="0">
                <a:solidFill>
                  <a:schemeClr val="tx1">
                    <a:lumMod val="65000"/>
                    <a:lumOff val="35000"/>
                  </a:schemeClr>
                </a:solidFill>
              </a:rPr>
              <a:t>,</a:t>
            </a:r>
            <a:br>
              <a:rPr lang="en-US" dirty="0">
                <a:solidFill>
                  <a:schemeClr val="tx1">
                    <a:lumMod val="65000"/>
                    <a:lumOff val="35000"/>
                  </a:schemeClr>
                </a:solidFill>
              </a:rPr>
            </a:br>
            <a:r>
              <a:rPr lang="en-US" dirty="0">
                <a:solidFill>
                  <a:schemeClr val="tx1">
                    <a:lumMod val="65000"/>
                    <a:lumOff val="35000"/>
                  </a:schemeClr>
                </a:solidFill>
              </a:rPr>
              <a:t>– </a:t>
            </a:r>
            <a:r>
              <a:rPr lang="en-US" dirty="0" err="1" smtClean="0">
                <a:solidFill>
                  <a:schemeClr val="tx1">
                    <a:lumMod val="65000"/>
                    <a:lumOff val="35000"/>
                  </a:schemeClr>
                </a:solidFill>
              </a:rPr>
              <a:t>Izvijanje</a:t>
            </a:r>
            <a:endParaRPr lang="sr-Latn-RS" dirty="0" smtClean="0">
              <a:solidFill>
                <a:schemeClr val="tx1">
                  <a:lumMod val="65000"/>
                  <a:lumOff val="35000"/>
                </a:schemeClr>
              </a:solidFill>
            </a:endParaRPr>
          </a:p>
          <a:p>
            <a:r>
              <a:rPr lang="en-US" dirty="0"/>
              <a:t/>
            </a:r>
            <a:br>
              <a:rPr lang="en-US" dirty="0"/>
            </a:br>
            <a:r>
              <a:rPr lang="en-US" dirty="0"/>
              <a:t>2. </a:t>
            </a:r>
            <a:r>
              <a:rPr lang="en-US" dirty="0" err="1">
                <a:solidFill>
                  <a:srgbClr val="00B050"/>
                </a:solidFill>
              </a:rPr>
              <a:t>Prema</a:t>
            </a:r>
            <a:r>
              <a:rPr lang="en-US" dirty="0">
                <a:solidFill>
                  <a:srgbClr val="00B050"/>
                </a:solidFill>
              </a:rPr>
              <a:t> </a:t>
            </a:r>
            <a:r>
              <a:rPr lang="en-US" dirty="0" err="1">
                <a:solidFill>
                  <a:srgbClr val="00B050"/>
                </a:solidFill>
              </a:rPr>
              <a:t>načinu</a:t>
            </a:r>
            <a:r>
              <a:rPr lang="en-US" dirty="0">
                <a:solidFill>
                  <a:srgbClr val="00B050"/>
                </a:solidFill>
              </a:rPr>
              <a:t> </a:t>
            </a:r>
            <a:r>
              <a:rPr lang="en-US" dirty="0" err="1">
                <a:solidFill>
                  <a:srgbClr val="00B050"/>
                </a:solidFill>
              </a:rPr>
              <a:t>dejstva</a:t>
            </a:r>
            <a:r>
              <a:rPr lang="en-US" dirty="0">
                <a:solidFill>
                  <a:srgbClr val="00B050"/>
                </a:solidFill>
              </a:rPr>
              <a:t> </a:t>
            </a:r>
            <a:r>
              <a:rPr lang="en-US" dirty="0" err="1">
                <a:solidFill>
                  <a:srgbClr val="00B050"/>
                </a:solidFill>
              </a:rPr>
              <a:t>sile</a:t>
            </a:r>
            <a:r>
              <a:rPr lang="en-US" dirty="0">
                <a:solidFill>
                  <a:srgbClr val="00B050"/>
                </a:solidFill>
              </a:rPr>
              <a:t>:</a:t>
            </a:r>
            <a:br>
              <a:rPr lang="en-US" dirty="0">
                <a:solidFill>
                  <a:srgbClr val="00B050"/>
                </a:solidFill>
              </a:rPr>
            </a:br>
            <a:r>
              <a:rPr lang="en-US" dirty="0">
                <a:solidFill>
                  <a:srgbClr val="00B050"/>
                </a:solidFill>
              </a:rPr>
              <a:t>– </a:t>
            </a:r>
            <a:r>
              <a:rPr lang="en-US" dirty="0" err="1">
                <a:solidFill>
                  <a:srgbClr val="00B050"/>
                </a:solidFill>
              </a:rPr>
              <a:t>Statička</a:t>
            </a:r>
            <a:r>
              <a:rPr lang="en-US" dirty="0">
                <a:solidFill>
                  <a:srgbClr val="00B050"/>
                </a:solidFill>
              </a:rPr>
              <a:t>,</a:t>
            </a:r>
            <a:br>
              <a:rPr lang="en-US" dirty="0">
                <a:solidFill>
                  <a:srgbClr val="00B050"/>
                </a:solidFill>
              </a:rPr>
            </a:br>
            <a:r>
              <a:rPr lang="en-US" dirty="0">
                <a:solidFill>
                  <a:srgbClr val="00B050"/>
                </a:solidFill>
              </a:rPr>
              <a:t>– </a:t>
            </a:r>
            <a:r>
              <a:rPr lang="en-US" dirty="0" err="1">
                <a:solidFill>
                  <a:srgbClr val="00B050"/>
                </a:solidFill>
              </a:rPr>
              <a:t>Dinamička</a:t>
            </a:r>
            <a:r>
              <a:rPr lang="en-US" dirty="0">
                <a:solidFill>
                  <a:srgbClr val="00B050"/>
                </a:solidFill>
              </a:rPr>
              <a:t>,</a:t>
            </a:r>
            <a:br>
              <a:rPr lang="en-US" dirty="0">
                <a:solidFill>
                  <a:srgbClr val="00B050"/>
                </a:solidFill>
              </a:rPr>
            </a:br>
            <a:r>
              <a:rPr lang="en-US" dirty="0">
                <a:solidFill>
                  <a:srgbClr val="00B050"/>
                </a:solidFill>
              </a:rPr>
              <a:t>– </a:t>
            </a:r>
            <a:r>
              <a:rPr lang="en-US" dirty="0" err="1">
                <a:solidFill>
                  <a:srgbClr val="00B050"/>
                </a:solidFill>
              </a:rPr>
              <a:t>Udarna</a:t>
            </a:r>
            <a:r>
              <a:rPr lang="en-US" dirty="0">
                <a:solidFill>
                  <a:srgbClr val="00B050"/>
                </a:solidFill>
              </a:rPr>
              <a:t>,</a:t>
            </a:r>
            <a:br>
              <a:rPr lang="en-US" dirty="0">
                <a:solidFill>
                  <a:srgbClr val="00B050"/>
                </a:solidFill>
              </a:rPr>
            </a:br>
            <a:r>
              <a:rPr lang="en-US" dirty="0">
                <a:solidFill>
                  <a:srgbClr val="00B050"/>
                </a:solidFill>
              </a:rPr>
              <a:t>– </a:t>
            </a:r>
            <a:r>
              <a:rPr lang="en-US" dirty="0" err="1" smtClean="0">
                <a:solidFill>
                  <a:srgbClr val="00B050"/>
                </a:solidFill>
              </a:rPr>
              <a:t>Vibraciona</a:t>
            </a:r>
            <a:endParaRPr lang="sr-Latn-RS" dirty="0" smtClean="0">
              <a:solidFill>
                <a:srgbClr val="00B050"/>
              </a:solidFill>
            </a:endParaRPr>
          </a:p>
          <a:p>
            <a:r>
              <a:rPr lang="en-US" dirty="0"/>
              <a:t/>
            </a:r>
            <a:br>
              <a:rPr lang="en-US" dirty="0"/>
            </a:br>
            <a:r>
              <a:rPr lang="en-US" dirty="0"/>
              <a:t>3</a:t>
            </a:r>
            <a:r>
              <a:rPr lang="en-US" dirty="0">
                <a:solidFill>
                  <a:srgbClr val="7030A0"/>
                </a:solidFill>
              </a:rPr>
              <a:t>. </a:t>
            </a:r>
            <a:r>
              <a:rPr lang="en-US" dirty="0" err="1">
                <a:solidFill>
                  <a:srgbClr val="7030A0"/>
                </a:solidFill>
              </a:rPr>
              <a:t>Prema</a:t>
            </a:r>
            <a:r>
              <a:rPr lang="en-US" dirty="0">
                <a:solidFill>
                  <a:srgbClr val="7030A0"/>
                </a:solidFill>
              </a:rPr>
              <a:t> </a:t>
            </a:r>
            <a:r>
              <a:rPr lang="en-US" dirty="0" err="1">
                <a:solidFill>
                  <a:srgbClr val="7030A0"/>
                </a:solidFill>
              </a:rPr>
              <a:t>dužini</a:t>
            </a:r>
            <a:r>
              <a:rPr lang="en-US" dirty="0">
                <a:solidFill>
                  <a:srgbClr val="7030A0"/>
                </a:solidFill>
              </a:rPr>
              <a:t> </a:t>
            </a:r>
            <a:r>
              <a:rPr lang="en-US" dirty="0" err="1">
                <a:solidFill>
                  <a:srgbClr val="7030A0"/>
                </a:solidFill>
              </a:rPr>
              <a:t>trajanja</a:t>
            </a:r>
            <a:r>
              <a:rPr lang="en-US" dirty="0">
                <a:solidFill>
                  <a:srgbClr val="7030A0"/>
                </a:solidFill>
              </a:rPr>
              <a:t>:</a:t>
            </a:r>
            <a:br>
              <a:rPr lang="en-US" dirty="0">
                <a:solidFill>
                  <a:srgbClr val="7030A0"/>
                </a:solidFill>
              </a:rPr>
            </a:br>
            <a:r>
              <a:rPr lang="en-US" dirty="0">
                <a:solidFill>
                  <a:srgbClr val="7030A0"/>
                </a:solidFill>
              </a:rPr>
              <a:t>– </a:t>
            </a:r>
            <a:r>
              <a:rPr lang="en-US" dirty="0" err="1">
                <a:solidFill>
                  <a:srgbClr val="7030A0"/>
                </a:solidFill>
              </a:rPr>
              <a:t>Kratkotrajna</a:t>
            </a:r>
            <a:r>
              <a:rPr lang="en-US" dirty="0">
                <a:solidFill>
                  <a:srgbClr val="7030A0"/>
                </a:solidFill>
              </a:rPr>
              <a:t>,</a:t>
            </a:r>
            <a:br>
              <a:rPr lang="en-US" dirty="0">
                <a:solidFill>
                  <a:srgbClr val="7030A0"/>
                </a:solidFill>
              </a:rPr>
            </a:br>
            <a:r>
              <a:rPr lang="en-US" dirty="0">
                <a:solidFill>
                  <a:srgbClr val="7030A0"/>
                </a:solidFill>
              </a:rPr>
              <a:t>– </a:t>
            </a:r>
            <a:r>
              <a:rPr lang="en-US" dirty="0" err="1">
                <a:solidFill>
                  <a:srgbClr val="7030A0"/>
                </a:solidFill>
              </a:rPr>
              <a:t>Dugotrajna</a:t>
            </a:r>
            <a:r>
              <a:rPr lang="en-US" dirty="0">
                <a:solidFill>
                  <a:srgbClr val="7030A0"/>
                </a:solidFill>
              </a:rPr>
              <a:t>.</a:t>
            </a:r>
          </a:p>
        </p:txBody>
      </p:sp>
    </p:spTree>
    <p:extLst>
      <p:ext uri="{BB962C8B-B14F-4D97-AF65-F5344CB8AC3E}">
        <p14:creationId xmlns:p14="http://schemas.microsoft.com/office/powerpoint/2010/main" val="2664500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95400" y="0"/>
            <a:ext cx="6400800" cy="533400"/>
          </a:xfrm>
        </p:spPr>
        <p:txBody>
          <a:bodyPr>
            <a:noAutofit/>
          </a:bodyPr>
          <a:lstStyle/>
          <a:p>
            <a:r>
              <a:rPr lang="en-US" sz="3600" dirty="0" err="1" smtClean="0">
                <a:solidFill>
                  <a:srgbClr val="008000"/>
                </a:solidFill>
              </a:rPr>
              <a:t>Biotehni</a:t>
            </a:r>
            <a:r>
              <a:rPr lang="sr-Latn-RS" sz="3600" dirty="0" smtClean="0">
                <a:solidFill>
                  <a:srgbClr val="008000"/>
                </a:solidFill>
              </a:rPr>
              <a:t>čki materijali</a:t>
            </a:r>
            <a:endParaRPr lang="en-US" sz="3600" dirty="0">
              <a:solidFill>
                <a:srgbClr val="008000"/>
              </a:solidFill>
            </a:endParaRPr>
          </a:p>
        </p:txBody>
      </p:sp>
      <p:sp>
        <p:nvSpPr>
          <p:cNvPr id="2" name="Rectangle 1"/>
          <p:cNvSpPr/>
          <p:nvPr/>
        </p:nvSpPr>
        <p:spPr>
          <a:xfrm>
            <a:off x="410029" y="349125"/>
            <a:ext cx="8305800" cy="646331"/>
          </a:xfrm>
          <a:prstGeom prst="rect">
            <a:avLst/>
          </a:prstGeom>
        </p:spPr>
        <p:txBody>
          <a:bodyPr wrap="square">
            <a:spAutoFit/>
          </a:bodyPr>
          <a:lstStyle/>
          <a:p>
            <a:endParaRPr lang="en-US" dirty="0"/>
          </a:p>
          <a:p>
            <a:r>
              <a:rPr lang="en-US" dirty="0"/>
              <a:t> </a:t>
            </a:r>
            <a:endParaRPr lang="en-US" sz="2400" dirty="0">
              <a:solidFill>
                <a:schemeClr val="tx1">
                  <a:lumMod val="50000"/>
                  <a:lumOff val="50000"/>
                </a:schemeClr>
              </a:solidFill>
            </a:endParaRPr>
          </a:p>
        </p:txBody>
      </p:sp>
      <p:sp>
        <p:nvSpPr>
          <p:cNvPr id="6" name="Rectangle 5"/>
          <p:cNvSpPr/>
          <p:nvPr/>
        </p:nvSpPr>
        <p:spPr>
          <a:xfrm>
            <a:off x="761999" y="487624"/>
            <a:ext cx="4191853" cy="369332"/>
          </a:xfrm>
          <a:prstGeom prst="rect">
            <a:avLst/>
          </a:prstGeom>
        </p:spPr>
        <p:txBody>
          <a:bodyPr wrap="none">
            <a:spAutoFit/>
          </a:bodyPr>
          <a:lstStyle/>
          <a:p>
            <a:r>
              <a:rPr lang="sr-Latn-RS" dirty="0"/>
              <a:t>Osnovna mehanička svojstva materijala su</a:t>
            </a:r>
            <a:r>
              <a:rPr lang="ru-RU" dirty="0"/>
              <a:t>:</a:t>
            </a:r>
            <a:endParaRPr lang="en-US" dirty="0"/>
          </a:p>
        </p:txBody>
      </p:sp>
      <p:sp>
        <p:nvSpPr>
          <p:cNvPr id="8" name="Rectangle 7"/>
          <p:cNvSpPr/>
          <p:nvPr/>
        </p:nvSpPr>
        <p:spPr>
          <a:xfrm>
            <a:off x="84447" y="994572"/>
            <a:ext cx="8956964" cy="5847755"/>
          </a:xfrm>
          <a:prstGeom prst="rect">
            <a:avLst/>
          </a:prstGeom>
        </p:spPr>
        <p:txBody>
          <a:bodyPr wrap="square">
            <a:spAutoFit/>
          </a:bodyPr>
          <a:lstStyle/>
          <a:p>
            <a:r>
              <a:rPr lang="sr-Latn-RS" sz="1600" u="sng" dirty="0" smtClean="0">
                <a:solidFill>
                  <a:srgbClr val="C00000"/>
                </a:solidFill>
              </a:rPr>
              <a:t>1. </a:t>
            </a:r>
            <a:r>
              <a:rPr lang="en-US" sz="1600" u="sng" dirty="0" err="1" smtClean="0">
                <a:solidFill>
                  <a:srgbClr val="C00000"/>
                </a:solidFill>
              </a:rPr>
              <a:t>Čvrstoća</a:t>
            </a:r>
            <a:r>
              <a:rPr lang="en-US" sz="1600" dirty="0" smtClean="0">
                <a:solidFill>
                  <a:srgbClr val="C00000"/>
                </a:solidFill>
              </a:rPr>
              <a:t> </a:t>
            </a:r>
            <a:r>
              <a:rPr lang="en-US" sz="1600" dirty="0">
                <a:solidFill>
                  <a:srgbClr val="C00000"/>
                </a:solidFill>
              </a:rPr>
              <a:t>(</a:t>
            </a:r>
            <a:r>
              <a:rPr lang="en-US" sz="1600" dirty="0" err="1">
                <a:solidFill>
                  <a:srgbClr val="C00000"/>
                </a:solidFill>
              </a:rPr>
              <a:t>jačina</a:t>
            </a:r>
            <a:r>
              <a:rPr lang="en-US" sz="1600" dirty="0">
                <a:solidFill>
                  <a:srgbClr val="C00000"/>
                </a:solidFill>
              </a:rPr>
              <a:t> </a:t>
            </a:r>
            <a:r>
              <a:rPr lang="en-US" sz="1600" dirty="0" err="1">
                <a:solidFill>
                  <a:srgbClr val="C00000"/>
                </a:solidFill>
              </a:rPr>
              <a:t>materijala</a:t>
            </a:r>
            <a:r>
              <a:rPr lang="en-US" sz="1600" dirty="0">
                <a:solidFill>
                  <a:srgbClr val="C00000"/>
                </a:solidFill>
              </a:rPr>
              <a:t>) </a:t>
            </a:r>
            <a:r>
              <a:rPr lang="en-US" sz="1400" dirty="0">
                <a:solidFill>
                  <a:schemeClr val="tx1">
                    <a:lumMod val="65000"/>
                    <a:lumOff val="35000"/>
                  </a:schemeClr>
                </a:solidFill>
              </a:rPr>
              <a:t>je </a:t>
            </a:r>
            <a:r>
              <a:rPr lang="en-US" sz="1400" dirty="0" err="1">
                <a:solidFill>
                  <a:schemeClr val="tx1">
                    <a:lumMod val="65000"/>
                    <a:lumOff val="35000"/>
                  </a:schemeClr>
                </a:solidFill>
              </a:rPr>
              <a:t>svojstvo</a:t>
            </a:r>
            <a:r>
              <a:rPr lang="en-US" sz="1400" dirty="0">
                <a:solidFill>
                  <a:schemeClr val="tx1">
                    <a:lumMod val="65000"/>
                    <a:lumOff val="35000"/>
                  </a:schemeClr>
                </a:solidFill>
              </a:rPr>
              <a:t> </a:t>
            </a:r>
            <a:r>
              <a:rPr lang="en-US" sz="1400" dirty="0" err="1">
                <a:solidFill>
                  <a:schemeClr val="tx1">
                    <a:lumMod val="65000"/>
                    <a:lumOff val="35000"/>
                  </a:schemeClr>
                </a:solidFill>
              </a:rPr>
              <a:t>materijala</a:t>
            </a:r>
            <a:r>
              <a:rPr lang="en-US" sz="1400" dirty="0">
                <a:solidFill>
                  <a:schemeClr val="tx1">
                    <a:lumMod val="65000"/>
                    <a:lumOff val="35000"/>
                  </a:schemeClr>
                </a:solidFill>
              </a:rPr>
              <a:t> da se </a:t>
            </a:r>
            <a:r>
              <a:rPr lang="en-US" sz="1400" dirty="0" err="1">
                <a:solidFill>
                  <a:schemeClr val="tx1">
                    <a:lumMod val="65000"/>
                    <a:lumOff val="35000"/>
                  </a:schemeClr>
                </a:solidFill>
              </a:rPr>
              <a:t>odupre</a:t>
            </a:r>
            <a:r>
              <a:rPr lang="en-US" sz="1400" dirty="0">
                <a:solidFill>
                  <a:schemeClr val="tx1">
                    <a:lumMod val="65000"/>
                    <a:lumOff val="35000"/>
                  </a:schemeClr>
                </a:solidFill>
              </a:rPr>
              <a:t> </a:t>
            </a:r>
            <a:r>
              <a:rPr lang="en-US" sz="1400" dirty="0" err="1">
                <a:solidFill>
                  <a:schemeClr val="tx1">
                    <a:lumMod val="65000"/>
                    <a:lumOff val="35000"/>
                  </a:schemeClr>
                </a:solidFill>
              </a:rPr>
              <a:t>razaranju</a:t>
            </a:r>
            <a:r>
              <a:rPr lang="en-US" sz="1400" dirty="0">
                <a:solidFill>
                  <a:schemeClr val="tx1">
                    <a:lumMod val="65000"/>
                    <a:lumOff val="35000"/>
                  </a:schemeClr>
                </a:solidFill>
              </a:rPr>
              <a:t> pod </a:t>
            </a:r>
            <a:r>
              <a:rPr lang="en-US" sz="1400" dirty="0" err="1">
                <a:solidFill>
                  <a:schemeClr val="tx1">
                    <a:lumMod val="65000"/>
                    <a:lumOff val="35000"/>
                  </a:schemeClr>
                </a:solidFill>
              </a:rPr>
              <a:t>dejstvom</a:t>
            </a:r>
            <a:r>
              <a:rPr lang="en-US" sz="1400" dirty="0">
                <a:solidFill>
                  <a:schemeClr val="tx1">
                    <a:lumMod val="65000"/>
                    <a:lumOff val="35000"/>
                  </a:schemeClr>
                </a:solidFill>
              </a:rPr>
              <a:t> </a:t>
            </a:r>
            <a:r>
              <a:rPr lang="en-US" sz="1400" dirty="0" err="1">
                <a:solidFill>
                  <a:schemeClr val="tx1">
                    <a:lumMod val="65000"/>
                    <a:lumOff val="35000"/>
                  </a:schemeClr>
                </a:solidFill>
              </a:rPr>
              <a:t>spoljašnje</a:t>
            </a:r>
            <a:r>
              <a:rPr lang="en-US" sz="1400" dirty="0">
                <a:solidFill>
                  <a:schemeClr val="tx1">
                    <a:lumMod val="65000"/>
                    <a:lumOff val="35000"/>
                  </a:schemeClr>
                </a:solidFill>
              </a:rPr>
              <a:t> </a:t>
            </a:r>
            <a:r>
              <a:rPr lang="en-US" sz="1400" dirty="0" err="1">
                <a:solidFill>
                  <a:schemeClr val="tx1">
                    <a:lumMod val="65000"/>
                    <a:lumOff val="35000"/>
                  </a:schemeClr>
                </a:solidFill>
              </a:rPr>
              <a:t>sile</a:t>
            </a:r>
            <a:r>
              <a:rPr lang="en-US" sz="1400" dirty="0">
                <a:solidFill>
                  <a:schemeClr val="tx1">
                    <a:lumMod val="65000"/>
                    <a:lumOff val="35000"/>
                  </a:schemeClr>
                </a:solidFill>
              </a:rPr>
              <a:t>.</a:t>
            </a:r>
          </a:p>
          <a:p>
            <a:r>
              <a:rPr lang="en-US" sz="1400" dirty="0" err="1">
                <a:solidFill>
                  <a:schemeClr val="tx1">
                    <a:lumMod val="65000"/>
                    <a:lumOff val="35000"/>
                  </a:schemeClr>
                </a:solidFill>
              </a:rPr>
              <a:t>Dinamička</a:t>
            </a:r>
            <a:r>
              <a:rPr lang="en-US" sz="1400" dirty="0">
                <a:solidFill>
                  <a:schemeClr val="tx1">
                    <a:lumMod val="65000"/>
                    <a:lumOff val="35000"/>
                  </a:schemeClr>
                </a:solidFill>
              </a:rPr>
              <a:t> </a:t>
            </a:r>
            <a:r>
              <a:rPr lang="en-US" sz="1400" dirty="0" err="1">
                <a:solidFill>
                  <a:schemeClr val="tx1">
                    <a:lumMod val="65000"/>
                    <a:lumOff val="35000"/>
                  </a:schemeClr>
                </a:solidFill>
              </a:rPr>
              <a:t>čvrstoća</a:t>
            </a:r>
            <a:r>
              <a:rPr lang="en-US" sz="1400" dirty="0">
                <a:solidFill>
                  <a:schemeClr val="tx1">
                    <a:lumMod val="65000"/>
                    <a:lumOff val="35000"/>
                  </a:schemeClr>
                </a:solidFill>
              </a:rPr>
              <a:t> </a:t>
            </a:r>
            <a:r>
              <a:rPr lang="en-US" sz="1400" dirty="0" err="1">
                <a:solidFill>
                  <a:schemeClr val="tx1">
                    <a:lumMod val="65000"/>
                    <a:lumOff val="35000"/>
                  </a:schemeClr>
                </a:solidFill>
              </a:rPr>
              <a:t>materijala</a:t>
            </a:r>
            <a:r>
              <a:rPr lang="en-US" sz="1400" dirty="0">
                <a:solidFill>
                  <a:schemeClr val="tx1">
                    <a:lumMod val="65000"/>
                    <a:lumOff val="35000"/>
                  </a:schemeClr>
                </a:solidFill>
              </a:rPr>
              <a:t> </a:t>
            </a:r>
            <a:r>
              <a:rPr lang="en-US" sz="1400" dirty="0" err="1">
                <a:solidFill>
                  <a:schemeClr val="tx1">
                    <a:lumMod val="65000"/>
                    <a:lumOff val="35000"/>
                  </a:schemeClr>
                </a:solidFill>
              </a:rPr>
              <a:t>izražava</a:t>
            </a:r>
            <a:r>
              <a:rPr lang="en-US" sz="1400" dirty="0">
                <a:solidFill>
                  <a:schemeClr val="tx1">
                    <a:lumMod val="65000"/>
                    <a:lumOff val="35000"/>
                  </a:schemeClr>
                </a:solidFill>
              </a:rPr>
              <a:t> se </a:t>
            </a:r>
            <a:r>
              <a:rPr lang="en-US" sz="1400" dirty="0" err="1">
                <a:solidFill>
                  <a:schemeClr val="tx1">
                    <a:lumMod val="65000"/>
                    <a:lumOff val="35000"/>
                  </a:schemeClr>
                </a:solidFill>
              </a:rPr>
              <a:t>udarnom</a:t>
            </a:r>
            <a:r>
              <a:rPr lang="en-US" sz="1400" dirty="0">
                <a:solidFill>
                  <a:schemeClr val="tx1">
                    <a:lumMod val="65000"/>
                    <a:lumOff val="35000"/>
                  </a:schemeClr>
                </a:solidFill>
              </a:rPr>
              <a:t> </a:t>
            </a:r>
            <a:r>
              <a:rPr lang="en-US" sz="1400" dirty="0" err="1">
                <a:solidFill>
                  <a:schemeClr val="tx1">
                    <a:lumMod val="65000"/>
                    <a:lumOff val="35000"/>
                  </a:schemeClr>
                </a:solidFill>
              </a:rPr>
              <a:t>žilavošću</a:t>
            </a:r>
            <a:r>
              <a:rPr lang="en-US" sz="1400" dirty="0">
                <a:solidFill>
                  <a:schemeClr val="tx1">
                    <a:lumMod val="65000"/>
                    <a:lumOff val="35000"/>
                  </a:schemeClr>
                </a:solidFill>
              </a:rPr>
              <a:t>, </a:t>
            </a:r>
            <a:r>
              <a:rPr lang="en-US" sz="1400" dirty="0" err="1">
                <a:solidFill>
                  <a:schemeClr val="tx1">
                    <a:lumMod val="65000"/>
                    <a:lumOff val="35000"/>
                  </a:schemeClr>
                </a:solidFill>
              </a:rPr>
              <a:t>odnosno</a:t>
            </a:r>
            <a:r>
              <a:rPr lang="en-US" sz="1400" dirty="0">
                <a:solidFill>
                  <a:schemeClr val="tx1">
                    <a:lumMod val="65000"/>
                    <a:lumOff val="35000"/>
                  </a:schemeClr>
                </a:solidFill>
              </a:rPr>
              <a:t> </a:t>
            </a:r>
            <a:r>
              <a:rPr lang="en-US" sz="1400" dirty="0" err="1">
                <a:solidFill>
                  <a:schemeClr val="tx1">
                    <a:lumMod val="65000"/>
                    <a:lumOff val="35000"/>
                  </a:schemeClr>
                </a:solidFill>
              </a:rPr>
              <a:t>krtošću</a:t>
            </a:r>
            <a:r>
              <a:rPr lang="en-US" sz="1400" dirty="0">
                <a:solidFill>
                  <a:schemeClr val="tx1">
                    <a:lumMod val="65000"/>
                    <a:lumOff val="35000"/>
                  </a:schemeClr>
                </a:solidFill>
              </a:rPr>
              <a:t> </a:t>
            </a:r>
            <a:r>
              <a:rPr lang="en-US" sz="1400" dirty="0" err="1">
                <a:solidFill>
                  <a:schemeClr val="tx1">
                    <a:lumMod val="65000"/>
                    <a:lumOff val="35000"/>
                  </a:schemeClr>
                </a:solidFill>
              </a:rPr>
              <a:t>i</a:t>
            </a:r>
            <a:r>
              <a:rPr lang="en-US" sz="1400" dirty="0">
                <a:solidFill>
                  <a:schemeClr val="tx1">
                    <a:lumMod val="65000"/>
                    <a:lumOff val="35000"/>
                  </a:schemeClr>
                </a:solidFill>
              </a:rPr>
              <a:t> </a:t>
            </a:r>
            <a:r>
              <a:rPr lang="en-US" sz="1400" dirty="0" err="1">
                <a:solidFill>
                  <a:schemeClr val="tx1">
                    <a:lumMod val="65000"/>
                    <a:lumOff val="35000"/>
                  </a:schemeClr>
                </a:solidFill>
              </a:rPr>
              <a:t>određuje</a:t>
            </a:r>
            <a:r>
              <a:rPr lang="en-US" sz="1400" dirty="0">
                <a:solidFill>
                  <a:schemeClr val="tx1">
                    <a:lumMod val="65000"/>
                    <a:lumOff val="35000"/>
                  </a:schemeClr>
                </a:solidFill>
              </a:rPr>
              <a:t> se </a:t>
            </a:r>
            <a:r>
              <a:rPr lang="en-US" sz="1400" dirty="0" err="1">
                <a:solidFill>
                  <a:schemeClr val="tx1">
                    <a:lumMod val="65000"/>
                    <a:lumOff val="35000"/>
                  </a:schemeClr>
                </a:solidFill>
              </a:rPr>
              <a:t>izlaganjem</a:t>
            </a:r>
            <a:r>
              <a:rPr lang="en-US" sz="1400" dirty="0">
                <a:solidFill>
                  <a:schemeClr val="tx1">
                    <a:lumMod val="65000"/>
                    <a:lumOff val="35000"/>
                  </a:schemeClr>
                </a:solidFill>
              </a:rPr>
              <a:t> </a:t>
            </a:r>
            <a:r>
              <a:rPr lang="en-US" sz="1400" dirty="0" err="1">
                <a:solidFill>
                  <a:schemeClr val="tx1">
                    <a:lumMod val="65000"/>
                    <a:lumOff val="35000"/>
                  </a:schemeClr>
                </a:solidFill>
              </a:rPr>
              <a:t>uzorka</a:t>
            </a:r>
            <a:r>
              <a:rPr lang="en-US" sz="1400" dirty="0">
                <a:solidFill>
                  <a:schemeClr val="tx1">
                    <a:lumMod val="65000"/>
                    <a:lumOff val="35000"/>
                  </a:schemeClr>
                </a:solidFill>
              </a:rPr>
              <a:t> </a:t>
            </a:r>
            <a:r>
              <a:rPr lang="en-US" sz="1400" dirty="0" err="1">
                <a:solidFill>
                  <a:schemeClr val="tx1">
                    <a:lumMod val="65000"/>
                    <a:lumOff val="35000"/>
                  </a:schemeClr>
                </a:solidFill>
              </a:rPr>
              <a:t>materijala</a:t>
            </a:r>
            <a:r>
              <a:rPr lang="en-US" sz="1400" dirty="0">
                <a:solidFill>
                  <a:schemeClr val="tx1">
                    <a:lumMod val="65000"/>
                    <a:lumOff val="35000"/>
                  </a:schemeClr>
                </a:solidFill>
              </a:rPr>
              <a:t> </a:t>
            </a:r>
            <a:r>
              <a:rPr lang="en-US" sz="1400" dirty="0" err="1">
                <a:solidFill>
                  <a:schemeClr val="tx1">
                    <a:lumMod val="65000"/>
                    <a:lumOff val="35000"/>
                  </a:schemeClr>
                </a:solidFill>
              </a:rPr>
              <a:t>dinamičkom</a:t>
            </a:r>
            <a:r>
              <a:rPr lang="en-US" sz="1400" dirty="0">
                <a:solidFill>
                  <a:schemeClr val="tx1">
                    <a:lumMod val="65000"/>
                    <a:lumOff val="35000"/>
                  </a:schemeClr>
                </a:solidFill>
              </a:rPr>
              <a:t> (</a:t>
            </a:r>
            <a:r>
              <a:rPr lang="en-US" sz="1400" dirty="0" err="1">
                <a:solidFill>
                  <a:schemeClr val="tx1">
                    <a:lumMod val="65000"/>
                    <a:lumOff val="35000"/>
                  </a:schemeClr>
                </a:solidFill>
              </a:rPr>
              <a:t>udarnom</a:t>
            </a:r>
            <a:r>
              <a:rPr lang="en-US" sz="1400" dirty="0">
                <a:solidFill>
                  <a:schemeClr val="tx1">
                    <a:lumMod val="65000"/>
                    <a:lumOff val="35000"/>
                  </a:schemeClr>
                </a:solidFill>
              </a:rPr>
              <a:t>) </a:t>
            </a:r>
            <a:r>
              <a:rPr lang="en-US" sz="1400" dirty="0" err="1">
                <a:solidFill>
                  <a:schemeClr val="tx1">
                    <a:lumMod val="65000"/>
                    <a:lumOff val="35000"/>
                  </a:schemeClr>
                </a:solidFill>
              </a:rPr>
              <a:t>naprezanju</a:t>
            </a:r>
            <a:r>
              <a:rPr lang="en-US" sz="1400" dirty="0" smtClean="0">
                <a:solidFill>
                  <a:schemeClr val="tx1">
                    <a:lumMod val="65000"/>
                    <a:lumOff val="35000"/>
                  </a:schemeClr>
                </a:solidFill>
              </a:rPr>
              <a:t>.</a:t>
            </a:r>
            <a:endParaRPr lang="sr-Latn-RS" sz="1400" dirty="0" smtClean="0">
              <a:solidFill>
                <a:schemeClr val="tx1">
                  <a:lumMod val="65000"/>
                  <a:lumOff val="35000"/>
                </a:schemeClr>
              </a:solidFill>
            </a:endParaRPr>
          </a:p>
          <a:p>
            <a:endParaRPr lang="en-US" sz="1600" dirty="0"/>
          </a:p>
          <a:p>
            <a:r>
              <a:rPr lang="sr-Latn-RS" sz="1600" u="sng" dirty="0" smtClean="0">
                <a:solidFill>
                  <a:srgbClr val="002060"/>
                </a:solidFill>
              </a:rPr>
              <a:t>2. </a:t>
            </a:r>
            <a:r>
              <a:rPr lang="en-US" sz="1600" u="sng" dirty="0" err="1" smtClean="0">
                <a:solidFill>
                  <a:srgbClr val="002060"/>
                </a:solidFill>
              </a:rPr>
              <a:t>Tvrdoća</a:t>
            </a:r>
            <a:r>
              <a:rPr lang="en-US" sz="1600" dirty="0" smtClean="0">
                <a:solidFill>
                  <a:srgbClr val="002060"/>
                </a:solidFill>
              </a:rPr>
              <a:t> </a:t>
            </a:r>
            <a:r>
              <a:rPr lang="en-US" sz="1400" dirty="0" err="1">
                <a:solidFill>
                  <a:schemeClr val="tx1">
                    <a:lumMod val="65000"/>
                    <a:lumOff val="35000"/>
                  </a:schemeClr>
                </a:solidFill>
              </a:rPr>
              <a:t>predstavlja</a:t>
            </a:r>
            <a:r>
              <a:rPr lang="en-US" sz="1400" dirty="0">
                <a:solidFill>
                  <a:schemeClr val="tx1">
                    <a:lumMod val="65000"/>
                    <a:lumOff val="35000"/>
                  </a:schemeClr>
                </a:solidFill>
              </a:rPr>
              <a:t> </a:t>
            </a:r>
            <a:r>
              <a:rPr lang="en-US" sz="1400" dirty="0" err="1">
                <a:solidFill>
                  <a:schemeClr val="tx1">
                    <a:lumMod val="65000"/>
                    <a:lumOff val="35000"/>
                  </a:schemeClr>
                </a:solidFill>
              </a:rPr>
              <a:t>otpor</a:t>
            </a:r>
            <a:r>
              <a:rPr lang="en-US" sz="1400" dirty="0">
                <a:solidFill>
                  <a:schemeClr val="tx1">
                    <a:lumMod val="65000"/>
                    <a:lumOff val="35000"/>
                  </a:schemeClr>
                </a:solidFill>
              </a:rPr>
              <a:t> </a:t>
            </a:r>
            <a:r>
              <a:rPr lang="en-US" sz="1400" dirty="0" err="1">
                <a:solidFill>
                  <a:schemeClr val="tx1">
                    <a:lumMod val="65000"/>
                    <a:lumOff val="35000"/>
                  </a:schemeClr>
                </a:solidFill>
              </a:rPr>
              <a:t>materijala</a:t>
            </a:r>
            <a:r>
              <a:rPr lang="en-US" sz="1400" dirty="0">
                <a:solidFill>
                  <a:schemeClr val="tx1">
                    <a:lumMod val="65000"/>
                    <a:lumOff val="35000"/>
                  </a:schemeClr>
                </a:solidFill>
              </a:rPr>
              <a:t> </a:t>
            </a:r>
            <a:r>
              <a:rPr lang="en-US" sz="1400" dirty="0" err="1">
                <a:solidFill>
                  <a:schemeClr val="tx1">
                    <a:lumMod val="65000"/>
                    <a:lumOff val="35000"/>
                  </a:schemeClr>
                </a:solidFill>
              </a:rPr>
              <a:t>prema</a:t>
            </a:r>
            <a:r>
              <a:rPr lang="en-US" sz="1400" dirty="0">
                <a:solidFill>
                  <a:schemeClr val="tx1">
                    <a:lumMod val="65000"/>
                    <a:lumOff val="35000"/>
                  </a:schemeClr>
                </a:solidFill>
              </a:rPr>
              <a:t> </a:t>
            </a:r>
            <a:r>
              <a:rPr lang="en-US" sz="1400" dirty="0" err="1">
                <a:solidFill>
                  <a:schemeClr val="tx1">
                    <a:lumMod val="65000"/>
                    <a:lumOff val="35000"/>
                  </a:schemeClr>
                </a:solidFill>
              </a:rPr>
              <a:t>prodiranju</a:t>
            </a:r>
            <a:r>
              <a:rPr lang="en-US" sz="1400" dirty="0">
                <a:solidFill>
                  <a:schemeClr val="tx1">
                    <a:lumMod val="65000"/>
                    <a:lumOff val="35000"/>
                  </a:schemeClr>
                </a:solidFill>
              </a:rPr>
              <a:t> </a:t>
            </a:r>
            <a:r>
              <a:rPr lang="en-US" sz="1400" dirty="0" err="1">
                <a:solidFill>
                  <a:schemeClr val="tx1">
                    <a:lumMod val="65000"/>
                    <a:lumOff val="35000"/>
                  </a:schemeClr>
                </a:solidFill>
              </a:rPr>
              <a:t>drugog</a:t>
            </a:r>
            <a:r>
              <a:rPr lang="en-US" sz="1400" dirty="0">
                <a:solidFill>
                  <a:schemeClr val="tx1">
                    <a:lumMod val="65000"/>
                    <a:lumOff val="35000"/>
                  </a:schemeClr>
                </a:solidFill>
              </a:rPr>
              <a:t> (</a:t>
            </a:r>
            <a:r>
              <a:rPr lang="en-US" sz="1400" dirty="0" err="1">
                <a:solidFill>
                  <a:schemeClr val="tx1">
                    <a:lumMod val="65000"/>
                    <a:lumOff val="35000"/>
                  </a:schemeClr>
                </a:solidFill>
              </a:rPr>
              <a:t>tvrđeg</a:t>
            </a:r>
            <a:r>
              <a:rPr lang="en-US" sz="1400" dirty="0">
                <a:solidFill>
                  <a:schemeClr val="tx1">
                    <a:lumMod val="65000"/>
                    <a:lumOff val="35000"/>
                  </a:schemeClr>
                </a:solidFill>
              </a:rPr>
              <a:t>) </a:t>
            </a:r>
            <a:r>
              <a:rPr lang="en-US" sz="1400" dirty="0" err="1">
                <a:solidFill>
                  <a:schemeClr val="tx1">
                    <a:lumMod val="65000"/>
                    <a:lumOff val="35000"/>
                  </a:schemeClr>
                </a:solidFill>
              </a:rPr>
              <a:t>materijala</a:t>
            </a:r>
            <a:r>
              <a:rPr lang="en-US" sz="1400" dirty="0">
                <a:solidFill>
                  <a:schemeClr val="tx1">
                    <a:lumMod val="65000"/>
                    <a:lumOff val="35000"/>
                  </a:schemeClr>
                </a:solidFill>
              </a:rPr>
              <a:t> u </a:t>
            </a:r>
            <a:r>
              <a:rPr lang="en-US" sz="1400" dirty="0" err="1">
                <a:solidFill>
                  <a:schemeClr val="tx1">
                    <a:lumMod val="65000"/>
                    <a:lumOff val="35000"/>
                  </a:schemeClr>
                </a:solidFill>
              </a:rPr>
              <a:t>njega</a:t>
            </a:r>
            <a:r>
              <a:rPr lang="en-US" sz="1400" dirty="0">
                <a:solidFill>
                  <a:schemeClr val="tx1">
                    <a:lumMod val="65000"/>
                    <a:lumOff val="35000"/>
                  </a:schemeClr>
                </a:solidFill>
              </a:rPr>
              <a:t>. </a:t>
            </a:r>
            <a:r>
              <a:rPr lang="en-US" sz="1400" dirty="0" err="1">
                <a:solidFill>
                  <a:schemeClr val="tx1">
                    <a:lumMod val="65000"/>
                    <a:lumOff val="35000"/>
                  </a:schemeClr>
                </a:solidFill>
              </a:rPr>
              <a:t>Tvrdoća</a:t>
            </a:r>
            <a:r>
              <a:rPr lang="en-US" sz="1400" dirty="0">
                <a:solidFill>
                  <a:schemeClr val="tx1">
                    <a:lumMod val="65000"/>
                    <a:lumOff val="35000"/>
                  </a:schemeClr>
                </a:solidFill>
              </a:rPr>
              <a:t> se </a:t>
            </a:r>
            <a:r>
              <a:rPr lang="en-US" sz="1400" dirty="0" err="1">
                <a:solidFill>
                  <a:schemeClr val="tx1">
                    <a:lumMod val="65000"/>
                    <a:lumOff val="35000"/>
                  </a:schemeClr>
                </a:solidFill>
              </a:rPr>
              <a:t>određuje</a:t>
            </a:r>
            <a:r>
              <a:rPr lang="en-US" sz="1400" dirty="0">
                <a:solidFill>
                  <a:schemeClr val="tx1">
                    <a:lumMod val="65000"/>
                    <a:lumOff val="35000"/>
                  </a:schemeClr>
                </a:solidFill>
              </a:rPr>
              <a:t> </a:t>
            </a:r>
            <a:r>
              <a:rPr lang="en-US" sz="1400" dirty="0" err="1">
                <a:solidFill>
                  <a:schemeClr val="tx1">
                    <a:lumMod val="65000"/>
                    <a:lumOff val="35000"/>
                  </a:schemeClr>
                </a:solidFill>
              </a:rPr>
              <a:t>na</a:t>
            </a:r>
            <a:r>
              <a:rPr lang="en-US" sz="1400" dirty="0">
                <a:solidFill>
                  <a:schemeClr val="tx1">
                    <a:lumMod val="65000"/>
                    <a:lumOff val="35000"/>
                  </a:schemeClr>
                </a:solidFill>
              </a:rPr>
              <a:t> </a:t>
            </a:r>
            <a:r>
              <a:rPr lang="en-US" sz="1400" dirty="0" err="1">
                <a:solidFill>
                  <a:schemeClr val="tx1">
                    <a:lumMod val="65000"/>
                    <a:lumOff val="35000"/>
                  </a:schemeClr>
                </a:solidFill>
              </a:rPr>
              <a:t>različite</a:t>
            </a:r>
            <a:r>
              <a:rPr lang="en-US" sz="1400" dirty="0">
                <a:solidFill>
                  <a:schemeClr val="tx1">
                    <a:lumMod val="65000"/>
                    <a:lumOff val="35000"/>
                  </a:schemeClr>
                </a:solidFill>
              </a:rPr>
              <a:t> </a:t>
            </a:r>
            <a:r>
              <a:rPr lang="en-US" sz="1400" dirty="0" err="1">
                <a:solidFill>
                  <a:schemeClr val="tx1">
                    <a:lumMod val="65000"/>
                    <a:lumOff val="35000"/>
                  </a:schemeClr>
                </a:solidFill>
              </a:rPr>
              <a:t>načine</a:t>
            </a:r>
            <a:r>
              <a:rPr lang="en-US" sz="1400" dirty="0">
                <a:solidFill>
                  <a:schemeClr val="tx1">
                    <a:lumMod val="65000"/>
                    <a:lumOff val="35000"/>
                  </a:schemeClr>
                </a:solidFill>
              </a:rPr>
              <a:t> u </a:t>
            </a:r>
            <a:r>
              <a:rPr lang="en-US" sz="1400" dirty="0" err="1">
                <a:solidFill>
                  <a:schemeClr val="tx1">
                    <a:lumMod val="65000"/>
                    <a:lumOff val="35000"/>
                  </a:schemeClr>
                </a:solidFill>
              </a:rPr>
              <a:t>zavisnosti</a:t>
            </a:r>
            <a:r>
              <a:rPr lang="en-US" sz="1400" dirty="0">
                <a:solidFill>
                  <a:schemeClr val="tx1">
                    <a:lumMod val="65000"/>
                    <a:lumOff val="35000"/>
                  </a:schemeClr>
                </a:solidFill>
              </a:rPr>
              <a:t> od </a:t>
            </a:r>
            <a:r>
              <a:rPr lang="en-US" sz="1400" dirty="0" err="1">
                <a:solidFill>
                  <a:schemeClr val="tx1">
                    <a:lumMod val="65000"/>
                    <a:lumOff val="35000"/>
                  </a:schemeClr>
                </a:solidFill>
              </a:rPr>
              <a:t>materijala</a:t>
            </a:r>
            <a:r>
              <a:rPr lang="en-US" sz="1400" dirty="0">
                <a:solidFill>
                  <a:schemeClr val="tx1">
                    <a:lumMod val="65000"/>
                    <a:lumOff val="35000"/>
                  </a:schemeClr>
                </a:solidFill>
              </a:rPr>
              <a:t> </a:t>
            </a:r>
            <a:r>
              <a:rPr lang="en-US" sz="1400" dirty="0" err="1">
                <a:solidFill>
                  <a:schemeClr val="tx1">
                    <a:lumMod val="65000"/>
                    <a:lumOff val="35000"/>
                  </a:schemeClr>
                </a:solidFill>
              </a:rPr>
              <a:t>koji</a:t>
            </a:r>
            <a:r>
              <a:rPr lang="en-US" sz="1400" dirty="0">
                <a:solidFill>
                  <a:schemeClr val="tx1">
                    <a:lumMod val="65000"/>
                    <a:lumOff val="35000"/>
                  </a:schemeClr>
                </a:solidFill>
              </a:rPr>
              <a:t> se </a:t>
            </a:r>
            <a:r>
              <a:rPr lang="en-US" sz="1400" dirty="0" err="1">
                <a:solidFill>
                  <a:schemeClr val="tx1">
                    <a:lumMod val="65000"/>
                    <a:lumOff val="35000"/>
                  </a:schemeClr>
                </a:solidFill>
              </a:rPr>
              <a:t>ispituje</a:t>
            </a:r>
            <a:r>
              <a:rPr lang="en-US" sz="1400" dirty="0">
                <a:solidFill>
                  <a:schemeClr val="tx1">
                    <a:lumMod val="65000"/>
                    <a:lumOff val="35000"/>
                  </a:schemeClr>
                </a:solidFill>
              </a:rPr>
              <a:t> </a:t>
            </a:r>
            <a:r>
              <a:rPr lang="en-US" sz="1400" dirty="0" err="1">
                <a:solidFill>
                  <a:schemeClr val="tx1">
                    <a:lumMod val="65000"/>
                    <a:lumOff val="35000"/>
                  </a:schemeClr>
                </a:solidFill>
              </a:rPr>
              <a:t>i</a:t>
            </a:r>
            <a:r>
              <a:rPr lang="en-US" sz="1400" dirty="0">
                <a:solidFill>
                  <a:schemeClr val="tx1">
                    <a:lumMod val="65000"/>
                    <a:lumOff val="35000"/>
                  </a:schemeClr>
                </a:solidFill>
              </a:rPr>
              <a:t> </a:t>
            </a:r>
            <a:r>
              <a:rPr lang="en-US" sz="1400" dirty="0" err="1">
                <a:solidFill>
                  <a:schemeClr val="tx1">
                    <a:lumMod val="65000"/>
                    <a:lumOff val="35000"/>
                  </a:schemeClr>
                </a:solidFill>
              </a:rPr>
              <a:t>samog</a:t>
            </a:r>
            <a:r>
              <a:rPr lang="en-US" sz="1400" dirty="0">
                <a:solidFill>
                  <a:schemeClr val="tx1">
                    <a:lumMod val="65000"/>
                    <a:lumOff val="35000"/>
                  </a:schemeClr>
                </a:solidFill>
              </a:rPr>
              <a:t> </a:t>
            </a:r>
            <a:r>
              <a:rPr lang="en-US" sz="1400" dirty="0" err="1">
                <a:solidFill>
                  <a:schemeClr val="tx1">
                    <a:lumMod val="65000"/>
                    <a:lumOff val="35000"/>
                  </a:schemeClr>
                </a:solidFill>
              </a:rPr>
              <a:t>načina</a:t>
            </a:r>
            <a:r>
              <a:rPr lang="en-US" sz="1400" dirty="0">
                <a:solidFill>
                  <a:schemeClr val="tx1">
                    <a:lumMod val="65000"/>
                    <a:lumOff val="35000"/>
                  </a:schemeClr>
                </a:solidFill>
              </a:rPr>
              <a:t> </a:t>
            </a:r>
            <a:r>
              <a:rPr lang="en-US" sz="1400" dirty="0" err="1">
                <a:solidFill>
                  <a:schemeClr val="tx1">
                    <a:lumMod val="65000"/>
                    <a:lumOff val="35000"/>
                  </a:schemeClr>
                </a:solidFill>
              </a:rPr>
              <a:t>ispitivanja</a:t>
            </a:r>
            <a:r>
              <a:rPr lang="en-US" sz="1400" dirty="0" smtClean="0">
                <a:solidFill>
                  <a:schemeClr val="tx1">
                    <a:lumMod val="65000"/>
                    <a:lumOff val="35000"/>
                  </a:schemeClr>
                </a:solidFill>
              </a:rPr>
              <a:t>.</a:t>
            </a:r>
            <a:endParaRPr lang="sr-Latn-RS" sz="1400" dirty="0" smtClean="0">
              <a:solidFill>
                <a:schemeClr val="tx1">
                  <a:lumMod val="65000"/>
                  <a:lumOff val="35000"/>
                </a:schemeClr>
              </a:solidFill>
            </a:endParaRPr>
          </a:p>
          <a:p>
            <a:endParaRPr lang="en-US" sz="1600" dirty="0">
              <a:solidFill>
                <a:schemeClr val="tx1">
                  <a:lumMod val="65000"/>
                  <a:lumOff val="35000"/>
                </a:schemeClr>
              </a:solidFill>
            </a:endParaRPr>
          </a:p>
          <a:p>
            <a:r>
              <a:rPr lang="sr-Latn-RS" sz="1600" u="sng" dirty="0" smtClean="0">
                <a:solidFill>
                  <a:srgbClr val="00B050"/>
                </a:solidFill>
              </a:rPr>
              <a:t>3. </a:t>
            </a:r>
            <a:r>
              <a:rPr lang="en-US" sz="1600" u="sng" dirty="0" err="1" smtClean="0">
                <a:solidFill>
                  <a:srgbClr val="00B050"/>
                </a:solidFill>
              </a:rPr>
              <a:t>Elastičnost</a:t>
            </a:r>
            <a:r>
              <a:rPr lang="en-US" sz="1600" dirty="0" smtClean="0">
                <a:solidFill>
                  <a:srgbClr val="00B050"/>
                </a:solidFill>
              </a:rPr>
              <a:t> </a:t>
            </a:r>
            <a:r>
              <a:rPr lang="en-US" sz="1400" dirty="0">
                <a:solidFill>
                  <a:schemeClr val="tx1">
                    <a:lumMod val="65000"/>
                    <a:lumOff val="35000"/>
                  </a:schemeClr>
                </a:solidFill>
              </a:rPr>
              <a:t>je </a:t>
            </a:r>
            <a:r>
              <a:rPr lang="sr-Latn-RS" sz="1400" dirty="0" smtClean="0">
                <a:solidFill>
                  <a:schemeClr val="tx1">
                    <a:lumMod val="65000"/>
                    <a:lumOff val="35000"/>
                  </a:schemeClr>
                </a:solidFill>
              </a:rPr>
              <a:t> svojstvo</a:t>
            </a:r>
            <a:r>
              <a:rPr lang="en-US" sz="1400" dirty="0" smtClean="0">
                <a:solidFill>
                  <a:schemeClr val="tx1">
                    <a:lumMod val="65000"/>
                    <a:lumOff val="35000"/>
                  </a:schemeClr>
                </a:solidFill>
              </a:rPr>
              <a:t> </a:t>
            </a:r>
            <a:r>
              <a:rPr lang="en-US" sz="1400" dirty="0" err="1">
                <a:solidFill>
                  <a:schemeClr val="tx1">
                    <a:lumMod val="65000"/>
                    <a:lumOff val="35000"/>
                  </a:schemeClr>
                </a:solidFill>
              </a:rPr>
              <a:t>materijala</a:t>
            </a:r>
            <a:r>
              <a:rPr lang="en-US" sz="1400" dirty="0">
                <a:solidFill>
                  <a:schemeClr val="tx1">
                    <a:lumMod val="65000"/>
                    <a:lumOff val="35000"/>
                  </a:schemeClr>
                </a:solidFill>
              </a:rPr>
              <a:t> da </a:t>
            </a:r>
            <a:r>
              <a:rPr lang="en-US" sz="1400" dirty="0" err="1">
                <a:solidFill>
                  <a:schemeClr val="tx1">
                    <a:lumMod val="65000"/>
                    <a:lumOff val="35000"/>
                  </a:schemeClr>
                </a:solidFill>
              </a:rPr>
              <a:t>povrati</a:t>
            </a:r>
            <a:r>
              <a:rPr lang="en-US" sz="1400" dirty="0">
                <a:solidFill>
                  <a:schemeClr val="tx1">
                    <a:lumMod val="65000"/>
                    <a:lumOff val="35000"/>
                  </a:schemeClr>
                </a:solidFill>
              </a:rPr>
              <a:t> </a:t>
            </a:r>
            <a:r>
              <a:rPr lang="en-US" sz="1400" dirty="0" err="1">
                <a:solidFill>
                  <a:schemeClr val="tx1">
                    <a:lumMod val="65000"/>
                    <a:lumOff val="35000"/>
                  </a:schemeClr>
                </a:solidFill>
              </a:rPr>
              <a:t>prvobitni</a:t>
            </a:r>
            <a:r>
              <a:rPr lang="en-US" sz="1400" dirty="0">
                <a:solidFill>
                  <a:schemeClr val="tx1">
                    <a:lumMod val="65000"/>
                    <a:lumOff val="35000"/>
                  </a:schemeClr>
                </a:solidFill>
              </a:rPr>
              <a:t> </a:t>
            </a:r>
            <a:r>
              <a:rPr lang="en-US" sz="1400" dirty="0" err="1">
                <a:solidFill>
                  <a:schemeClr val="tx1">
                    <a:lumMod val="65000"/>
                    <a:lumOff val="35000"/>
                  </a:schemeClr>
                </a:solidFill>
              </a:rPr>
              <a:t>oblik</a:t>
            </a:r>
            <a:r>
              <a:rPr lang="en-US" sz="1400" dirty="0">
                <a:solidFill>
                  <a:schemeClr val="tx1">
                    <a:lumMod val="65000"/>
                    <a:lumOff val="35000"/>
                  </a:schemeClr>
                </a:solidFill>
              </a:rPr>
              <a:t> </a:t>
            </a:r>
            <a:r>
              <a:rPr lang="en-US" sz="1400" dirty="0" err="1">
                <a:solidFill>
                  <a:schemeClr val="tx1">
                    <a:lumMod val="65000"/>
                    <a:lumOff val="35000"/>
                  </a:schemeClr>
                </a:solidFill>
              </a:rPr>
              <a:t>posle</a:t>
            </a:r>
            <a:r>
              <a:rPr lang="en-US" sz="1400" dirty="0">
                <a:solidFill>
                  <a:schemeClr val="tx1">
                    <a:lumMod val="65000"/>
                    <a:lumOff val="35000"/>
                  </a:schemeClr>
                </a:solidFill>
              </a:rPr>
              <a:t> </a:t>
            </a:r>
            <a:r>
              <a:rPr lang="en-US" sz="1400" dirty="0" err="1">
                <a:solidFill>
                  <a:schemeClr val="tx1">
                    <a:lumMod val="65000"/>
                    <a:lumOff val="35000"/>
                  </a:schemeClr>
                </a:solidFill>
              </a:rPr>
              <a:t>prestanka</a:t>
            </a:r>
            <a:r>
              <a:rPr lang="en-US" sz="1400" dirty="0">
                <a:solidFill>
                  <a:schemeClr val="tx1">
                    <a:lumMod val="65000"/>
                    <a:lumOff val="35000"/>
                  </a:schemeClr>
                </a:solidFill>
              </a:rPr>
              <a:t> </a:t>
            </a:r>
            <a:r>
              <a:rPr lang="en-US" sz="1400" dirty="0" err="1">
                <a:solidFill>
                  <a:schemeClr val="tx1">
                    <a:lumMod val="65000"/>
                    <a:lumOff val="35000"/>
                  </a:schemeClr>
                </a:solidFill>
              </a:rPr>
              <a:t>dejstva</a:t>
            </a:r>
            <a:r>
              <a:rPr lang="en-US" sz="1400" dirty="0">
                <a:solidFill>
                  <a:schemeClr val="tx1">
                    <a:lumMod val="65000"/>
                    <a:lumOff val="35000"/>
                  </a:schemeClr>
                </a:solidFill>
              </a:rPr>
              <a:t> </a:t>
            </a:r>
            <a:r>
              <a:rPr lang="en-US" sz="1400" dirty="0" err="1">
                <a:solidFill>
                  <a:schemeClr val="tx1">
                    <a:lumMod val="65000"/>
                    <a:lumOff val="35000"/>
                  </a:schemeClr>
                </a:solidFill>
              </a:rPr>
              <a:t>spoljašnje</a:t>
            </a:r>
            <a:r>
              <a:rPr lang="en-US" sz="1400" dirty="0">
                <a:solidFill>
                  <a:schemeClr val="tx1">
                    <a:lumMod val="65000"/>
                    <a:lumOff val="35000"/>
                  </a:schemeClr>
                </a:solidFill>
              </a:rPr>
              <a:t> </a:t>
            </a:r>
            <a:r>
              <a:rPr lang="en-US" sz="1400" dirty="0" err="1">
                <a:solidFill>
                  <a:schemeClr val="tx1">
                    <a:lumMod val="65000"/>
                    <a:lumOff val="35000"/>
                  </a:schemeClr>
                </a:solidFill>
              </a:rPr>
              <a:t>sile</a:t>
            </a:r>
            <a:r>
              <a:rPr lang="en-US" sz="1400" dirty="0">
                <a:solidFill>
                  <a:schemeClr val="tx1">
                    <a:lumMod val="65000"/>
                    <a:lumOff val="35000"/>
                  </a:schemeClr>
                </a:solidFill>
              </a:rPr>
              <a:t> </a:t>
            </a:r>
            <a:r>
              <a:rPr lang="en-US" sz="1400" dirty="0" err="1">
                <a:solidFill>
                  <a:schemeClr val="tx1">
                    <a:lumMod val="65000"/>
                    <a:lumOff val="35000"/>
                  </a:schemeClr>
                </a:solidFill>
              </a:rPr>
              <a:t>koja</a:t>
            </a:r>
            <a:r>
              <a:rPr lang="en-US" sz="1400" dirty="0">
                <a:solidFill>
                  <a:schemeClr val="tx1">
                    <a:lumMod val="65000"/>
                    <a:lumOff val="35000"/>
                  </a:schemeClr>
                </a:solidFill>
              </a:rPr>
              <a:t> je </a:t>
            </a:r>
            <a:r>
              <a:rPr lang="en-US" sz="1400" dirty="0" err="1">
                <a:solidFill>
                  <a:schemeClr val="tx1">
                    <a:lumMod val="65000"/>
                    <a:lumOff val="35000"/>
                  </a:schemeClr>
                </a:solidFill>
              </a:rPr>
              <a:t>izazvala</a:t>
            </a:r>
            <a:r>
              <a:rPr lang="en-US" sz="1400" dirty="0">
                <a:solidFill>
                  <a:schemeClr val="tx1">
                    <a:lumMod val="65000"/>
                    <a:lumOff val="35000"/>
                  </a:schemeClr>
                </a:solidFill>
              </a:rPr>
              <a:t> </a:t>
            </a:r>
            <a:r>
              <a:rPr lang="en-US" sz="1400" dirty="0" err="1">
                <a:solidFill>
                  <a:schemeClr val="tx1">
                    <a:lumMod val="65000"/>
                    <a:lumOff val="35000"/>
                  </a:schemeClr>
                </a:solidFill>
              </a:rPr>
              <a:t>deformaciju</a:t>
            </a:r>
            <a:r>
              <a:rPr lang="en-US" sz="1400" dirty="0">
                <a:solidFill>
                  <a:schemeClr val="tx1">
                    <a:lumMod val="65000"/>
                    <a:lumOff val="35000"/>
                  </a:schemeClr>
                </a:solidFill>
              </a:rPr>
              <a:t>. </a:t>
            </a:r>
            <a:r>
              <a:rPr lang="en-US" sz="1400" dirty="0" err="1">
                <a:solidFill>
                  <a:schemeClr val="tx1">
                    <a:lumMod val="65000"/>
                    <a:lumOff val="35000"/>
                  </a:schemeClr>
                </a:solidFill>
              </a:rPr>
              <a:t>Ovo</a:t>
            </a:r>
            <a:r>
              <a:rPr lang="en-US" sz="1400" dirty="0">
                <a:solidFill>
                  <a:schemeClr val="tx1">
                    <a:lumMod val="65000"/>
                    <a:lumOff val="35000"/>
                  </a:schemeClr>
                </a:solidFill>
              </a:rPr>
              <a:t> je </a:t>
            </a:r>
            <a:r>
              <a:rPr lang="en-US" sz="1400" dirty="0" err="1">
                <a:solidFill>
                  <a:schemeClr val="tx1">
                    <a:lumMod val="65000"/>
                    <a:lumOff val="35000"/>
                  </a:schemeClr>
                </a:solidFill>
              </a:rPr>
              <a:t>moguće</a:t>
            </a:r>
            <a:r>
              <a:rPr lang="en-US" sz="1400" dirty="0">
                <a:solidFill>
                  <a:schemeClr val="tx1">
                    <a:lumMod val="65000"/>
                    <a:lumOff val="35000"/>
                  </a:schemeClr>
                </a:solidFill>
              </a:rPr>
              <a:t> </a:t>
            </a:r>
            <a:r>
              <a:rPr lang="en-US" sz="1400" dirty="0" err="1">
                <a:solidFill>
                  <a:schemeClr val="tx1">
                    <a:lumMod val="65000"/>
                    <a:lumOff val="35000"/>
                  </a:schemeClr>
                </a:solidFill>
              </a:rPr>
              <a:t>samo</a:t>
            </a:r>
            <a:r>
              <a:rPr lang="en-US" sz="1400" dirty="0">
                <a:solidFill>
                  <a:schemeClr val="tx1">
                    <a:lumMod val="65000"/>
                    <a:lumOff val="35000"/>
                  </a:schemeClr>
                </a:solidFill>
              </a:rPr>
              <a:t> </a:t>
            </a:r>
            <a:r>
              <a:rPr lang="en-US" sz="1400" dirty="0" err="1">
                <a:solidFill>
                  <a:schemeClr val="tx1">
                    <a:lumMod val="65000"/>
                    <a:lumOff val="35000"/>
                  </a:schemeClr>
                </a:solidFill>
              </a:rPr>
              <a:t>onda</a:t>
            </a:r>
            <a:r>
              <a:rPr lang="en-US" sz="1400" dirty="0">
                <a:solidFill>
                  <a:schemeClr val="tx1">
                    <a:lumMod val="65000"/>
                    <a:lumOff val="35000"/>
                  </a:schemeClr>
                </a:solidFill>
              </a:rPr>
              <a:t> </a:t>
            </a:r>
            <a:r>
              <a:rPr lang="en-US" sz="1400" dirty="0" err="1">
                <a:solidFill>
                  <a:schemeClr val="tx1">
                    <a:lumMod val="65000"/>
                    <a:lumOff val="35000"/>
                  </a:schemeClr>
                </a:solidFill>
              </a:rPr>
              <a:t>ako</a:t>
            </a:r>
            <a:r>
              <a:rPr lang="en-US" sz="1400" dirty="0">
                <a:solidFill>
                  <a:schemeClr val="tx1">
                    <a:lumMod val="65000"/>
                    <a:lumOff val="35000"/>
                  </a:schemeClr>
                </a:solidFill>
              </a:rPr>
              <a:t> </a:t>
            </a:r>
            <a:r>
              <a:rPr lang="en-US" sz="1400" dirty="0" err="1">
                <a:solidFill>
                  <a:schemeClr val="tx1">
                    <a:lumMod val="65000"/>
                    <a:lumOff val="35000"/>
                  </a:schemeClr>
                </a:solidFill>
              </a:rPr>
              <a:t>naprezanjem</a:t>
            </a:r>
            <a:r>
              <a:rPr lang="en-US" sz="1400" dirty="0">
                <a:solidFill>
                  <a:schemeClr val="tx1">
                    <a:lumMod val="65000"/>
                    <a:lumOff val="35000"/>
                  </a:schemeClr>
                </a:solidFill>
              </a:rPr>
              <a:t> </a:t>
            </a:r>
            <a:r>
              <a:rPr lang="en-US" sz="1400" dirty="0" err="1">
                <a:solidFill>
                  <a:schemeClr val="tx1">
                    <a:lumMod val="65000"/>
                    <a:lumOff val="35000"/>
                  </a:schemeClr>
                </a:solidFill>
              </a:rPr>
              <a:t>kojim</a:t>
            </a:r>
            <a:r>
              <a:rPr lang="en-US" sz="1400" dirty="0">
                <a:solidFill>
                  <a:schemeClr val="tx1">
                    <a:lumMod val="65000"/>
                    <a:lumOff val="35000"/>
                  </a:schemeClr>
                </a:solidFill>
              </a:rPr>
              <a:t> je </a:t>
            </a:r>
            <a:r>
              <a:rPr lang="en-US" sz="1400" dirty="0" err="1">
                <a:solidFill>
                  <a:schemeClr val="tx1">
                    <a:lumMod val="65000"/>
                    <a:lumOff val="35000"/>
                  </a:schemeClr>
                </a:solidFill>
              </a:rPr>
              <a:t>izazvana</a:t>
            </a:r>
            <a:r>
              <a:rPr lang="en-US" sz="1400" dirty="0">
                <a:solidFill>
                  <a:schemeClr val="tx1">
                    <a:lumMod val="65000"/>
                    <a:lumOff val="35000"/>
                  </a:schemeClr>
                </a:solidFill>
              </a:rPr>
              <a:t> </a:t>
            </a:r>
            <a:r>
              <a:rPr lang="en-US" sz="1400" dirty="0" err="1">
                <a:solidFill>
                  <a:schemeClr val="tx1">
                    <a:lumMod val="65000"/>
                    <a:lumOff val="35000"/>
                  </a:schemeClr>
                </a:solidFill>
              </a:rPr>
              <a:t>promena</a:t>
            </a:r>
            <a:r>
              <a:rPr lang="en-US" sz="1400" dirty="0">
                <a:solidFill>
                  <a:schemeClr val="tx1">
                    <a:lumMod val="65000"/>
                    <a:lumOff val="35000"/>
                  </a:schemeClr>
                </a:solidFill>
              </a:rPr>
              <a:t> </a:t>
            </a:r>
            <a:r>
              <a:rPr lang="en-US" sz="1400" dirty="0" err="1">
                <a:solidFill>
                  <a:schemeClr val="tx1">
                    <a:lumMod val="65000"/>
                    <a:lumOff val="35000"/>
                  </a:schemeClr>
                </a:solidFill>
              </a:rPr>
              <a:t>oblika</a:t>
            </a:r>
            <a:r>
              <a:rPr lang="en-US" sz="1400" dirty="0">
                <a:solidFill>
                  <a:schemeClr val="tx1">
                    <a:lumMod val="65000"/>
                    <a:lumOff val="35000"/>
                  </a:schemeClr>
                </a:solidFill>
              </a:rPr>
              <a:t> </a:t>
            </a:r>
            <a:r>
              <a:rPr lang="en-US" sz="1400" dirty="0" err="1">
                <a:solidFill>
                  <a:schemeClr val="tx1">
                    <a:lumMod val="65000"/>
                    <a:lumOff val="35000"/>
                  </a:schemeClr>
                </a:solidFill>
              </a:rPr>
              <a:t>nije</a:t>
            </a:r>
            <a:r>
              <a:rPr lang="en-US" sz="1400" dirty="0">
                <a:solidFill>
                  <a:schemeClr val="tx1">
                    <a:lumMod val="65000"/>
                    <a:lumOff val="35000"/>
                  </a:schemeClr>
                </a:solidFill>
              </a:rPr>
              <a:t> </a:t>
            </a:r>
            <a:r>
              <a:rPr lang="en-US" sz="1400" dirty="0" err="1">
                <a:solidFill>
                  <a:schemeClr val="tx1">
                    <a:lumMod val="65000"/>
                    <a:lumOff val="35000"/>
                  </a:schemeClr>
                </a:solidFill>
              </a:rPr>
              <a:t>prekoračena</a:t>
            </a:r>
            <a:r>
              <a:rPr lang="en-US" sz="1400" dirty="0">
                <a:solidFill>
                  <a:schemeClr val="tx1">
                    <a:lumMod val="65000"/>
                    <a:lumOff val="35000"/>
                  </a:schemeClr>
                </a:solidFill>
              </a:rPr>
              <a:t> </a:t>
            </a:r>
            <a:r>
              <a:rPr lang="en-US" sz="1400" dirty="0" err="1">
                <a:solidFill>
                  <a:schemeClr val="tx1">
                    <a:lumMod val="65000"/>
                    <a:lumOff val="35000"/>
                  </a:schemeClr>
                </a:solidFill>
              </a:rPr>
              <a:t>granica</a:t>
            </a:r>
            <a:r>
              <a:rPr lang="en-US" sz="1400" dirty="0">
                <a:solidFill>
                  <a:schemeClr val="tx1">
                    <a:lumMod val="65000"/>
                    <a:lumOff val="35000"/>
                  </a:schemeClr>
                </a:solidFill>
              </a:rPr>
              <a:t> </a:t>
            </a:r>
            <a:r>
              <a:rPr lang="en-US" sz="1400" dirty="0" err="1">
                <a:solidFill>
                  <a:schemeClr val="tx1">
                    <a:lumMod val="65000"/>
                    <a:lumOff val="35000"/>
                  </a:schemeClr>
                </a:solidFill>
              </a:rPr>
              <a:t>elastičnosti</a:t>
            </a:r>
            <a:r>
              <a:rPr lang="en-US" sz="1400" dirty="0" smtClean="0">
                <a:solidFill>
                  <a:schemeClr val="tx1">
                    <a:lumMod val="65000"/>
                    <a:lumOff val="35000"/>
                  </a:schemeClr>
                </a:solidFill>
              </a:rPr>
              <a:t>.</a:t>
            </a:r>
            <a:r>
              <a:rPr lang="sr-Latn-RS" sz="1400" dirty="0" smtClean="0">
                <a:solidFill>
                  <a:schemeClr val="tx1">
                    <a:lumMod val="65000"/>
                    <a:lumOff val="35000"/>
                  </a:schemeClr>
                </a:solidFill>
              </a:rPr>
              <a:t> </a:t>
            </a:r>
            <a:r>
              <a:rPr lang="en-US" sz="1400" dirty="0" err="1" smtClean="0">
                <a:solidFill>
                  <a:schemeClr val="tx1">
                    <a:lumMod val="65000"/>
                    <a:lumOff val="35000"/>
                  </a:schemeClr>
                </a:solidFill>
              </a:rPr>
              <a:t>Granica</a:t>
            </a:r>
            <a:r>
              <a:rPr lang="en-US" sz="1400" dirty="0" smtClean="0">
                <a:solidFill>
                  <a:schemeClr val="tx1">
                    <a:lumMod val="65000"/>
                    <a:lumOff val="35000"/>
                  </a:schemeClr>
                </a:solidFill>
              </a:rPr>
              <a:t> </a:t>
            </a:r>
            <a:r>
              <a:rPr lang="en-US" sz="1400" dirty="0" err="1">
                <a:solidFill>
                  <a:schemeClr val="tx1">
                    <a:lumMod val="65000"/>
                    <a:lumOff val="35000"/>
                  </a:schemeClr>
                </a:solidFill>
              </a:rPr>
              <a:t>elastičnosti</a:t>
            </a:r>
            <a:r>
              <a:rPr lang="en-US" sz="1400" dirty="0">
                <a:solidFill>
                  <a:schemeClr val="tx1">
                    <a:lumMod val="65000"/>
                    <a:lumOff val="35000"/>
                  </a:schemeClr>
                </a:solidFill>
              </a:rPr>
              <a:t> je </a:t>
            </a:r>
            <a:r>
              <a:rPr lang="en-US" sz="1400" dirty="0" err="1">
                <a:solidFill>
                  <a:schemeClr val="tx1">
                    <a:lumMod val="65000"/>
                    <a:lumOff val="35000"/>
                  </a:schemeClr>
                </a:solidFill>
              </a:rPr>
              <a:t>granični</a:t>
            </a:r>
            <a:r>
              <a:rPr lang="en-US" sz="1400" dirty="0">
                <a:solidFill>
                  <a:schemeClr val="tx1">
                    <a:lumMod val="65000"/>
                    <a:lumOff val="35000"/>
                  </a:schemeClr>
                </a:solidFill>
              </a:rPr>
              <a:t> </a:t>
            </a:r>
            <a:r>
              <a:rPr lang="en-US" sz="1400" dirty="0" err="1">
                <a:solidFill>
                  <a:schemeClr val="tx1">
                    <a:lumMod val="65000"/>
                    <a:lumOff val="35000"/>
                  </a:schemeClr>
                </a:solidFill>
              </a:rPr>
              <a:t>napon</a:t>
            </a:r>
            <a:r>
              <a:rPr lang="en-US" sz="1400" dirty="0">
                <a:solidFill>
                  <a:schemeClr val="tx1">
                    <a:lumMod val="65000"/>
                    <a:lumOff val="35000"/>
                  </a:schemeClr>
                </a:solidFill>
              </a:rPr>
              <a:t> do </a:t>
            </a:r>
            <a:r>
              <a:rPr lang="en-US" sz="1400" dirty="0" err="1">
                <a:solidFill>
                  <a:schemeClr val="tx1">
                    <a:lumMod val="65000"/>
                    <a:lumOff val="35000"/>
                  </a:schemeClr>
                </a:solidFill>
              </a:rPr>
              <a:t>kojeg</a:t>
            </a:r>
            <a:r>
              <a:rPr lang="en-US" sz="1400" dirty="0">
                <a:solidFill>
                  <a:schemeClr val="tx1">
                    <a:lumMod val="65000"/>
                    <a:lumOff val="35000"/>
                  </a:schemeClr>
                </a:solidFill>
              </a:rPr>
              <a:t> ne </a:t>
            </a:r>
            <a:r>
              <a:rPr lang="en-US" sz="1400" dirty="0" err="1">
                <a:solidFill>
                  <a:schemeClr val="tx1">
                    <a:lumMod val="65000"/>
                    <a:lumOff val="35000"/>
                  </a:schemeClr>
                </a:solidFill>
              </a:rPr>
              <a:t>nastaju</a:t>
            </a:r>
            <a:r>
              <a:rPr lang="en-US" sz="1400" dirty="0">
                <a:solidFill>
                  <a:schemeClr val="tx1">
                    <a:lumMod val="65000"/>
                    <a:lumOff val="35000"/>
                  </a:schemeClr>
                </a:solidFill>
              </a:rPr>
              <a:t> </a:t>
            </a:r>
            <a:r>
              <a:rPr lang="en-US" sz="1400" dirty="0" err="1">
                <a:solidFill>
                  <a:schemeClr val="tx1">
                    <a:lumMod val="65000"/>
                    <a:lumOff val="35000"/>
                  </a:schemeClr>
                </a:solidFill>
              </a:rPr>
              <a:t>nikakve</a:t>
            </a:r>
            <a:r>
              <a:rPr lang="en-US" sz="1400" dirty="0">
                <a:solidFill>
                  <a:schemeClr val="tx1">
                    <a:lumMod val="65000"/>
                    <a:lumOff val="35000"/>
                  </a:schemeClr>
                </a:solidFill>
              </a:rPr>
              <a:t> </a:t>
            </a:r>
            <a:r>
              <a:rPr lang="en-US" sz="1400" dirty="0" err="1">
                <a:solidFill>
                  <a:schemeClr val="tx1">
                    <a:lumMod val="65000"/>
                    <a:lumOff val="35000"/>
                  </a:schemeClr>
                </a:solidFill>
              </a:rPr>
              <a:t>trajne</a:t>
            </a:r>
            <a:r>
              <a:rPr lang="en-US" sz="1400" dirty="0">
                <a:solidFill>
                  <a:schemeClr val="tx1">
                    <a:lumMod val="65000"/>
                    <a:lumOff val="35000"/>
                  </a:schemeClr>
                </a:solidFill>
              </a:rPr>
              <a:t> </a:t>
            </a:r>
            <a:r>
              <a:rPr lang="en-US" sz="1400" dirty="0" err="1">
                <a:solidFill>
                  <a:schemeClr val="tx1">
                    <a:lumMod val="65000"/>
                    <a:lumOff val="35000"/>
                  </a:schemeClr>
                </a:solidFill>
              </a:rPr>
              <a:t>deformacije</a:t>
            </a:r>
            <a:r>
              <a:rPr lang="en-US" sz="1400" dirty="0">
                <a:solidFill>
                  <a:schemeClr val="tx1">
                    <a:lumMod val="65000"/>
                    <a:lumOff val="35000"/>
                  </a:schemeClr>
                </a:solidFill>
              </a:rPr>
              <a:t> u </a:t>
            </a:r>
            <a:r>
              <a:rPr lang="en-US" sz="1400" dirty="0" err="1">
                <a:solidFill>
                  <a:schemeClr val="tx1">
                    <a:lumMod val="65000"/>
                    <a:lumOff val="35000"/>
                  </a:schemeClr>
                </a:solidFill>
              </a:rPr>
              <a:t>materijalu</a:t>
            </a:r>
            <a:r>
              <a:rPr lang="en-US" sz="1400" dirty="0" smtClean="0">
                <a:solidFill>
                  <a:schemeClr val="tx1">
                    <a:lumMod val="65000"/>
                    <a:lumOff val="35000"/>
                  </a:schemeClr>
                </a:solidFill>
              </a:rPr>
              <a:t>.</a:t>
            </a:r>
            <a:endParaRPr lang="sr-Latn-RS" sz="1400" dirty="0" smtClean="0">
              <a:solidFill>
                <a:schemeClr val="tx1">
                  <a:lumMod val="65000"/>
                  <a:lumOff val="35000"/>
                </a:schemeClr>
              </a:solidFill>
            </a:endParaRPr>
          </a:p>
          <a:p>
            <a:endParaRPr lang="en-US" sz="1600" dirty="0"/>
          </a:p>
          <a:p>
            <a:r>
              <a:rPr lang="sr-Latn-RS" sz="1600" u="sng" dirty="0" smtClean="0">
                <a:solidFill>
                  <a:schemeClr val="accent6">
                    <a:lumMod val="50000"/>
                  </a:schemeClr>
                </a:solidFill>
              </a:rPr>
              <a:t>4. </a:t>
            </a:r>
            <a:r>
              <a:rPr lang="en-US" sz="1600" u="sng" dirty="0" err="1" smtClean="0">
                <a:solidFill>
                  <a:schemeClr val="accent6">
                    <a:lumMod val="50000"/>
                  </a:schemeClr>
                </a:solidFill>
              </a:rPr>
              <a:t>Plastičnost</a:t>
            </a:r>
            <a:r>
              <a:rPr lang="en-US" sz="1600" dirty="0" smtClean="0">
                <a:solidFill>
                  <a:schemeClr val="accent6">
                    <a:lumMod val="50000"/>
                  </a:schemeClr>
                </a:solidFill>
              </a:rPr>
              <a:t> </a:t>
            </a:r>
            <a:r>
              <a:rPr lang="en-US" sz="1400" dirty="0">
                <a:solidFill>
                  <a:schemeClr val="tx1">
                    <a:lumMod val="65000"/>
                    <a:lumOff val="35000"/>
                  </a:schemeClr>
                </a:solidFill>
              </a:rPr>
              <a:t>je </a:t>
            </a:r>
            <a:r>
              <a:rPr lang="sr-Latn-RS" sz="1400" dirty="0" smtClean="0">
                <a:solidFill>
                  <a:schemeClr val="tx1">
                    <a:lumMod val="65000"/>
                    <a:lumOff val="35000"/>
                  </a:schemeClr>
                </a:solidFill>
              </a:rPr>
              <a:t> svojstvo </a:t>
            </a:r>
            <a:r>
              <a:rPr lang="en-US" sz="1400" dirty="0" err="1" smtClean="0">
                <a:solidFill>
                  <a:schemeClr val="tx1">
                    <a:lumMod val="65000"/>
                    <a:lumOff val="35000"/>
                  </a:schemeClr>
                </a:solidFill>
              </a:rPr>
              <a:t>materijala</a:t>
            </a:r>
            <a:r>
              <a:rPr lang="en-US" sz="1400" dirty="0" smtClean="0">
                <a:solidFill>
                  <a:schemeClr val="tx1">
                    <a:lumMod val="65000"/>
                    <a:lumOff val="35000"/>
                  </a:schemeClr>
                </a:solidFill>
              </a:rPr>
              <a:t> </a:t>
            </a:r>
            <a:r>
              <a:rPr lang="en-US" sz="1400" dirty="0">
                <a:solidFill>
                  <a:schemeClr val="tx1">
                    <a:lumMod val="65000"/>
                    <a:lumOff val="35000"/>
                  </a:schemeClr>
                </a:solidFill>
              </a:rPr>
              <a:t>da se </a:t>
            </a:r>
            <a:r>
              <a:rPr lang="en-US" sz="1400" dirty="0" err="1">
                <a:solidFill>
                  <a:schemeClr val="tx1">
                    <a:lumMod val="65000"/>
                    <a:lumOff val="35000"/>
                  </a:schemeClr>
                </a:solidFill>
              </a:rPr>
              <a:t>može</a:t>
            </a:r>
            <a:r>
              <a:rPr lang="en-US" sz="1400" dirty="0">
                <a:solidFill>
                  <a:schemeClr val="tx1">
                    <a:lumMod val="65000"/>
                    <a:lumOff val="35000"/>
                  </a:schemeClr>
                </a:solidFill>
              </a:rPr>
              <a:t> </a:t>
            </a:r>
            <a:r>
              <a:rPr lang="en-US" sz="1400" dirty="0" err="1">
                <a:solidFill>
                  <a:schemeClr val="tx1">
                    <a:lumMod val="65000"/>
                    <a:lumOff val="35000"/>
                  </a:schemeClr>
                </a:solidFill>
              </a:rPr>
              <a:t>deformisati</a:t>
            </a:r>
            <a:r>
              <a:rPr lang="en-US" sz="1400" dirty="0">
                <a:solidFill>
                  <a:schemeClr val="tx1">
                    <a:lumMod val="65000"/>
                    <a:lumOff val="35000"/>
                  </a:schemeClr>
                </a:solidFill>
              </a:rPr>
              <a:t> pod </a:t>
            </a:r>
            <a:r>
              <a:rPr lang="en-US" sz="1400" dirty="0" err="1">
                <a:solidFill>
                  <a:schemeClr val="tx1">
                    <a:lumMod val="65000"/>
                    <a:lumOff val="35000"/>
                  </a:schemeClr>
                </a:solidFill>
              </a:rPr>
              <a:t>dejstvom</a:t>
            </a:r>
            <a:r>
              <a:rPr lang="en-US" sz="1400" dirty="0">
                <a:solidFill>
                  <a:schemeClr val="tx1">
                    <a:lumMod val="65000"/>
                    <a:lumOff val="35000"/>
                  </a:schemeClr>
                </a:solidFill>
              </a:rPr>
              <a:t> </a:t>
            </a:r>
            <a:r>
              <a:rPr lang="en-US" sz="1400" dirty="0" err="1">
                <a:solidFill>
                  <a:schemeClr val="tx1">
                    <a:lumMod val="65000"/>
                    <a:lumOff val="35000"/>
                  </a:schemeClr>
                </a:solidFill>
              </a:rPr>
              <a:t>spoljašnje</a:t>
            </a:r>
            <a:r>
              <a:rPr lang="en-US" sz="1400" dirty="0">
                <a:solidFill>
                  <a:schemeClr val="tx1">
                    <a:lumMod val="65000"/>
                    <a:lumOff val="35000"/>
                  </a:schemeClr>
                </a:solidFill>
              </a:rPr>
              <a:t> </a:t>
            </a:r>
            <a:r>
              <a:rPr lang="en-US" sz="1400" dirty="0" err="1">
                <a:solidFill>
                  <a:schemeClr val="tx1">
                    <a:lumMod val="65000"/>
                    <a:lumOff val="35000"/>
                  </a:schemeClr>
                </a:solidFill>
              </a:rPr>
              <a:t>sile</a:t>
            </a:r>
            <a:r>
              <a:rPr lang="en-US" sz="1400" dirty="0">
                <a:solidFill>
                  <a:schemeClr val="tx1">
                    <a:lumMod val="65000"/>
                    <a:lumOff val="35000"/>
                  </a:schemeClr>
                </a:solidFill>
              </a:rPr>
              <a:t> u </a:t>
            </a:r>
            <a:r>
              <a:rPr lang="en-US" sz="1400" dirty="0" err="1">
                <a:solidFill>
                  <a:schemeClr val="tx1">
                    <a:lumMod val="65000"/>
                    <a:lumOff val="35000"/>
                  </a:schemeClr>
                </a:solidFill>
              </a:rPr>
              <a:t>toplom</a:t>
            </a:r>
            <a:r>
              <a:rPr lang="en-US" sz="1400" dirty="0">
                <a:solidFill>
                  <a:schemeClr val="tx1">
                    <a:lumMod val="65000"/>
                    <a:lumOff val="35000"/>
                  </a:schemeClr>
                </a:solidFill>
              </a:rPr>
              <a:t> </a:t>
            </a:r>
            <a:r>
              <a:rPr lang="en-US" sz="1400" dirty="0" err="1">
                <a:solidFill>
                  <a:schemeClr val="tx1">
                    <a:lumMod val="65000"/>
                    <a:lumOff val="35000"/>
                  </a:schemeClr>
                </a:solidFill>
              </a:rPr>
              <a:t>ili</a:t>
            </a:r>
            <a:r>
              <a:rPr lang="en-US" sz="1400" dirty="0">
                <a:solidFill>
                  <a:schemeClr val="tx1">
                    <a:lumMod val="65000"/>
                    <a:lumOff val="35000"/>
                  </a:schemeClr>
                </a:solidFill>
              </a:rPr>
              <a:t> </a:t>
            </a:r>
            <a:r>
              <a:rPr lang="en-US" sz="1400" dirty="0" err="1">
                <a:solidFill>
                  <a:schemeClr val="tx1">
                    <a:lumMod val="65000"/>
                    <a:lumOff val="35000"/>
                  </a:schemeClr>
                </a:solidFill>
              </a:rPr>
              <a:t>hladnom</a:t>
            </a:r>
            <a:r>
              <a:rPr lang="en-US" sz="1400" dirty="0">
                <a:solidFill>
                  <a:schemeClr val="tx1">
                    <a:lumMod val="65000"/>
                    <a:lumOff val="35000"/>
                  </a:schemeClr>
                </a:solidFill>
              </a:rPr>
              <a:t> </a:t>
            </a:r>
            <a:r>
              <a:rPr lang="en-US" sz="1400" dirty="0" err="1">
                <a:solidFill>
                  <a:schemeClr val="tx1">
                    <a:lumMod val="65000"/>
                    <a:lumOff val="35000"/>
                  </a:schemeClr>
                </a:solidFill>
              </a:rPr>
              <a:t>stanju</a:t>
            </a:r>
            <a:r>
              <a:rPr lang="en-US" sz="1400" dirty="0">
                <a:solidFill>
                  <a:schemeClr val="tx1">
                    <a:lumMod val="65000"/>
                    <a:lumOff val="35000"/>
                  </a:schemeClr>
                </a:solidFill>
              </a:rPr>
              <a:t>, a da </a:t>
            </a:r>
            <a:r>
              <a:rPr lang="en-US" sz="1400" dirty="0" err="1">
                <a:solidFill>
                  <a:schemeClr val="tx1">
                    <a:lumMod val="65000"/>
                    <a:lumOff val="35000"/>
                  </a:schemeClr>
                </a:solidFill>
              </a:rPr>
              <a:t>pri</a:t>
            </a:r>
            <a:r>
              <a:rPr lang="en-US" sz="1400" dirty="0">
                <a:solidFill>
                  <a:schemeClr val="tx1">
                    <a:lumMod val="65000"/>
                    <a:lumOff val="35000"/>
                  </a:schemeClr>
                </a:solidFill>
              </a:rPr>
              <a:t> tome </a:t>
            </a:r>
            <a:r>
              <a:rPr lang="en-US" sz="1400" dirty="0" err="1">
                <a:solidFill>
                  <a:schemeClr val="tx1">
                    <a:lumMod val="65000"/>
                    <a:lumOff val="35000"/>
                  </a:schemeClr>
                </a:solidFill>
              </a:rPr>
              <a:t>zadrži</a:t>
            </a:r>
            <a:r>
              <a:rPr lang="en-US" sz="1400" dirty="0">
                <a:solidFill>
                  <a:schemeClr val="tx1">
                    <a:lumMod val="65000"/>
                    <a:lumOff val="35000"/>
                  </a:schemeClr>
                </a:solidFill>
              </a:rPr>
              <a:t> </a:t>
            </a:r>
            <a:r>
              <a:rPr lang="en-US" sz="1400" dirty="0" err="1">
                <a:solidFill>
                  <a:schemeClr val="tx1">
                    <a:lumMod val="65000"/>
                    <a:lumOff val="35000"/>
                  </a:schemeClr>
                </a:solidFill>
              </a:rPr>
              <a:t>oblik</a:t>
            </a:r>
            <a:r>
              <a:rPr lang="en-US" sz="1400" dirty="0">
                <a:solidFill>
                  <a:schemeClr val="tx1">
                    <a:lumMod val="65000"/>
                    <a:lumOff val="35000"/>
                  </a:schemeClr>
                </a:solidFill>
              </a:rPr>
              <a:t> </a:t>
            </a:r>
            <a:r>
              <a:rPr lang="en-US" sz="1400" dirty="0" err="1">
                <a:solidFill>
                  <a:schemeClr val="tx1">
                    <a:lumMod val="65000"/>
                    <a:lumOff val="35000"/>
                  </a:schemeClr>
                </a:solidFill>
              </a:rPr>
              <a:t>posle</a:t>
            </a:r>
            <a:r>
              <a:rPr lang="en-US" sz="1400" dirty="0">
                <a:solidFill>
                  <a:schemeClr val="tx1">
                    <a:lumMod val="65000"/>
                    <a:lumOff val="35000"/>
                  </a:schemeClr>
                </a:solidFill>
              </a:rPr>
              <a:t> </a:t>
            </a:r>
            <a:r>
              <a:rPr lang="en-US" sz="1400" dirty="0" err="1">
                <a:solidFill>
                  <a:schemeClr val="tx1">
                    <a:lumMod val="65000"/>
                    <a:lumOff val="35000"/>
                  </a:schemeClr>
                </a:solidFill>
              </a:rPr>
              <a:t>prestanka</a:t>
            </a:r>
            <a:r>
              <a:rPr lang="en-US" sz="1400" dirty="0">
                <a:solidFill>
                  <a:schemeClr val="tx1">
                    <a:lumMod val="65000"/>
                    <a:lumOff val="35000"/>
                  </a:schemeClr>
                </a:solidFill>
              </a:rPr>
              <a:t> </a:t>
            </a:r>
            <a:r>
              <a:rPr lang="en-US" sz="1400" dirty="0" err="1">
                <a:solidFill>
                  <a:schemeClr val="tx1">
                    <a:lumMod val="65000"/>
                    <a:lumOff val="35000"/>
                  </a:schemeClr>
                </a:solidFill>
              </a:rPr>
              <a:t>dejstva</a:t>
            </a:r>
            <a:r>
              <a:rPr lang="en-US" sz="1400" dirty="0">
                <a:solidFill>
                  <a:schemeClr val="tx1">
                    <a:lumMod val="65000"/>
                    <a:lumOff val="35000"/>
                  </a:schemeClr>
                </a:solidFill>
              </a:rPr>
              <a:t> </a:t>
            </a:r>
            <a:r>
              <a:rPr lang="en-US" sz="1400" dirty="0" err="1">
                <a:solidFill>
                  <a:schemeClr val="tx1">
                    <a:lumMod val="65000"/>
                    <a:lumOff val="35000"/>
                  </a:schemeClr>
                </a:solidFill>
              </a:rPr>
              <a:t>sile</a:t>
            </a:r>
            <a:r>
              <a:rPr lang="en-US" sz="1400" dirty="0" smtClean="0">
                <a:solidFill>
                  <a:schemeClr val="tx1">
                    <a:lumMod val="65000"/>
                    <a:lumOff val="35000"/>
                  </a:schemeClr>
                </a:solidFill>
              </a:rPr>
              <a:t>.</a:t>
            </a:r>
            <a:endParaRPr lang="sr-Latn-RS" sz="1400" dirty="0" smtClean="0">
              <a:solidFill>
                <a:schemeClr val="tx1">
                  <a:lumMod val="65000"/>
                  <a:lumOff val="35000"/>
                </a:schemeClr>
              </a:solidFill>
            </a:endParaRPr>
          </a:p>
          <a:p>
            <a:endParaRPr lang="en-US" sz="1600" dirty="0">
              <a:solidFill>
                <a:schemeClr val="tx1">
                  <a:lumMod val="65000"/>
                  <a:lumOff val="35000"/>
                </a:schemeClr>
              </a:solidFill>
            </a:endParaRPr>
          </a:p>
          <a:p>
            <a:r>
              <a:rPr lang="sr-Latn-RS" sz="1600" u="sng" dirty="0" smtClean="0">
                <a:solidFill>
                  <a:srgbClr val="7030A0"/>
                </a:solidFill>
              </a:rPr>
              <a:t>5. </a:t>
            </a:r>
            <a:r>
              <a:rPr lang="en-US" sz="1600" u="sng" dirty="0" err="1" smtClean="0">
                <a:solidFill>
                  <a:srgbClr val="7030A0"/>
                </a:solidFill>
              </a:rPr>
              <a:t>Žilavost</a:t>
            </a:r>
            <a:r>
              <a:rPr lang="en-US" sz="1400" dirty="0" err="1" smtClean="0">
                <a:solidFill>
                  <a:schemeClr val="tx1">
                    <a:lumMod val="65000"/>
                    <a:lumOff val="35000"/>
                  </a:schemeClr>
                </a:solidFill>
              </a:rPr>
              <a:t>Žilavost</a:t>
            </a:r>
            <a:r>
              <a:rPr lang="en-US" sz="1400" dirty="0" smtClean="0">
                <a:solidFill>
                  <a:schemeClr val="tx1">
                    <a:lumMod val="65000"/>
                    <a:lumOff val="35000"/>
                  </a:schemeClr>
                </a:solidFill>
              </a:rPr>
              <a:t> </a:t>
            </a:r>
            <a:r>
              <a:rPr lang="en-US" sz="1400" dirty="0">
                <a:solidFill>
                  <a:schemeClr val="tx1">
                    <a:lumMod val="65000"/>
                    <a:lumOff val="35000"/>
                  </a:schemeClr>
                </a:solidFill>
              </a:rPr>
              <a:t>je </a:t>
            </a:r>
            <a:r>
              <a:rPr lang="sr-Latn-RS" sz="1400" dirty="0" smtClean="0">
                <a:solidFill>
                  <a:schemeClr val="tx1">
                    <a:lumMod val="65000"/>
                    <a:lumOff val="35000"/>
                  </a:schemeClr>
                </a:solidFill>
              </a:rPr>
              <a:t>svojstvo</a:t>
            </a:r>
            <a:r>
              <a:rPr lang="en-US" sz="1400" dirty="0" smtClean="0">
                <a:solidFill>
                  <a:schemeClr val="tx1">
                    <a:lumMod val="65000"/>
                    <a:lumOff val="35000"/>
                  </a:schemeClr>
                </a:solidFill>
              </a:rPr>
              <a:t> </a:t>
            </a:r>
            <a:r>
              <a:rPr lang="en-US" sz="1400" dirty="0" err="1">
                <a:solidFill>
                  <a:schemeClr val="tx1">
                    <a:lumMod val="65000"/>
                    <a:lumOff val="35000"/>
                  </a:schemeClr>
                </a:solidFill>
              </a:rPr>
              <a:t>materijala</a:t>
            </a:r>
            <a:r>
              <a:rPr lang="en-US" sz="1400" dirty="0">
                <a:solidFill>
                  <a:schemeClr val="tx1">
                    <a:lumMod val="65000"/>
                    <a:lumOff val="35000"/>
                  </a:schemeClr>
                </a:solidFill>
              </a:rPr>
              <a:t> da </a:t>
            </a:r>
            <a:r>
              <a:rPr lang="en-US" sz="1400" dirty="0" err="1">
                <a:solidFill>
                  <a:schemeClr val="tx1">
                    <a:lumMod val="65000"/>
                    <a:lumOff val="35000"/>
                  </a:schemeClr>
                </a:solidFill>
              </a:rPr>
              <a:t>može</a:t>
            </a:r>
            <a:r>
              <a:rPr lang="en-US" sz="1400" dirty="0">
                <a:solidFill>
                  <a:schemeClr val="tx1">
                    <a:lumMod val="65000"/>
                    <a:lumOff val="35000"/>
                  </a:schemeClr>
                </a:solidFill>
              </a:rPr>
              <a:t> </a:t>
            </a:r>
            <a:r>
              <a:rPr lang="en-US" sz="1400" dirty="0" err="1">
                <a:solidFill>
                  <a:schemeClr val="tx1">
                    <a:lumMod val="65000"/>
                    <a:lumOff val="35000"/>
                  </a:schemeClr>
                </a:solidFill>
              </a:rPr>
              <a:t>podneti</a:t>
            </a:r>
            <a:r>
              <a:rPr lang="en-US" sz="1400" dirty="0">
                <a:solidFill>
                  <a:schemeClr val="tx1">
                    <a:lumMod val="65000"/>
                    <a:lumOff val="35000"/>
                  </a:schemeClr>
                </a:solidFill>
              </a:rPr>
              <a:t> </a:t>
            </a:r>
            <a:r>
              <a:rPr lang="en-US" sz="1400" dirty="0" err="1">
                <a:solidFill>
                  <a:schemeClr val="tx1">
                    <a:lumMod val="65000"/>
                    <a:lumOff val="35000"/>
                  </a:schemeClr>
                </a:solidFill>
              </a:rPr>
              <a:t>razaranje</a:t>
            </a:r>
            <a:r>
              <a:rPr lang="en-US" sz="1400" dirty="0">
                <a:solidFill>
                  <a:schemeClr val="tx1">
                    <a:lumMod val="65000"/>
                    <a:lumOff val="35000"/>
                  </a:schemeClr>
                </a:solidFill>
              </a:rPr>
              <a:t> </a:t>
            </a:r>
            <a:r>
              <a:rPr lang="en-US" sz="1400" dirty="0" err="1">
                <a:solidFill>
                  <a:schemeClr val="tx1">
                    <a:lumMod val="65000"/>
                    <a:lumOff val="35000"/>
                  </a:schemeClr>
                </a:solidFill>
              </a:rPr>
              <a:t>tek</a:t>
            </a:r>
            <a:r>
              <a:rPr lang="en-US" sz="1400" dirty="0">
                <a:solidFill>
                  <a:schemeClr val="tx1">
                    <a:lumMod val="65000"/>
                    <a:lumOff val="35000"/>
                  </a:schemeClr>
                </a:solidFill>
              </a:rPr>
              <a:t> </a:t>
            </a:r>
            <a:r>
              <a:rPr lang="en-US" sz="1400" dirty="0" err="1">
                <a:solidFill>
                  <a:schemeClr val="tx1">
                    <a:lumMod val="65000"/>
                    <a:lumOff val="35000"/>
                  </a:schemeClr>
                </a:solidFill>
              </a:rPr>
              <a:t>posle</a:t>
            </a:r>
            <a:r>
              <a:rPr lang="en-US" sz="1400" dirty="0">
                <a:solidFill>
                  <a:schemeClr val="tx1">
                    <a:lumMod val="65000"/>
                    <a:lumOff val="35000"/>
                  </a:schemeClr>
                </a:solidFill>
              </a:rPr>
              <a:t> </a:t>
            </a:r>
            <a:r>
              <a:rPr lang="en-US" sz="1400" dirty="0" err="1">
                <a:solidFill>
                  <a:schemeClr val="tx1">
                    <a:lumMod val="65000"/>
                    <a:lumOff val="35000"/>
                  </a:schemeClr>
                </a:solidFill>
              </a:rPr>
              <a:t>veće</a:t>
            </a:r>
            <a:r>
              <a:rPr lang="en-US" sz="1400" dirty="0">
                <a:solidFill>
                  <a:schemeClr val="tx1">
                    <a:lumMod val="65000"/>
                    <a:lumOff val="35000"/>
                  </a:schemeClr>
                </a:solidFill>
              </a:rPr>
              <a:t> </a:t>
            </a:r>
            <a:r>
              <a:rPr lang="en-US" sz="1400" dirty="0" err="1">
                <a:solidFill>
                  <a:schemeClr val="tx1">
                    <a:lumMod val="65000"/>
                    <a:lumOff val="35000"/>
                  </a:schemeClr>
                </a:solidFill>
              </a:rPr>
              <a:t>plastične</a:t>
            </a:r>
            <a:r>
              <a:rPr lang="en-US" sz="1400" dirty="0">
                <a:solidFill>
                  <a:schemeClr val="tx1">
                    <a:lumMod val="65000"/>
                    <a:lumOff val="35000"/>
                  </a:schemeClr>
                </a:solidFill>
              </a:rPr>
              <a:t> </a:t>
            </a:r>
            <a:r>
              <a:rPr lang="en-US" sz="1400" dirty="0" err="1">
                <a:solidFill>
                  <a:schemeClr val="tx1">
                    <a:lumMod val="65000"/>
                    <a:lumOff val="35000"/>
                  </a:schemeClr>
                </a:solidFill>
              </a:rPr>
              <a:t>deformacije</a:t>
            </a:r>
            <a:r>
              <a:rPr lang="en-US" sz="1400" dirty="0">
                <a:solidFill>
                  <a:schemeClr val="tx1">
                    <a:lumMod val="65000"/>
                    <a:lumOff val="35000"/>
                  </a:schemeClr>
                </a:solidFill>
              </a:rPr>
              <a:t>. </a:t>
            </a:r>
            <a:r>
              <a:rPr lang="en-US" sz="1400" dirty="0" err="1" smtClean="0">
                <a:solidFill>
                  <a:schemeClr val="tx1">
                    <a:lumMod val="65000"/>
                    <a:lumOff val="35000"/>
                  </a:schemeClr>
                </a:solidFill>
              </a:rPr>
              <a:t>Ov</a:t>
            </a:r>
            <a:r>
              <a:rPr lang="sr-Latn-RS" sz="1400" dirty="0" smtClean="0">
                <a:solidFill>
                  <a:schemeClr val="tx1">
                    <a:lumMod val="65000"/>
                    <a:lumOff val="35000"/>
                  </a:schemeClr>
                </a:solidFill>
              </a:rPr>
              <a:t>o</a:t>
            </a:r>
            <a:r>
              <a:rPr lang="en-US" sz="1400" dirty="0" smtClean="0">
                <a:solidFill>
                  <a:schemeClr val="tx1">
                    <a:lumMod val="65000"/>
                    <a:lumOff val="35000"/>
                  </a:schemeClr>
                </a:solidFill>
              </a:rPr>
              <a:t> </a:t>
            </a:r>
            <a:r>
              <a:rPr lang="sr-Latn-RS" sz="1400" dirty="0" smtClean="0">
                <a:solidFill>
                  <a:schemeClr val="tx1">
                    <a:lumMod val="65000"/>
                    <a:lumOff val="35000"/>
                  </a:schemeClr>
                </a:solidFill>
              </a:rPr>
              <a:t>svojstvo </a:t>
            </a:r>
            <a:r>
              <a:rPr lang="en-US" sz="1400" dirty="0" err="1" smtClean="0">
                <a:solidFill>
                  <a:schemeClr val="tx1">
                    <a:lumMod val="65000"/>
                    <a:lumOff val="35000"/>
                  </a:schemeClr>
                </a:solidFill>
              </a:rPr>
              <a:t>materijala</a:t>
            </a:r>
            <a:r>
              <a:rPr lang="en-US" sz="1400" dirty="0" smtClean="0">
                <a:solidFill>
                  <a:schemeClr val="tx1">
                    <a:lumMod val="65000"/>
                    <a:lumOff val="35000"/>
                  </a:schemeClr>
                </a:solidFill>
              </a:rPr>
              <a:t> </a:t>
            </a:r>
            <a:r>
              <a:rPr lang="en-US" sz="1400" dirty="0" err="1">
                <a:solidFill>
                  <a:schemeClr val="tx1">
                    <a:lumMod val="65000"/>
                    <a:lumOff val="35000"/>
                  </a:schemeClr>
                </a:solidFill>
              </a:rPr>
              <a:t>dolazi</a:t>
            </a:r>
            <a:r>
              <a:rPr lang="en-US" sz="1400" dirty="0">
                <a:solidFill>
                  <a:schemeClr val="tx1">
                    <a:lumMod val="65000"/>
                    <a:lumOff val="35000"/>
                  </a:schemeClr>
                </a:solidFill>
              </a:rPr>
              <a:t> do </a:t>
            </a:r>
            <a:r>
              <a:rPr lang="en-US" sz="1400" dirty="0" err="1">
                <a:solidFill>
                  <a:schemeClr val="tx1">
                    <a:lumMod val="65000"/>
                    <a:lumOff val="35000"/>
                  </a:schemeClr>
                </a:solidFill>
              </a:rPr>
              <a:t>izražaja</a:t>
            </a:r>
            <a:r>
              <a:rPr lang="en-US" sz="1400" dirty="0">
                <a:solidFill>
                  <a:schemeClr val="tx1">
                    <a:lumMod val="65000"/>
                    <a:lumOff val="35000"/>
                  </a:schemeClr>
                </a:solidFill>
              </a:rPr>
              <a:t> </a:t>
            </a:r>
            <a:r>
              <a:rPr lang="en-US" sz="1400" dirty="0" err="1">
                <a:solidFill>
                  <a:schemeClr val="tx1">
                    <a:lumMod val="65000"/>
                    <a:lumOff val="35000"/>
                  </a:schemeClr>
                </a:solidFill>
              </a:rPr>
              <a:t>kad</a:t>
            </a:r>
            <a:r>
              <a:rPr lang="en-US" sz="1400" dirty="0">
                <a:solidFill>
                  <a:schemeClr val="tx1">
                    <a:lumMod val="65000"/>
                    <a:lumOff val="35000"/>
                  </a:schemeClr>
                </a:solidFill>
              </a:rPr>
              <a:t> je </a:t>
            </a:r>
            <a:r>
              <a:rPr lang="en-US" sz="1400" dirty="0" err="1">
                <a:solidFill>
                  <a:schemeClr val="tx1">
                    <a:lumMod val="65000"/>
                    <a:lumOff val="35000"/>
                  </a:schemeClr>
                </a:solidFill>
              </a:rPr>
              <a:t>materijal</a:t>
            </a:r>
            <a:r>
              <a:rPr lang="en-US" sz="1400" dirty="0">
                <a:solidFill>
                  <a:schemeClr val="tx1">
                    <a:lumMod val="65000"/>
                    <a:lumOff val="35000"/>
                  </a:schemeClr>
                </a:solidFill>
              </a:rPr>
              <a:t> </a:t>
            </a:r>
            <a:r>
              <a:rPr lang="en-US" sz="1400" dirty="0" err="1">
                <a:solidFill>
                  <a:schemeClr val="tx1">
                    <a:lumMod val="65000"/>
                    <a:lumOff val="35000"/>
                  </a:schemeClr>
                </a:solidFill>
              </a:rPr>
              <a:t>izložen</a:t>
            </a:r>
            <a:r>
              <a:rPr lang="en-US" sz="1400" dirty="0">
                <a:solidFill>
                  <a:schemeClr val="tx1">
                    <a:lumMod val="65000"/>
                    <a:lumOff val="35000"/>
                  </a:schemeClr>
                </a:solidFill>
              </a:rPr>
              <a:t> </a:t>
            </a:r>
            <a:r>
              <a:rPr lang="en-US" sz="1400" dirty="0" err="1">
                <a:solidFill>
                  <a:schemeClr val="tx1">
                    <a:lumMod val="65000"/>
                    <a:lumOff val="35000"/>
                  </a:schemeClr>
                </a:solidFill>
              </a:rPr>
              <a:t>naglom</a:t>
            </a:r>
            <a:r>
              <a:rPr lang="en-US" sz="1400" dirty="0">
                <a:solidFill>
                  <a:schemeClr val="tx1">
                    <a:lumMod val="65000"/>
                    <a:lumOff val="35000"/>
                  </a:schemeClr>
                </a:solidFill>
              </a:rPr>
              <a:t> </a:t>
            </a:r>
            <a:r>
              <a:rPr lang="en-US" sz="1400" dirty="0" err="1">
                <a:solidFill>
                  <a:schemeClr val="tx1">
                    <a:lumMod val="65000"/>
                    <a:lumOff val="35000"/>
                  </a:schemeClr>
                </a:solidFill>
              </a:rPr>
              <a:t>i</a:t>
            </a:r>
            <a:r>
              <a:rPr lang="en-US" sz="1400" dirty="0">
                <a:solidFill>
                  <a:schemeClr val="tx1">
                    <a:lumMod val="65000"/>
                    <a:lumOff val="35000"/>
                  </a:schemeClr>
                </a:solidFill>
              </a:rPr>
              <a:t> </a:t>
            </a:r>
            <a:r>
              <a:rPr lang="en-US" sz="1400" dirty="0" err="1">
                <a:solidFill>
                  <a:schemeClr val="tx1">
                    <a:lumMod val="65000"/>
                    <a:lumOff val="35000"/>
                  </a:schemeClr>
                </a:solidFill>
              </a:rPr>
              <a:t>učestalom</a:t>
            </a:r>
            <a:r>
              <a:rPr lang="en-US" sz="1400" dirty="0">
                <a:solidFill>
                  <a:schemeClr val="tx1">
                    <a:lumMod val="65000"/>
                    <a:lumOff val="35000"/>
                  </a:schemeClr>
                </a:solidFill>
              </a:rPr>
              <a:t> </a:t>
            </a:r>
            <a:r>
              <a:rPr lang="en-US" sz="1400" dirty="0" err="1">
                <a:solidFill>
                  <a:schemeClr val="tx1">
                    <a:lumMod val="65000"/>
                    <a:lumOff val="35000"/>
                  </a:schemeClr>
                </a:solidFill>
              </a:rPr>
              <a:t>dejstvu</a:t>
            </a:r>
            <a:r>
              <a:rPr lang="en-US" sz="1400" dirty="0">
                <a:solidFill>
                  <a:schemeClr val="tx1">
                    <a:lumMod val="65000"/>
                    <a:lumOff val="35000"/>
                  </a:schemeClr>
                </a:solidFill>
              </a:rPr>
              <a:t> </a:t>
            </a:r>
            <a:r>
              <a:rPr lang="en-US" sz="1400" dirty="0" err="1">
                <a:solidFill>
                  <a:schemeClr val="tx1">
                    <a:lumMod val="65000"/>
                    <a:lumOff val="35000"/>
                  </a:schemeClr>
                </a:solidFill>
              </a:rPr>
              <a:t>spoljašnje</a:t>
            </a:r>
            <a:r>
              <a:rPr lang="en-US" sz="1400" dirty="0">
                <a:solidFill>
                  <a:schemeClr val="tx1">
                    <a:lumMod val="65000"/>
                    <a:lumOff val="35000"/>
                  </a:schemeClr>
                </a:solidFill>
              </a:rPr>
              <a:t> </a:t>
            </a:r>
            <a:r>
              <a:rPr lang="sr-Latn-RS" sz="1400" dirty="0" smtClean="0">
                <a:solidFill>
                  <a:schemeClr val="tx1">
                    <a:lumMod val="65000"/>
                    <a:lumOff val="35000"/>
                  </a:schemeClr>
                </a:solidFill>
              </a:rPr>
              <a:t> </a:t>
            </a:r>
            <a:r>
              <a:rPr lang="en-US" sz="1400" dirty="0" err="1" smtClean="0">
                <a:solidFill>
                  <a:schemeClr val="tx1">
                    <a:lumMod val="65000"/>
                    <a:lumOff val="35000"/>
                  </a:schemeClr>
                </a:solidFill>
              </a:rPr>
              <a:t>sile</a:t>
            </a:r>
            <a:r>
              <a:rPr lang="en-US" sz="1400" dirty="0" smtClean="0">
                <a:solidFill>
                  <a:schemeClr val="tx1">
                    <a:lumMod val="65000"/>
                    <a:lumOff val="35000"/>
                  </a:schemeClr>
                </a:solidFill>
              </a:rPr>
              <a:t>.</a:t>
            </a:r>
            <a:r>
              <a:rPr lang="sr-Latn-RS" sz="1400" dirty="0" smtClean="0">
                <a:solidFill>
                  <a:schemeClr val="tx1">
                    <a:lumMod val="65000"/>
                    <a:lumOff val="35000"/>
                  </a:schemeClr>
                </a:solidFill>
              </a:rPr>
              <a:t> </a:t>
            </a:r>
            <a:r>
              <a:rPr lang="en-US" sz="1600" dirty="0" smtClean="0">
                <a:solidFill>
                  <a:srgbClr val="7030A0"/>
                </a:solidFill>
              </a:rPr>
              <a:t>–</a:t>
            </a:r>
            <a:r>
              <a:rPr lang="en-US" sz="1600" dirty="0" smtClean="0"/>
              <a:t> </a:t>
            </a:r>
            <a:r>
              <a:rPr lang="en-US" sz="1400" dirty="0" err="1" smtClean="0">
                <a:solidFill>
                  <a:schemeClr val="tx1">
                    <a:lumMod val="65000"/>
                    <a:lumOff val="35000"/>
                  </a:schemeClr>
                </a:solidFill>
              </a:rPr>
              <a:t>Veliki</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broj</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delova</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mašina</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i</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konstrukcija</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izložen</a:t>
            </a:r>
            <a:r>
              <a:rPr lang="en-US" sz="1400" dirty="0" smtClean="0">
                <a:solidFill>
                  <a:schemeClr val="tx1">
                    <a:lumMod val="65000"/>
                    <a:lumOff val="35000"/>
                  </a:schemeClr>
                </a:solidFill>
              </a:rPr>
              <a:t> je u </a:t>
            </a:r>
            <a:r>
              <a:rPr lang="en-US" sz="1400" dirty="0" err="1" smtClean="0">
                <a:solidFill>
                  <a:schemeClr val="tx1">
                    <a:lumMod val="65000"/>
                    <a:lumOff val="35000"/>
                  </a:schemeClr>
                </a:solidFill>
              </a:rPr>
              <a:t>toku</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rada</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udarnim-dinamičkim</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opterećenjima</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Takva</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opterećenja</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materijali</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daleko</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teže</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podnose</a:t>
            </a:r>
            <a:r>
              <a:rPr lang="en-US" sz="1400" dirty="0" smtClean="0">
                <a:solidFill>
                  <a:schemeClr val="tx1">
                    <a:lumMod val="65000"/>
                    <a:lumOff val="35000"/>
                  </a:schemeClr>
                </a:solidFill>
              </a:rPr>
              <a:t> od </a:t>
            </a:r>
            <a:r>
              <a:rPr lang="en-US" sz="1400" dirty="0" err="1" smtClean="0">
                <a:solidFill>
                  <a:schemeClr val="tx1">
                    <a:lumMod val="65000"/>
                    <a:lumOff val="35000"/>
                  </a:schemeClr>
                </a:solidFill>
              </a:rPr>
              <a:t>mirnih-statičkih</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opterećenja</a:t>
            </a:r>
            <a:r>
              <a:rPr lang="en-US" sz="1400" dirty="0" smtClean="0">
                <a:solidFill>
                  <a:schemeClr val="tx1">
                    <a:lumMod val="65000"/>
                    <a:lumOff val="35000"/>
                  </a:schemeClr>
                </a:solidFill>
              </a:rPr>
              <a:t>.</a:t>
            </a:r>
          </a:p>
          <a:p>
            <a:endParaRPr lang="en-US" sz="1600" dirty="0"/>
          </a:p>
          <a:p>
            <a:r>
              <a:rPr lang="sr-Latn-RS" sz="1600" u="sng" dirty="0" smtClean="0">
                <a:solidFill>
                  <a:srgbClr val="C00000"/>
                </a:solidFill>
              </a:rPr>
              <a:t>6. Z</a:t>
            </a:r>
            <a:r>
              <a:rPr lang="en-US" sz="1600" u="sng" dirty="0" err="1" smtClean="0">
                <a:solidFill>
                  <a:srgbClr val="C00000"/>
                </a:solidFill>
              </a:rPr>
              <a:t>amor</a:t>
            </a:r>
            <a:r>
              <a:rPr lang="en-US" sz="1600" u="sng" dirty="0" smtClean="0">
                <a:solidFill>
                  <a:srgbClr val="C00000"/>
                </a:solidFill>
              </a:rPr>
              <a:t> </a:t>
            </a:r>
            <a:r>
              <a:rPr lang="en-US" sz="1600" u="sng" dirty="0" err="1">
                <a:solidFill>
                  <a:srgbClr val="C00000"/>
                </a:solidFill>
              </a:rPr>
              <a:t>materijala</a:t>
            </a:r>
            <a:r>
              <a:rPr lang="en-US" sz="1600" dirty="0">
                <a:solidFill>
                  <a:srgbClr val="C00000"/>
                </a:solidFill>
              </a:rPr>
              <a:t>– </a:t>
            </a:r>
            <a:r>
              <a:rPr lang="en-US" sz="1400" dirty="0" err="1">
                <a:solidFill>
                  <a:schemeClr val="tx1">
                    <a:lumMod val="65000"/>
                    <a:lumOff val="35000"/>
                  </a:schemeClr>
                </a:solidFill>
              </a:rPr>
              <a:t>Usled</a:t>
            </a:r>
            <a:r>
              <a:rPr lang="en-US" sz="1400" dirty="0">
                <a:solidFill>
                  <a:schemeClr val="tx1">
                    <a:lumMod val="65000"/>
                    <a:lumOff val="35000"/>
                  </a:schemeClr>
                </a:solidFill>
              </a:rPr>
              <a:t> </a:t>
            </a:r>
            <a:r>
              <a:rPr lang="en-US" sz="1400" dirty="0" err="1">
                <a:solidFill>
                  <a:schemeClr val="tx1">
                    <a:lumMod val="65000"/>
                    <a:lumOff val="35000"/>
                  </a:schemeClr>
                </a:solidFill>
              </a:rPr>
              <a:t>dugotrajnog</a:t>
            </a:r>
            <a:r>
              <a:rPr lang="en-US" sz="1400" dirty="0">
                <a:solidFill>
                  <a:schemeClr val="tx1">
                    <a:lumMod val="65000"/>
                    <a:lumOff val="35000"/>
                  </a:schemeClr>
                </a:solidFill>
              </a:rPr>
              <a:t> </a:t>
            </a:r>
            <a:r>
              <a:rPr lang="en-US" sz="1400" dirty="0" err="1">
                <a:solidFill>
                  <a:schemeClr val="tx1">
                    <a:lumMod val="65000"/>
                    <a:lumOff val="35000"/>
                  </a:schemeClr>
                </a:solidFill>
              </a:rPr>
              <a:t>dejstva</a:t>
            </a:r>
            <a:r>
              <a:rPr lang="en-US" sz="1400" dirty="0">
                <a:solidFill>
                  <a:schemeClr val="tx1">
                    <a:lumMod val="65000"/>
                    <a:lumOff val="35000"/>
                  </a:schemeClr>
                </a:solidFill>
              </a:rPr>
              <a:t> </a:t>
            </a:r>
            <a:r>
              <a:rPr lang="en-US" sz="1400" dirty="0" err="1">
                <a:solidFill>
                  <a:schemeClr val="tx1">
                    <a:lumMod val="65000"/>
                    <a:lumOff val="35000"/>
                  </a:schemeClr>
                </a:solidFill>
              </a:rPr>
              <a:t>periodično</a:t>
            </a:r>
            <a:r>
              <a:rPr lang="en-US" sz="1400" dirty="0">
                <a:solidFill>
                  <a:schemeClr val="tx1">
                    <a:lumMod val="65000"/>
                    <a:lumOff val="35000"/>
                  </a:schemeClr>
                </a:solidFill>
              </a:rPr>
              <a:t> </a:t>
            </a:r>
            <a:r>
              <a:rPr lang="en-US" sz="1400" dirty="0" err="1">
                <a:solidFill>
                  <a:schemeClr val="tx1">
                    <a:lumMod val="65000"/>
                    <a:lumOff val="35000"/>
                  </a:schemeClr>
                </a:solidFill>
              </a:rPr>
              <a:t>promenljivih</a:t>
            </a:r>
            <a:r>
              <a:rPr lang="en-US" sz="1400" dirty="0">
                <a:solidFill>
                  <a:schemeClr val="tx1">
                    <a:lumMod val="65000"/>
                    <a:lumOff val="35000"/>
                  </a:schemeClr>
                </a:solidFill>
              </a:rPr>
              <a:t> </a:t>
            </a:r>
            <a:r>
              <a:rPr lang="en-US" sz="1400" dirty="0" err="1">
                <a:solidFill>
                  <a:schemeClr val="tx1">
                    <a:lumMod val="65000"/>
                    <a:lumOff val="35000"/>
                  </a:schemeClr>
                </a:solidFill>
              </a:rPr>
              <a:t>opterećenja</a:t>
            </a:r>
            <a:r>
              <a:rPr lang="en-US" sz="1400" dirty="0">
                <a:solidFill>
                  <a:schemeClr val="tx1">
                    <a:lumMod val="65000"/>
                    <a:lumOff val="35000"/>
                  </a:schemeClr>
                </a:solidFill>
              </a:rPr>
              <a:t> </a:t>
            </a:r>
            <a:r>
              <a:rPr lang="en-US" sz="1400" dirty="0" err="1">
                <a:solidFill>
                  <a:schemeClr val="tx1">
                    <a:lumMod val="65000"/>
                    <a:lumOff val="35000"/>
                  </a:schemeClr>
                </a:solidFill>
              </a:rPr>
              <a:t>nastaje</a:t>
            </a:r>
            <a:r>
              <a:rPr lang="en-US" sz="1400" dirty="0">
                <a:solidFill>
                  <a:schemeClr val="tx1">
                    <a:lumMod val="65000"/>
                    <a:lumOff val="35000"/>
                  </a:schemeClr>
                </a:solidFill>
              </a:rPr>
              <a:t> </a:t>
            </a:r>
            <a:r>
              <a:rPr lang="en-US" sz="1400" dirty="0" err="1">
                <a:solidFill>
                  <a:schemeClr val="tx1">
                    <a:lumMod val="65000"/>
                    <a:lumOff val="35000"/>
                  </a:schemeClr>
                </a:solidFill>
              </a:rPr>
              <a:t>postepeno</a:t>
            </a:r>
            <a:r>
              <a:rPr lang="en-US" sz="1400" dirty="0">
                <a:solidFill>
                  <a:schemeClr val="tx1">
                    <a:lumMod val="65000"/>
                    <a:lumOff val="35000"/>
                  </a:schemeClr>
                </a:solidFill>
              </a:rPr>
              <a:t> </a:t>
            </a:r>
            <a:r>
              <a:rPr lang="en-US" sz="1400" dirty="0" err="1">
                <a:solidFill>
                  <a:schemeClr val="tx1">
                    <a:lumMod val="65000"/>
                    <a:lumOff val="35000"/>
                  </a:schemeClr>
                </a:solidFill>
              </a:rPr>
              <a:t>razaranje</a:t>
            </a:r>
            <a:r>
              <a:rPr lang="en-US" sz="1400" dirty="0">
                <a:solidFill>
                  <a:schemeClr val="tx1">
                    <a:lumMod val="65000"/>
                    <a:lumOff val="35000"/>
                  </a:schemeClr>
                </a:solidFill>
              </a:rPr>
              <a:t> </a:t>
            </a:r>
            <a:r>
              <a:rPr lang="en-US" sz="1400" dirty="0" err="1">
                <a:solidFill>
                  <a:schemeClr val="tx1">
                    <a:lumMod val="65000"/>
                    <a:lumOff val="35000"/>
                  </a:schemeClr>
                </a:solidFill>
              </a:rPr>
              <a:t>materijala</a:t>
            </a:r>
            <a:r>
              <a:rPr lang="en-US" sz="1400" dirty="0">
                <a:solidFill>
                  <a:schemeClr val="tx1">
                    <a:lumMod val="65000"/>
                    <a:lumOff val="35000"/>
                  </a:schemeClr>
                </a:solidFill>
              </a:rPr>
              <a:t>. Ta </a:t>
            </a:r>
            <a:r>
              <a:rPr lang="en-US" sz="1400" dirty="0" err="1">
                <a:solidFill>
                  <a:schemeClr val="tx1">
                    <a:lumMod val="65000"/>
                    <a:lumOff val="35000"/>
                  </a:schemeClr>
                </a:solidFill>
              </a:rPr>
              <a:t>pojava</a:t>
            </a:r>
            <a:r>
              <a:rPr lang="en-US" sz="1400" dirty="0">
                <a:solidFill>
                  <a:schemeClr val="tx1">
                    <a:lumMod val="65000"/>
                    <a:lumOff val="35000"/>
                  </a:schemeClr>
                </a:solidFill>
              </a:rPr>
              <a:t> </a:t>
            </a:r>
            <a:r>
              <a:rPr lang="en-US" sz="1400" dirty="0" err="1">
                <a:solidFill>
                  <a:schemeClr val="tx1">
                    <a:lumMod val="65000"/>
                    <a:lumOff val="35000"/>
                  </a:schemeClr>
                </a:solidFill>
              </a:rPr>
              <a:t>naziva</a:t>
            </a:r>
            <a:r>
              <a:rPr lang="en-US" sz="1400" dirty="0">
                <a:solidFill>
                  <a:schemeClr val="tx1">
                    <a:lumMod val="65000"/>
                    <a:lumOff val="35000"/>
                  </a:schemeClr>
                </a:solidFill>
              </a:rPr>
              <a:t> se </a:t>
            </a:r>
            <a:r>
              <a:rPr lang="en-US" sz="1400" dirty="0" err="1">
                <a:solidFill>
                  <a:schemeClr val="tx1">
                    <a:lumMod val="65000"/>
                    <a:lumOff val="35000"/>
                  </a:schemeClr>
                </a:solidFill>
              </a:rPr>
              <a:t>zamor</a:t>
            </a:r>
            <a:r>
              <a:rPr lang="en-US" sz="1400" dirty="0">
                <a:solidFill>
                  <a:schemeClr val="tx1">
                    <a:lumMod val="65000"/>
                    <a:lumOff val="35000"/>
                  </a:schemeClr>
                </a:solidFill>
              </a:rPr>
              <a:t> </a:t>
            </a:r>
            <a:r>
              <a:rPr lang="en-US" sz="1400" dirty="0" err="1">
                <a:solidFill>
                  <a:schemeClr val="tx1">
                    <a:lumMod val="65000"/>
                    <a:lumOff val="35000"/>
                  </a:schemeClr>
                </a:solidFill>
              </a:rPr>
              <a:t>materijala</a:t>
            </a:r>
            <a:r>
              <a:rPr lang="en-US" sz="1400" dirty="0">
                <a:solidFill>
                  <a:schemeClr val="tx1">
                    <a:lumMod val="65000"/>
                    <a:lumOff val="35000"/>
                  </a:schemeClr>
                </a:solidFill>
              </a:rPr>
              <a:t>, a </a:t>
            </a:r>
            <a:r>
              <a:rPr lang="en-US" sz="1400" dirty="0" err="1">
                <a:solidFill>
                  <a:schemeClr val="tx1">
                    <a:lumMod val="65000"/>
                    <a:lumOff val="35000"/>
                  </a:schemeClr>
                </a:solidFill>
              </a:rPr>
              <a:t>tako</a:t>
            </a:r>
            <a:r>
              <a:rPr lang="en-US" sz="1400" dirty="0">
                <a:solidFill>
                  <a:schemeClr val="tx1">
                    <a:lumMod val="65000"/>
                    <a:lumOff val="35000"/>
                  </a:schemeClr>
                </a:solidFill>
              </a:rPr>
              <a:t> </a:t>
            </a:r>
            <a:r>
              <a:rPr lang="en-US" sz="1400" dirty="0" err="1">
                <a:solidFill>
                  <a:schemeClr val="tx1">
                    <a:lumMod val="65000"/>
                    <a:lumOff val="35000"/>
                  </a:schemeClr>
                </a:solidFill>
              </a:rPr>
              <a:t>izazvan</a:t>
            </a:r>
            <a:r>
              <a:rPr lang="en-US" sz="1400" dirty="0">
                <a:solidFill>
                  <a:schemeClr val="tx1">
                    <a:lumMod val="65000"/>
                    <a:lumOff val="35000"/>
                  </a:schemeClr>
                </a:solidFill>
              </a:rPr>
              <a:t> </a:t>
            </a:r>
            <a:r>
              <a:rPr lang="en-US" sz="1400" dirty="0" err="1">
                <a:solidFill>
                  <a:schemeClr val="tx1">
                    <a:lumMod val="65000"/>
                    <a:lumOff val="35000"/>
                  </a:schemeClr>
                </a:solidFill>
              </a:rPr>
              <a:t>prelom</a:t>
            </a:r>
            <a:r>
              <a:rPr lang="en-US" sz="1400" dirty="0">
                <a:solidFill>
                  <a:schemeClr val="tx1">
                    <a:lumMod val="65000"/>
                    <a:lumOff val="35000"/>
                  </a:schemeClr>
                </a:solidFill>
              </a:rPr>
              <a:t> – </a:t>
            </a:r>
            <a:r>
              <a:rPr lang="en-US" sz="1400" dirty="0" err="1">
                <a:solidFill>
                  <a:schemeClr val="tx1">
                    <a:lumMod val="65000"/>
                    <a:lumOff val="35000"/>
                  </a:schemeClr>
                </a:solidFill>
              </a:rPr>
              <a:t>prelom</a:t>
            </a:r>
            <a:r>
              <a:rPr lang="en-US" sz="1400" dirty="0">
                <a:solidFill>
                  <a:schemeClr val="tx1">
                    <a:lumMod val="65000"/>
                    <a:lumOff val="35000"/>
                  </a:schemeClr>
                </a:solidFill>
              </a:rPr>
              <a:t> </a:t>
            </a:r>
            <a:r>
              <a:rPr lang="en-US" sz="1400" dirty="0" err="1">
                <a:solidFill>
                  <a:schemeClr val="tx1">
                    <a:lumMod val="65000"/>
                    <a:lumOff val="35000"/>
                  </a:schemeClr>
                </a:solidFill>
              </a:rPr>
              <a:t>usled</a:t>
            </a:r>
            <a:r>
              <a:rPr lang="en-US" sz="1400" dirty="0">
                <a:solidFill>
                  <a:schemeClr val="tx1">
                    <a:lumMod val="65000"/>
                    <a:lumOff val="35000"/>
                  </a:schemeClr>
                </a:solidFill>
              </a:rPr>
              <a:t> </a:t>
            </a:r>
            <a:r>
              <a:rPr lang="en-US" sz="1400" dirty="0" err="1">
                <a:solidFill>
                  <a:schemeClr val="tx1">
                    <a:lumMod val="65000"/>
                    <a:lumOff val="35000"/>
                  </a:schemeClr>
                </a:solidFill>
              </a:rPr>
              <a:t>zamora</a:t>
            </a:r>
            <a:r>
              <a:rPr lang="en-US" sz="1400" dirty="0">
                <a:solidFill>
                  <a:schemeClr val="tx1">
                    <a:lumMod val="65000"/>
                    <a:lumOff val="35000"/>
                  </a:schemeClr>
                </a:solidFill>
              </a:rPr>
              <a:t>.</a:t>
            </a:r>
          </a:p>
          <a:p>
            <a:r>
              <a:rPr lang="en-US" sz="1400" dirty="0" err="1">
                <a:solidFill>
                  <a:schemeClr val="tx1">
                    <a:lumMod val="65000"/>
                    <a:lumOff val="35000"/>
                  </a:schemeClr>
                </a:solidFill>
              </a:rPr>
              <a:t>Za</a:t>
            </a:r>
            <a:r>
              <a:rPr lang="en-US" sz="1400" dirty="0">
                <a:solidFill>
                  <a:schemeClr val="tx1">
                    <a:lumMod val="65000"/>
                    <a:lumOff val="35000"/>
                  </a:schemeClr>
                </a:solidFill>
              </a:rPr>
              <a:t> </a:t>
            </a:r>
            <a:r>
              <a:rPr lang="en-US" sz="1400" dirty="0" err="1">
                <a:solidFill>
                  <a:schemeClr val="tx1">
                    <a:lumMod val="65000"/>
                    <a:lumOff val="35000"/>
                  </a:schemeClr>
                </a:solidFill>
              </a:rPr>
              <a:t>pojavu</a:t>
            </a:r>
            <a:r>
              <a:rPr lang="en-US" sz="1400" dirty="0">
                <a:solidFill>
                  <a:schemeClr val="tx1">
                    <a:lumMod val="65000"/>
                    <a:lumOff val="35000"/>
                  </a:schemeClr>
                </a:solidFill>
              </a:rPr>
              <a:t> </a:t>
            </a:r>
            <a:r>
              <a:rPr lang="en-US" sz="1400" dirty="0" err="1">
                <a:solidFill>
                  <a:schemeClr val="tx1">
                    <a:lumMod val="65000"/>
                    <a:lumOff val="35000"/>
                  </a:schemeClr>
                </a:solidFill>
              </a:rPr>
              <a:t>loma</a:t>
            </a:r>
            <a:r>
              <a:rPr lang="en-US" sz="1400" dirty="0">
                <a:solidFill>
                  <a:schemeClr val="tx1">
                    <a:lumMod val="65000"/>
                    <a:lumOff val="35000"/>
                  </a:schemeClr>
                </a:solidFill>
              </a:rPr>
              <a:t> </a:t>
            </a:r>
            <a:r>
              <a:rPr lang="en-US" sz="1400" dirty="0" err="1">
                <a:solidFill>
                  <a:schemeClr val="tx1">
                    <a:lumMod val="65000"/>
                    <a:lumOff val="35000"/>
                  </a:schemeClr>
                </a:solidFill>
              </a:rPr>
              <a:t>nije</a:t>
            </a:r>
            <a:r>
              <a:rPr lang="en-US" sz="1400" dirty="0">
                <a:solidFill>
                  <a:schemeClr val="tx1">
                    <a:lumMod val="65000"/>
                    <a:lumOff val="35000"/>
                  </a:schemeClr>
                </a:solidFill>
              </a:rPr>
              <a:t> od </a:t>
            </a:r>
            <a:r>
              <a:rPr lang="en-US" sz="1400" dirty="0" err="1">
                <a:solidFill>
                  <a:schemeClr val="tx1">
                    <a:lumMod val="65000"/>
                    <a:lumOff val="35000"/>
                  </a:schemeClr>
                </a:solidFill>
              </a:rPr>
              <a:t>odlučujućeg</a:t>
            </a:r>
            <a:r>
              <a:rPr lang="en-US" sz="1400" dirty="0">
                <a:solidFill>
                  <a:schemeClr val="tx1">
                    <a:lumMod val="65000"/>
                    <a:lumOff val="35000"/>
                  </a:schemeClr>
                </a:solidFill>
              </a:rPr>
              <a:t> </a:t>
            </a:r>
            <a:r>
              <a:rPr lang="en-US" sz="1400" dirty="0" err="1">
                <a:solidFill>
                  <a:schemeClr val="tx1">
                    <a:lumMod val="65000"/>
                    <a:lumOff val="35000"/>
                  </a:schemeClr>
                </a:solidFill>
              </a:rPr>
              <a:t>značaja</a:t>
            </a:r>
            <a:r>
              <a:rPr lang="en-US" sz="1400" dirty="0">
                <a:solidFill>
                  <a:schemeClr val="tx1">
                    <a:lumMod val="65000"/>
                    <a:lumOff val="35000"/>
                  </a:schemeClr>
                </a:solidFill>
              </a:rPr>
              <a:t> </a:t>
            </a:r>
            <a:r>
              <a:rPr lang="en-US" sz="1400" dirty="0" err="1">
                <a:solidFill>
                  <a:schemeClr val="tx1">
                    <a:lumMod val="65000"/>
                    <a:lumOff val="35000"/>
                  </a:schemeClr>
                </a:solidFill>
              </a:rPr>
              <a:t>samo</a:t>
            </a:r>
            <a:r>
              <a:rPr lang="en-US" sz="1400" dirty="0">
                <a:solidFill>
                  <a:schemeClr val="tx1">
                    <a:lumMod val="65000"/>
                    <a:lumOff val="35000"/>
                  </a:schemeClr>
                </a:solidFill>
              </a:rPr>
              <a:t> </a:t>
            </a:r>
            <a:r>
              <a:rPr lang="en-US" sz="1400" dirty="0" err="1">
                <a:solidFill>
                  <a:schemeClr val="tx1">
                    <a:lumMod val="65000"/>
                    <a:lumOff val="35000"/>
                  </a:schemeClr>
                </a:solidFill>
              </a:rPr>
              <a:t>visina</a:t>
            </a:r>
            <a:r>
              <a:rPr lang="en-US" sz="1400" dirty="0">
                <a:solidFill>
                  <a:schemeClr val="tx1">
                    <a:lumMod val="65000"/>
                    <a:lumOff val="35000"/>
                  </a:schemeClr>
                </a:solidFill>
              </a:rPr>
              <a:t> </a:t>
            </a:r>
            <a:r>
              <a:rPr lang="en-US" sz="1400" dirty="0" err="1">
                <a:solidFill>
                  <a:schemeClr val="tx1">
                    <a:lumMod val="65000"/>
                    <a:lumOff val="35000"/>
                  </a:schemeClr>
                </a:solidFill>
              </a:rPr>
              <a:t>opterećenja</a:t>
            </a:r>
            <a:r>
              <a:rPr lang="en-US" sz="1400" dirty="0">
                <a:solidFill>
                  <a:schemeClr val="tx1">
                    <a:lumMod val="65000"/>
                    <a:lumOff val="35000"/>
                  </a:schemeClr>
                </a:solidFill>
              </a:rPr>
              <a:t>, </a:t>
            </a:r>
            <a:r>
              <a:rPr lang="en-US" sz="1400" dirty="0" err="1">
                <a:solidFill>
                  <a:schemeClr val="tx1">
                    <a:lumMod val="65000"/>
                    <a:lumOff val="35000"/>
                  </a:schemeClr>
                </a:solidFill>
              </a:rPr>
              <a:t>već</a:t>
            </a:r>
            <a:r>
              <a:rPr lang="en-US" sz="1400" dirty="0">
                <a:solidFill>
                  <a:schemeClr val="tx1">
                    <a:lumMod val="65000"/>
                    <a:lumOff val="35000"/>
                  </a:schemeClr>
                </a:solidFill>
              </a:rPr>
              <a:t> </a:t>
            </a:r>
            <a:r>
              <a:rPr lang="en-US" sz="1400" dirty="0" err="1">
                <a:solidFill>
                  <a:schemeClr val="tx1">
                    <a:lumMod val="65000"/>
                    <a:lumOff val="35000"/>
                  </a:schemeClr>
                </a:solidFill>
              </a:rPr>
              <a:t>i</a:t>
            </a:r>
            <a:r>
              <a:rPr lang="en-US" sz="1400" dirty="0">
                <a:solidFill>
                  <a:schemeClr val="tx1">
                    <a:lumMod val="65000"/>
                    <a:lumOff val="35000"/>
                  </a:schemeClr>
                </a:solidFill>
              </a:rPr>
              <a:t> </a:t>
            </a:r>
            <a:r>
              <a:rPr lang="en-US" sz="1400" dirty="0" err="1">
                <a:solidFill>
                  <a:schemeClr val="tx1">
                    <a:lumMod val="65000"/>
                    <a:lumOff val="35000"/>
                  </a:schemeClr>
                </a:solidFill>
              </a:rPr>
              <a:t>učestalost</a:t>
            </a:r>
            <a:r>
              <a:rPr lang="en-US" sz="1400" dirty="0">
                <a:solidFill>
                  <a:schemeClr val="tx1">
                    <a:lumMod val="65000"/>
                    <a:lumOff val="35000"/>
                  </a:schemeClr>
                </a:solidFill>
              </a:rPr>
              <a:t> </a:t>
            </a:r>
            <a:r>
              <a:rPr lang="en-US" sz="1400" dirty="0" err="1">
                <a:solidFill>
                  <a:schemeClr val="tx1">
                    <a:lumMod val="65000"/>
                    <a:lumOff val="35000"/>
                  </a:schemeClr>
                </a:solidFill>
              </a:rPr>
              <a:t>njegovog</a:t>
            </a:r>
            <a:r>
              <a:rPr lang="en-US" sz="1400" dirty="0">
                <a:solidFill>
                  <a:schemeClr val="tx1">
                    <a:lumMod val="65000"/>
                    <a:lumOff val="35000"/>
                  </a:schemeClr>
                </a:solidFill>
              </a:rPr>
              <a:t> </a:t>
            </a:r>
            <a:r>
              <a:rPr lang="en-US" sz="1400" dirty="0" err="1">
                <a:solidFill>
                  <a:schemeClr val="tx1">
                    <a:lumMod val="65000"/>
                    <a:lumOff val="35000"/>
                  </a:schemeClr>
                </a:solidFill>
              </a:rPr>
              <a:t>ponavljanja</a:t>
            </a:r>
            <a:r>
              <a:rPr lang="en-US" sz="1400" dirty="0">
                <a:solidFill>
                  <a:schemeClr val="tx1">
                    <a:lumMod val="65000"/>
                    <a:lumOff val="35000"/>
                  </a:schemeClr>
                </a:solidFill>
              </a:rPr>
              <a:t>. </a:t>
            </a:r>
            <a:r>
              <a:rPr lang="en-US" sz="1400" dirty="0" err="1">
                <a:solidFill>
                  <a:schemeClr val="tx1">
                    <a:lumMod val="65000"/>
                    <a:lumOff val="35000"/>
                  </a:schemeClr>
                </a:solidFill>
              </a:rPr>
              <a:t>Pri</a:t>
            </a:r>
            <a:r>
              <a:rPr lang="en-US" sz="1400" dirty="0">
                <a:solidFill>
                  <a:schemeClr val="tx1">
                    <a:lumMod val="65000"/>
                    <a:lumOff val="35000"/>
                  </a:schemeClr>
                </a:solidFill>
              </a:rPr>
              <a:t> </a:t>
            </a:r>
            <a:r>
              <a:rPr lang="en-US" sz="1400" dirty="0" err="1">
                <a:solidFill>
                  <a:schemeClr val="tx1">
                    <a:lumMod val="65000"/>
                    <a:lumOff val="35000"/>
                  </a:schemeClr>
                </a:solidFill>
              </a:rPr>
              <a:t>učestalom</a:t>
            </a:r>
            <a:r>
              <a:rPr lang="en-US" sz="1400" dirty="0">
                <a:solidFill>
                  <a:schemeClr val="tx1">
                    <a:lumMod val="65000"/>
                    <a:lumOff val="35000"/>
                  </a:schemeClr>
                </a:solidFill>
              </a:rPr>
              <a:t> </a:t>
            </a:r>
            <a:r>
              <a:rPr lang="en-US" sz="1400" dirty="0" err="1">
                <a:solidFill>
                  <a:schemeClr val="tx1">
                    <a:lumMod val="65000"/>
                    <a:lumOff val="35000"/>
                  </a:schemeClr>
                </a:solidFill>
              </a:rPr>
              <a:t>ponavljanju</a:t>
            </a:r>
            <a:r>
              <a:rPr lang="en-US" sz="1400" dirty="0">
                <a:solidFill>
                  <a:schemeClr val="tx1">
                    <a:lumMod val="65000"/>
                    <a:lumOff val="35000"/>
                  </a:schemeClr>
                </a:solidFill>
              </a:rPr>
              <a:t> </a:t>
            </a:r>
            <a:r>
              <a:rPr lang="en-US" sz="1400" dirty="0" err="1">
                <a:solidFill>
                  <a:schemeClr val="tx1">
                    <a:lumMod val="65000"/>
                    <a:lumOff val="35000"/>
                  </a:schemeClr>
                </a:solidFill>
              </a:rPr>
              <a:t>nekog</a:t>
            </a:r>
            <a:r>
              <a:rPr lang="en-US" sz="1400" dirty="0">
                <a:solidFill>
                  <a:schemeClr val="tx1">
                    <a:lumMod val="65000"/>
                    <a:lumOff val="35000"/>
                  </a:schemeClr>
                </a:solidFill>
              </a:rPr>
              <a:t> </a:t>
            </a:r>
            <a:r>
              <a:rPr lang="en-US" sz="1400" dirty="0" err="1">
                <a:solidFill>
                  <a:schemeClr val="tx1">
                    <a:lumMod val="65000"/>
                    <a:lumOff val="35000"/>
                  </a:schemeClr>
                </a:solidFill>
              </a:rPr>
              <a:t>opterećenja</a:t>
            </a:r>
            <a:r>
              <a:rPr lang="en-US" sz="1400" dirty="0">
                <a:solidFill>
                  <a:schemeClr val="tx1">
                    <a:lumMod val="65000"/>
                    <a:lumOff val="35000"/>
                  </a:schemeClr>
                </a:solidFill>
              </a:rPr>
              <a:t> </a:t>
            </a:r>
            <a:r>
              <a:rPr lang="en-US" sz="1400" dirty="0" err="1">
                <a:solidFill>
                  <a:schemeClr val="tx1">
                    <a:lumMod val="65000"/>
                    <a:lumOff val="35000"/>
                  </a:schemeClr>
                </a:solidFill>
              </a:rPr>
              <a:t>mnogi</a:t>
            </a:r>
            <a:r>
              <a:rPr lang="en-US" sz="1400" dirty="0">
                <a:solidFill>
                  <a:schemeClr val="tx1">
                    <a:lumMod val="65000"/>
                    <a:lumOff val="35000"/>
                  </a:schemeClr>
                </a:solidFill>
              </a:rPr>
              <a:t> </a:t>
            </a:r>
            <a:r>
              <a:rPr lang="en-US" sz="1400" dirty="0" err="1">
                <a:solidFill>
                  <a:schemeClr val="tx1">
                    <a:lumMod val="65000"/>
                    <a:lumOff val="35000"/>
                  </a:schemeClr>
                </a:solidFill>
              </a:rPr>
              <a:t>mašinski</a:t>
            </a:r>
            <a:r>
              <a:rPr lang="en-US" sz="1400" dirty="0">
                <a:solidFill>
                  <a:schemeClr val="tx1">
                    <a:lumMod val="65000"/>
                    <a:lumOff val="35000"/>
                  </a:schemeClr>
                </a:solidFill>
              </a:rPr>
              <a:t> </a:t>
            </a:r>
            <a:r>
              <a:rPr lang="en-US" sz="1400" dirty="0" err="1">
                <a:solidFill>
                  <a:schemeClr val="tx1">
                    <a:lumMod val="65000"/>
                    <a:lumOff val="35000"/>
                  </a:schemeClr>
                </a:solidFill>
              </a:rPr>
              <a:t>delovi</a:t>
            </a:r>
            <a:r>
              <a:rPr lang="en-US" sz="1400" dirty="0">
                <a:solidFill>
                  <a:schemeClr val="tx1">
                    <a:lumMod val="65000"/>
                    <a:lumOff val="35000"/>
                  </a:schemeClr>
                </a:solidFill>
              </a:rPr>
              <a:t> se </a:t>
            </a:r>
            <a:r>
              <a:rPr lang="en-US" sz="1400" dirty="0" err="1">
                <a:solidFill>
                  <a:schemeClr val="tx1">
                    <a:lumMod val="65000"/>
                    <a:lumOff val="35000"/>
                  </a:schemeClr>
                </a:solidFill>
              </a:rPr>
              <a:t>lome</a:t>
            </a:r>
            <a:r>
              <a:rPr lang="en-US" sz="1400" dirty="0">
                <a:solidFill>
                  <a:schemeClr val="tx1">
                    <a:lumMod val="65000"/>
                    <a:lumOff val="35000"/>
                  </a:schemeClr>
                </a:solidFill>
              </a:rPr>
              <a:t>, </a:t>
            </a:r>
            <a:r>
              <a:rPr lang="en-US" sz="1400" dirty="0" err="1">
                <a:solidFill>
                  <a:schemeClr val="tx1">
                    <a:lumMod val="65000"/>
                    <a:lumOff val="35000"/>
                  </a:schemeClr>
                </a:solidFill>
              </a:rPr>
              <a:t>iako</a:t>
            </a:r>
            <a:r>
              <a:rPr lang="en-US" sz="1400" dirty="0">
                <a:solidFill>
                  <a:schemeClr val="tx1">
                    <a:lumMod val="65000"/>
                    <a:lumOff val="35000"/>
                  </a:schemeClr>
                </a:solidFill>
              </a:rPr>
              <a:t> je to </a:t>
            </a:r>
            <a:r>
              <a:rPr lang="en-US" sz="1400" dirty="0" err="1">
                <a:solidFill>
                  <a:schemeClr val="tx1">
                    <a:lumMod val="65000"/>
                    <a:lumOff val="35000"/>
                  </a:schemeClr>
                </a:solidFill>
              </a:rPr>
              <a:t>opterećenje</a:t>
            </a:r>
            <a:r>
              <a:rPr lang="en-US" sz="1400" dirty="0">
                <a:solidFill>
                  <a:schemeClr val="tx1">
                    <a:lumMod val="65000"/>
                    <a:lumOff val="35000"/>
                  </a:schemeClr>
                </a:solidFill>
              </a:rPr>
              <a:t> </a:t>
            </a:r>
            <a:r>
              <a:rPr lang="en-US" sz="1400" dirty="0" err="1">
                <a:solidFill>
                  <a:schemeClr val="tx1">
                    <a:lumMod val="65000"/>
                    <a:lumOff val="35000"/>
                  </a:schemeClr>
                </a:solidFill>
              </a:rPr>
              <a:t>znatno</a:t>
            </a:r>
            <a:r>
              <a:rPr lang="en-US" sz="1400" dirty="0">
                <a:solidFill>
                  <a:schemeClr val="tx1">
                    <a:lumMod val="65000"/>
                    <a:lumOff val="35000"/>
                  </a:schemeClr>
                </a:solidFill>
              </a:rPr>
              <a:t> </a:t>
            </a:r>
            <a:r>
              <a:rPr lang="en-US" sz="1400" dirty="0" err="1">
                <a:solidFill>
                  <a:schemeClr val="tx1">
                    <a:lumMod val="65000"/>
                    <a:lumOff val="35000"/>
                  </a:schemeClr>
                </a:solidFill>
              </a:rPr>
              <a:t>manje</a:t>
            </a:r>
            <a:r>
              <a:rPr lang="en-US" sz="1400" dirty="0">
                <a:solidFill>
                  <a:schemeClr val="tx1">
                    <a:lumMod val="65000"/>
                    <a:lumOff val="35000"/>
                  </a:schemeClr>
                </a:solidFill>
              </a:rPr>
              <a:t> od </a:t>
            </a:r>
            <a:r>
              <a:rPr lang="en-US" sz="1400" dirty="0" err="1">
                <a:solidFill>
                  <a:schemeClr val="tx1">
                    <a:lumMod val="65000"/>
                    <a:lumOff val="35000"/>
                  </a:schemeClr>
                </a:solidFill>
              </a:rPr>
              <a:t>statičkog</a:t>
            </a:r>
            <a:r>
              <a:rPr lang="en-US" sz="1400" dirty="0">
                <a:solidFill>
                  <a:schemeClr val="tx1">
                    <a:lumMod val="65000"/>
                    <a:lumOff val="35000"/>
                  </a:schemeClr>
                </a:solidFill>
              </a:rPr>
              <a:t> </a:t>
            </a:r>
            <a:r>
              <a:rPr lang="en-US" sz="1400" dirty="0" err="1">
                <a:solidFill>
                  <a:schemeClr val="tx1">
                    <a:lumMod val="65000"/>
                    <a:lumOff val="35000"/>
                  </a:schemeClr>
                </a:solidFill>
              </a:rPr>
              <a:t>opterećenja</a:t>
            </a:r>
            <a:r>
              <a:rPr lang="en-US" sz="1400" dirty="0">
                <a:solidFill>
                  <a:schemeClr val="tx1">
                    <a:lumMod val="65000"/>
                    <a:lumOff val="35000"/>
                  </a:schemeClr>
                </a:solidFill>
              </a:rPr>
              <a:t> </a:t>
            </a:r>
            <a:r>
              <a:rPr lang="en-US" sz="1400" dirty="0" err="1">
                <a:solidFill>
                  <a:schemeClr val="tx1">
                    <a:lumMod val="65000"/>
                    <a:lumOff val="35000"/>
                  </a:schemeClr>
                </a:solidFill>
              </a:rPr>
              <a:t>potrebnog</a:t>
            </a:r>
            <a:r>
              <a:rPr lang="en-US" sz="1400" dirty="0">
                <a:solidFill>
                  <a:schemeClr val="tx1">
                    <a:lumMod val="65000"/>
                    <a:lumOff val="35000"/>
                  </a:schemeClr>
                </a:solidFill>
              </a:rPr>
              <a:t> </a:t>
            </a:r>
            <a:r>
              <a:rPr lang="en-US" sz="1400" dirty="0" err="1">
                <a:solidFill>
                  <a:schemeClr val="tx1">
                    <a:lumMod val="65000"/>
                    <a:lumOff val="35000"/>
                  </a:schemeClr>
                </a:solidFill>
              </a:rPr>
              <a:t>za</a:t>
            </a:r>
            <a:r>
              <a:rPr lang="en-US" sz="1400" dirty="0">
                <a:solidFill>
                  <a:schemeClr val="tx1">
                    <a:lumMod val="65000"/>
                    <a:lumOff val="35000"/>
                  </a:schemeClr>
                </a:solidFill>
              </a:rPr>
              <a:t> </a:t>
            </a:r>
            <a:r>
              <a:rPr lang="en-US" sz="1400" dirty="0" err="1">
                <a:solidFill>
                  <a:schemeClr val="tx1">
                    <a:lumMod val="65000"/>
                    <a:lumOff val="35000"/>
                  </a:schemeClr>
                </a:solidFill>
              </a:rPr>
              <a:t>lom</a:t>
            </a:r>
            <a:r>
              <a:rPr lang="en-US" sz="1400" dirty="0">
                <a:solidFill>
                  <a:schemeClr val="tx1">
                    <a:lumMod val="65000"/>
                    <a:lumOff val="35000"/>
                  </a:schemeClr>
                </a:solidFill>
              </a:rPr>
              <a:t>.</a:t>
            </a:r>
          </a:p>
        </p:txBody>
      </p:sp>
    </p:spTree>
    <p:extLst>
      <p:ext uri="{BB962C8B-B14F-4D97-AF65-F5344CB8AC3E}">
        <p14:creationId xmlns:p14="http://schemas.microsoft.com/office/powerpoint/2010/main" val="1706329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95400" y="0"/>
            <a:ext cx="6400800" cy="533400"/>
          </a:xfrm>
        </p:spPr>
        <p:txBody>
          <a:bodyPr>
            <a:noAutofit/>
          </a:bodyPr>
          <a:lstStyle/>
          <a:p>
            <a:r>
              <a:rPr lang="en-US" sz="3600" dirty="0" err="1" smtClean="0">
                <a:solidFill>
                  <a:srgbClr val="008000"/>
                </a:solidFill>
              </a:rPr>
              <a:t>Biotehni</a:t>
            </a:r>
            <a:r>
              <a:rPr lang="sr-Latn-RS" sz="3600" dirty="0" smtClean="0">
                <a:solidFill>
                  <a:srgbClr val="008000"/>
                </a:solidFill>
              </a:rPr>
              <a:t>čki materijali</a:t>
            </a:r>
            <a:endParaRPr lang="en-US" sz="3600" dirty="0">
              <a:solidFill>
                <a:srgbClr val="008000"/>
              </a:solidFill>
            </a:endParaRPr>
          </a:p>
        </p:txBody>
      </p:sp>
      <p:sp>
        <p:nvSpPr>
          <p:cNvPr id="2" name="Rectangle 1"/>
          <p:cNvSpPr/>
          <p:nvPr/>
        </p:nvSpPr>
        <p:spPr>
          <a:xfrm>
            <a:off x="410029" y="349125"/>
            <a:ext cx="8305800" cy="646331"/>
          </a:xfrm>
          <a:prstGeom prst="rect">
            <a:avLst/>
          </a:prstGeom>
        </p:spPr>
        <p:txBody>
          <a:bodyPr wrap="square">
            <a:spAutoFit/>
          </a:bodyPr>
          <a:lstStyle/>
          <a:p>
            <a:endParaRPr lang="en-US" dirty="0"/>
          </a:p>
          <a:p>
            <a:r>
              <a:rPr lang="en-US" dirty="0"/>
              <a:t> </a:t>
            </a:r>
            <a:endParaRPr lang="en-US" sz="2400" dirty="0">
              <a:solidFill>
                <a:schemeClr val="tx1">
                  <a:lumMod val="50000"/>
                  <a:lumOff val="50000"/>
                </a:schemeClr>
              </a:solidFill>
            </a:endParaRPr>
          </a:p>
        </p:txBody>
      </p:sp>
      <p:sp>
        <p:nvSpPr>
          <p:cNvPr id="6" name="Rectangle 5"/>
          <p:cNvSpPr/>
          <p:nvPr/>
        </p:nvSpPr>
        <p:spPr>
          <a:xfrm>
            <a:off x="761999" y="487624"/>
            <a:ext cx="4191853" cy="369332"/>
          </a:xfrm>
          <a:prstGeom prst="rect">
            <a:avLst/>
          </a:prstGeom>
        </p:spPr>
        <p:txBody>
          <a:bodyPr wrap="none">
            <a:spAutoFit/>
          </a:bodyPr>
          <a:lstStyle/>
          <a:p>
            <a:r>
              <a:rPr lang="sr-Latn-RS" dirty="0"/>
              <a:t>Osnovna mehanička svojstva materijala su</a:t>
            </a:r>
            <a:r>
              <a:rPr lang="ru-RU" dirty="0"/>
              <a:t>:</a:t>
            </a:r>
            <a:endParaRPr lang="en-US" dirty="0"/>
          </a:p>
        </p:txBody>
      </p:sp>
      <p:sp>
        <p:nvSpPr>
          <p:cNvPr id="8" name="Rectangle 7"/>
          <p:cNvSpPr/>
          <p:nvPr/>
        </p:nvSpPr>
        <p:spPr>
          <a:xfrm>
            <a:off x="84447" y="838200"/>
            <a:ext cx="8956964" cy="6032421"/>
          </a:xfrm>
          <a:prstGeom prst="rect">
            <a:avLst/>
          </a:prstGeom>
        </p:spPr>
        <p:txBody>
          <a:bodyPr wrap="square">
            <a:spAutoFit/>
          </a:bodyPr>
          <a:lstStyle/>
          <a:p>
            <a:r>
              <a:rPr lang="sr-Latn-RS" sz="1600" u="sng" dirty="0" smtClean="0">
                <a:solidFill>
                  <a:srgbClr val="C00000"/>
                </a:solidFill>
              </a:rPr>
              <a:t>1. </a:t>
            </a:r>
            <a:r>
              <a:rPr lang="en-US" sz="1600" u="sng" dirty="0" err="1" smtClean="0">
                <a:solidFill>
                  <a:srgbClr val="C00000"/>
                </a:solidFill>
              </a:rPr>
              <a:t>Čvrstoća</a:t>
            </a:r>
            <a:r>
              <a:rPr lang="en-US" sz="1600" dirty="0" smtClean="0">
                <a:solidFill>
                  <a:srgbClr val="C00000"/>
                </a:solidFill>
              </a:rPr>
              <a:t> </a:t>
            </a:r>
            <a:r>
              <a:rPr lang="en-US" sz="1600" dirty="0">
                <a:solidFill>
                  <a:srgbClr val="C00000"/>
                </a:solidFill>
              </a:rPr>
              <a:t>(</a:t>
            </a:r>
            <a:r>
              <a:rPr lang="en-US" sz="1600" dirty="0" err="1">
                <a:solidFill>
                  <a:srgbClr val="C00000"/>
                </a:solidFill>
              </a:rPr>
              <a:t>jačina</a:t>
            </a:r>
            <a:r>
              <a:rPr lang="en-US" sz="1600" dirty="0">
                <a:solidFill>
                  <a:srgbClr val="C00000"/>
                </a:solidFill>
              </a:rPr>
              <a:t> </a:t>
            </a:r>
            <a:r>
              <a:rPr lang="en-US" sz="1600" dirty="0" err="1">
                <a:solidFill>
                  <a:srgbClr val="C00000"/>
                </a:solidFill>
              </a:rPr>
              <a:t>materijala</a:t>
            </a:r>
            <a:r>
              <a:rPr lang="en-US" sz="1600" dirty="0">
                <a:solidFill>
                  <a:srgbClr val="C00000"/>
                </a:solidFill>
              </a:rPr>
              <a:t>) </a:t>
            </a:r>
            <a:r>
              <a:rPr lang="en-US" sz="1400" dirty="0">
                <a:solidFill>
                  <a:schemeClr val="tx1">
                    <a:lumMod val="65000"/>
                    <a:lumOff val="35000"/>
                  </a:schemeClr>
                </a:solidFill>
              </a:rPr>
              <a:t>je </a:t>
            </a:r>
            <a:r>
              <a:rPr lang="en-US" sz="1400" dirty="0" err="1">
                <a:solidFill>
                  <a:schemeClr val="tx1">
                    <a:lumMod val="65000"/>
                    <a:lumOff val="35000"/>
                  </a:schemeClr>
                </a:solidFill>
              </a:rPr>
              <a:t>svojstvo</a:t>
            </a:r>
            <a:r>
              <a:rPr lang="en-US" sz="1400" dirty="0">
                <a:solidFill>
                  <a:schemeClr val="tx1">
                    <a:lumMod val="65000"/>
                    <a:lumOff val="35000"/>
                  </a:schemeClr>
                </a:solidFill>
              </a:rPr>
              <a:t> </a:t>
            </a:r>
            <a:r>
              <a:rPr lang="en-US" sz="1400" dirty="0" err="1">
                <a:solidFill>
                  <a:schemeClr val="tx1">
                    <a:lumMod val="65000"/>
                    <a:lumOff val="35000"/>
                  </a:schemeClr>
                </a:solidFill>
              </a:rPr>
              <a:t>materijala</a:t>
            </a:r>
            <a:r>
              <a:rPr lang="en-US" sz="1400" dirty="0">
                <a:solidFill>
                  <a:schemeClr val="tx1">
                    <a:lumMod val="65000"/>
                    <a:lumOff val="35000"/>
                  </a:schemeClr>
                </a:solidFill>
              </a:rPr>
              <a:t> da se </a:t>
            </a:r>
            <a:r>
              <a:rPr lang="en-US" sz="1400" dirty="0" err="1">
                <a:solidFill>
                  <a:schemeClr val="tx1">
                    <a:lumMod val="65000"/>
                    <a:lumOff val="35000"/>
                  </a:schemeClr>
                </a:solidFill>
              </a:rPr>
              <a:t>odupre</a:t>
            </a:r>
            <a:r>
              <a:rPr lang="en-US" sz="1400" dirty="0">
                <a:solidFill>
                  <a:schemeClr val="tx1">
                    <a:lumMod val="65000"/>
                    <a:lumOff val="35000"/>
                  </a:schemeClr>
                </a:solidFill>
              </a:rPr>
              <a:t> </a:t>
            </a:r>
            <a:r>
              <a:rPr lang="en-US" sz="1400" dirty="0" err="1">
                <a:solidFill>
                  <a:schemeClr val="tx1">
                    <a:lumMod val="65000"/>
                    <a:lumOff val="35000"/>
                  </a:schemeClr>
                </a:solidFill>
              </a:rPr>
              <a:t>razaranju</a:t>
            </a:r>
            <a:r>
              <a:rPr lang="en-US" sz="1400" dirty="0">
                <a:solidFill>
                  <a:schemeClr val="tx1">
                    <a:lumMod val="65000"/>
                    <a:lumOff val="35000"/>
                  </a:schemeClr>
                </a:solidFill>
              </a:rPr>
              <a:t> pod </a:t>
            </a:r>
            <a:r>
              <a:rPr lang="en-US" sz="1400" dirty="0" err="1">
                <a:solidFill>
                  <a:schemeClr val="tx1">
                    <a:lumMod val="65000"/>
                    <a:lumOff val="35000"/>
                  </a:schemeClr>
                </a:solidFill>
              </a:rPr>
              <a:t>dejstvom</a:t>
            </a:r>
            <a:r>
              <a:rPr lang="en-US" sz="1400" dirty="0">
                <a:solidFill>
                  <a:schemeClr val="tx1">
                    <a:lumMod val="65000"/>
                    <a:lumOff val="35000"/>
                  </a:schemeClr>
                </a:solidFill>
              </a:rPr>
              <a:t> </a:t>
            </a:r>
            <a:r>
              <a:rPr lang="en-US" sz="1400" dirty="0" err="1">
                <a:solidFill>
                  <a:schemeClr val="tx1">
                    <a:lumMod val="65000"/>
                    <a:lumOff val="35000"/>
                  </a:schemeClr>
                </a:solidFill>
              </a:rPr>
              <a:t>spoljašnje</a:t>
            </a:r>
            <a:r>
              <a:rPr lang="en-US" sz="1400" dirty="0">
                <a:solidFill>
                  <a:schemeClr val="tx1">
                    <a:lumMod val="65000"/>
                    <a:lumOff val="35000"/>
                  </a:schemeClr>
                </a:solidFill>
              </a:rPr>
              <a:t> </a:t>
            </a:r>
            <a:r>
              <a:rPr lang="en-US" sz="1400" dirty="0" err="1">
                <a:solidFill>
                  <a:schemeClr val="tx1">
                    <a:lumMod val="65000"/>
                    <a:lumOff val="35000"/>
                  </a:schemeClr>
                </a:solidFill>
              </a:rPr>
              <a:t>sile</a:t>
            </a:r>
            <a:r>
              <a:rPr lang="en-US" sz="1400" dirty="0">
                <a:solidFill>
                  <a:schemeClr val="tx1">
                    <a:lumMod val="65000"/>
                    <a:lumOff val="35000"/>
                  </a:schemeClr>
                </a:solidFill>
              </a:rPr>
              <a:t>.</a:t>
            </a:r>
          </a:p>
          <a:p>
            <a:r>
              <a:rPr lang="en-US" sz="1400" dirty="0" err="1">
                <a:solidFill>
                  <a:schemeClr val="tx1">
                    <a:lumMod val="65000"/>
                    <a:lumOff val="35000"/>
                  </a:schemeClr>
                </a:solidFill>
              </a:rPr>
              <a:t>Dinamička</a:t>
            </a:r>
            <a:r>
              <a:rPr lang="en-US" sz="1400" dirty="0">
                <a:solidFill>
                  <a:schemeClr val="tx1">
                    <a:lumMod val="65000"/>
                    <a:lumOff val="35000"/>
                  </a:schemeClr>
                </a:solidFill>
              </a:rPr>
              <a:t> </a:t>
            </a:r>
            <a:r>
              <a:rPr lang="en-US" sz="1400" dirty="0" err="1">
                <a:solidFill>
                  <a:schemeClr val="tx1">
                    <a:lumMod val="65000"/>
                    <a:lumOff val="35000"/>
                  </a:schemeClr>
                </a:solidFill>
              </a:rPr>
              <a:t>čvrstoća</a:t>
            </a:r>
            <a:r>
              <a:rPr lang="en-US" sz="1400" dirty="0">
                <a:solidFill>
                  <a:schemeClr val="tx1">
                    <a:lumMod val="65000"/>
                    <a:lumOff val="35000"/>
                  </a:schemeClr>
                </a:solidFill>
              </a:rPr>
              <a:t> </a:t>
            </a:r>
            <a:r>
              <a:rPr lang="en-US" sz="1400" dirty="0" err="1">
                <a:solidFill>
                  <a:schemeClr val="tx1">
                    <a:lumMod val="65000"/>
                    <a:lumOff val="35000"/>
                  </a:schemeClr>
                </a:solidFill>
              </a:rPr>
              <a:t>materijala</a:t>
            </a:r>
            <a:r>
              <a:rPr lang="en-US" sz="1400" dirty="0">
                <a:solidFill>
                  <a:schemeClr val="tx1">
                    <a:lumMod val="65000"/>
                    <a:lumOff val="35000"/>
                  </a:schemeClr>
                </a:solidFill>
              </a:rPr>
              <a:t> </a:t>
            </a:r>
            <a:r>
              <a:rPr lang="en-US" sz="1400" dirty="0" err="1">
                <a:solidFill>
                  <a:schemeClr val="tx1">
                    <a:lumMod val="65000"/>
                    <a:lumOff val="35000"/>
                  </a:schemeClr>
                </a:solidFill>
              </a:rPr>
              <a:t>izražava</a:t>
            </a:r>
            <a:r>
              <a:rPr lang="en-US" sz="1400" dirty="0">
                <a:solidFill>
                  <a:schemeClr val="tx1">
                    <a:lumMod val="65000"/>
                    <a:lumOff val="35000"/>
                  </a:schemeClr>
                </a:solidFill>
              </a:rPr>
              <a:t> se </a:t>
            </a:r>
            <a:r>
              <a:rPr lang="en-US" sz="1400" dirty="0" err="1">
                <a:solidFill>
                  <a:schemeClr val="tx1">
                    <a:lumMod val="65000"/>
                    <a:lumOff val="35000"/>
                  </a:schemeClr>
                </a:solidFill>
              </a:rPr>
              <a:t>udarnom</a:t>
            </a:r>
            <a:r>
              <a:rPr lang="en-US" sz="1400" dirty="0">
                <a:solidFill>
                  <a:schemeClr val="tx1">
                    <a:lumMod val="65000"/>
                    <a:lumOff val="35000"/>
                  </a:schemeClr>
                </a:solidFill>
              </a:rPr>
              <a:t> </a:t>
            </a:r>
            <a:r>
              <a:rPr lang="en-US" sz="1400" dirty="0" err="1">
                <a:solidFill>
                  <a:schemeClr val="tx1">
                    <a:lumMod val="65000"/>
                    <a:lumOff val="35000"/>
                  </a:schemeClr>
                </a:solidFill>
              </a:rPr>
              <a:t>žilavošću</a:t>
            </a:r>
            <a:r>
              <a:rPr lang="en-US" sz="1400" dirty="0">
                <a:solidFill>
                  <a:schemeClr val="tx1">
                    <a:lumMod val="65000"/>
                    <a:lumOff val="35000"/>
                  </a:schemeClr>
                </a:solidFill>
              </a:rPr>
              <a:t>, </a:t>
            </a:r>
            <a:r>
              <a:rPr lang="en-US" sz="1400" dirty="0" err="1">
                <a:solidFill>
                  <a:schemeClr val="tx1">
                    <a:lumMod val="65000"/>
                    <a:lumOff val="35000"/>
                  </a:schemeClr>
                </a:solidFill>
              </a:rPr>
              <a:t>odnosno</a:t>
            </a:r>
            <a:r>
              <a:rPr lang="en-US" sz="1400" dirty="0">
                <a:solidFill>
                  <a:schemeClr val="tx1">
                    <a:lumMod val="65000"/>
                    <a:lumOff val="35000"/>
                  </a:schemeClr>
                </a:solidFill>
              </a:rPr>
              <a:t> </a:t>
            </a:r>
            <a:r>
              <a:rPr lang="en-US" sz="1400" dirty="0" err="1">
                <a:solidFill>
                  <a:schemeClr val="tx1">
                    <a:lumMod val="65000"/>
                    <a:lumOff val="35000"/>
                  </a:schemeClr>
                </a:solidFill>
              </a:rPr>
              <a:t>krtošću</a:t>
            </a:r>
            <a:r>
              <a:rPr lang="en-US" sz="1400" dirty="0">
                <a:solidFill>
                  <a:schemeClr val="tx1">
                    <a:lumMod val="65000"/>
                    <a:lumOff val="35000"/>
                  </a:schemeClr>
                </a:solidFill>
              </a:rPr>
              <a:t> </a:t>
            </a:r>
            <a:r>
              <a:rPr lang="en-US" sz="1400" dirty="0" err="1">
                <a:solidFill>
                  <a:schemeClr val="tx1">
                    <a:lumMod val="65000"/>
                    <a:lumOff val="35000"/>
                  </a:schemeClr>
                </a:solidFill>
              </a:rPr>
              <a:t>i</a:t>
            </a:r>
            <a:r>
              <a:rPr lang="en-US" sz="1400" dirty="0">
                <a:solidFill>
                  <a:schemeClr val="tx1">
                    <a:lumMod val="65000"/>
                    <a:lumOff val="35000"/>
                  </a:schemeClr>
                </a:solidFill>
              </a:rPr>
              <a:t> </a:t>
            </a:r>
            <a:r>
              <a:rPr lang="en-US" sz="1400" dirty="0" err="1">
                <a:solidFill>
                  <a:schemeClr val="tx1">
                    <a:lumMod val="65000"/>
                    <a:lumOff val="35000"/>
                  </a:schemeClr>
                </a:solidFill>
              </a:rPr>
              <a:t>određuje</a:t>
            </a:r>
            <a:r>
              <a:rPr lang="en-US" sz="1400" dirty="0">
                <a:solidFill>
                  <a:schemeClr val="tx1">
                    <a:lumMod val="65000"/>
                    <a:lumOff val="35000"/>
                  </a:schemeClr>
                </a:solidFill>
              </a:rPr>
              <a:t> se </a:t>
            </a:r>
            <a:r>
              <a:rPr lang="en-US" sz="1400" dirty="0" err="1">
                <a:solidFill>
                  <a:schemeClr val="tx1">
                    <a:lumMod val="65000"/>
                    <a:lumOff val="35000"/>
                  </a:schemeClr>
                </a:solidFill>
              </a:rPr>
              <a:t>izlaganjem</a:t>
            </a:r>
            <a:r>
              <a:rPr lang="en-US" sz="1400" dirty="0">
                <a:solidFill>
                  <a:schemeClr val="tx1">
                    <a:lumMod val="65000"/>
                    <a:lumOff val="35000"/>
                  </a:schemeClr>
                </a:solidFill>
              </a:rPr>
              <a:t> </a:t>
            </a:r>
            <a:r>
              <a:rPr lang="en-US" sz="1400" dirty="0" err="1">
                <a:solidFill>
                  <a:schemeClr val="tx1">
                    <a:lumMod val="65000"/>
                    <a:lumOff val="35000"/>
                  </a:schemeClr>
                </a:solidFill>
              </a:rPr>
              <a:t>uzorka</a:t>
            </a:r>
            <a:r>
              <a:rPr lang="en-US" sz="1400" dirty="0">
                <a:solidFill>
                  <a:schemeClr val="tx1">
                    <a:lumMod val="65000"/>
                    <a:lumOff val="35000"/>
                  </a:schemeClr>
                </a:solidFill>
              </a:rPr>
              <a:t> </a:t>
            </a:r>
            <a:r>
              <a:rPr lang="en-US" sz="1400" dirty="0" err="1">
                <a:solidFill>
                  <a:schemeClr val="tx1">
                    <a:lumMod val="65000"/>
                    <a:lumOff val="35000"/>
                  </a:schemeClr>
                </a:solidFill>
              </a:rPr>
              <a:t>materijala</a:t>
            </a:r>
            <a:r>
              <a:rPr lang="en-US" sz="1400" dirty="0">
                <a:solidFill>
                  <a:schemeClr val="tx1">
                    <a:lumMod val="65000"/>
                    <a:lumOff val="35000"/>
                  </a:schemeClr>
                </a:solidFill>
              </a:rPr>
              <a:t> </a:t>
            </a:r>
            <a:r>
              <a:rPr lang="en-US" sz="1400" dirty="0" err="1">
                <a:solidFill>
                  <a:schemeClr val="tx1">
                    <a:lumMod val="65000"/>
                    <a:lumOff val="35000"/>
                  </a:schemeClr>
                </a:solidFill>
              </a:rPr>
              <a:t>dinamičkom</a:t>
            </a:r>
            <a:r>
              <a:rPr lang="en-US" sz="1400" dirty="0">
                <a:solidFill>
                  <a:schemeClr val="tx1">
                    <a:lumMod val="65000"/>
                    <a:lumOff val="35000"/>
                  </a:schemeClr>
                </a:solidFill>
              </a:rPr>
              <a:t> (</a:t>
            </a:r>
            <a:r>
              <a:rPr lang="en-US" sz="1400" dirty="0" err="1">
                <a:solidFill>
                  <a:schemeClr val="tx1">
                    <a:lumMod val="65000"/>
                    <a:lumOff val="35000"/>
                  </a:schemeClr>
                </a:solidFill>
              </a:rPr>
              <a:t>udarnom</a:t>
            </a:r>
            <a:r>
              <a:rPr lang="en-US" sz="1400" dirty="0">
                <a:solidFill>
                  <a:schemeClr val="tx1">
                    <a:lumMod val="65000"/>
                    <a:lumOff val="35000"/>
                  </a:schemeClr>
                </a:solidFill>
              </a:rPr>
              <a:t>) </a:t>
            </a:r>
            <a:r>
              <a:rPr lang="en-US" sz="1400" dirty="0" err="1">
                <a:solidFill>
                  <a:schemeClr val="tx1">
                    <a:lumMod val="65000"/>
                    <a:lumOff val="35000"/>
                  </a:schemeClr>
                </a:solidFill>
              </a:rPr>
              <a:t>naprezanju</a:t>
            </a:r>
            <a:r>
              <a:rPr lang="en-US" sz="1400" dirty="0" smtClean="0">
                <a:solidFill>
                  <a:schemeClr val="tx1">
                    <a:lumMod val="65000"/>
                    <a:lumOff val="35000"/>
                  </a:schemeClr>
                </a:solidFill>
              </a:rPr>
              <a:t>.</a:t>
            </a:r>
            <a:r>
              <a:rPr lang="sr-Latn-RS" sz="1400" dirty="0" smtClean="0">
                <a:solidFill>
                  <a:schemeClr val="tx1">
                    <a:lumMod val="65000"/>
                    <a:lumOff val="35000"/>
                  </a:schemeClr>
                </a:solidFill>
              </a:rPr>
              <a:t> </a:t>
            </a:r>
            <a:r>
              <a:rPr lang="en-US" sz="1400" dirty="0" err="1">
                <a:solidFill>
                  <a:schemeClr val="tx1">
                    <a:lumMod val="65000"/>
                    <a:lumOff val="35000"/>
                  </a:schemeClr>
                </a:solidFill>
              </a:rPr>
              <a:t>Što</a:t>
            </a:r>
            <a:r>
              <a:rPr lang="en-US" sz="1400" dirty="0">
                <a:solidFill>
                  <a:schemeClr val="tx1">
                    <a:lumMod val="65000"/>
                    <a:lumOff val="35000"/>
                  </a:schemeClr>
                </a:solidFill>
              </a:rPr>
              <a:t> </a:t>
            </a:r>
            <a:r>
              <a:rPr lang="en-US" sz="1400" dirty="0" err="1">
                <a:solidFill>
                  <a:schemeClr val="tx1">
                    <a:lumMod val="65000"/>
                    <a:lumOff val="35000"/>
                  </a:schemeClr>
                </a:solidFill>
              </a:rPr>
              <a:t>materijal</a:t>
            </a:r>
            <a:r>
              <a:rPr lang="en-US" sz="1400" dirty="0">
                <a:solidFill>
                  <a:schemeClr val="tx1">
                    <a:lumMod val="65000"/>
                    <a:lumOff val="35000"/>
                  </a:schemeClr>
                </a:solidFill>
              </a:rPr>
              <a:t> </a:t>
            </a:r>
            <a:r>
              <a:rPr lang="en-US" sz="1400" dirty="0" err="1">
                <a:solidFill>
                  <a:schemeClr val="tx1">
                    <a:lumMod val="65000"/>
                    <a:lumOff val="35000"/>
                  </a:schemeClr>
                </a:solidFill>
              </a:rPr>
              <a:t>može</a:t>
            </a:r>
            <a:r>
              <a:rPr lang="en-US" sz="1400" dirty="0">
                <a:solidFill>
                  <a:schemeClr val="tx1">
                    <a:lumMod val="65000"/>
                    <a:lumOff val="35000"/>
                  </a:schemeClr>
                </a:solidFill>
              </a:rPr>
              <a:t> da </a:t>
            </a:r>
            <a:r>
              <a:rPr lang="en-US" sz="1400" dirty="0" err="1">
                <a:solidFill>
                  <a:schemeClr val="tx1">
                    <a:lumMod val="65000"/>
                    <a:lumOff val="35000"/>
                  </a:schemeClr>
                </a:solidFill>
              </a:rPr>
              <a:t>podnese</a:t>
            </a:r>
            <a:r>
              <a:rPr lang="en-US" sz="1400" dirty="0">
                <a:solidFill>
                  <a:schemeClr val="tx1">
                    <a:lumMod val="65000"/>
                    <a:lumOff val="35000"/>
                  </a:schemeClr>
                </a:solidFill>
              </a:rPr>
              <a:t> </a:t>
            </a:r>
            <a:r>
              <a:rPr lang="en-US" sz="1400" dirty="0" err="1">
                <a:solidFill>
                  <a:schemeClr val="tx1">
                    <a:lumMod val="65000"/>
                    <a:lumOff val="35000"/>
                  </a:schemeClr>
                </a:solidFill>
              </a:rPr>
              <a:t>veće</a:t>
            </a:r>
            <a:r>
              <a:rPr lang="en-US" sz="1400" dirty="0">
                <a:solidFill>
                  <a:schemeClr val="tx1">
                    <a:lumMod val="65000"/>
                    <a:lumOff val="35000"/>
                  </a:schemeClr>
                </a:solidFill>
              </a:rPr>
              <a:t> </a:t>
            </a:r>
            <a:r>
              <a:rPr lang="en-US" sz="1400" dirty="0" err="1">
                <a:solidFill>
                  <a:schemeClr val="tx1">
                    <a:lumMod val="65000"/>
                    <a:lumOff val="35000"/>
                  </a:schemeClr>
                </a:solidFill>
              </a:rPr>
              <a:t>sile-opterećenja</a:t>
            </a:r>
            <a:r>
              <a:rPr lang="en-US" sz="1400" dirty="0">
                <a:solidFill>
                  <a:schemeClr val="tx1">
                    <a:lumMod val="65000"/>
                    <a:lumOff val="35000"/>
                  </a:schemeClr>
                </a:solidFill>
              </a:rPr>
              <a:t>, a da mu se ne </a:t>
            </a:r>
            <a:r>
              <a:rPr lang="en-US" sz="1400" dirty="0" err="1">
                <a:solidFill>
                  <a:schemeClr val="tx1">
                    <a:lumMod val="65000"/>
                    <a:lumOff val="35000"/>
                  </a:schemeClr>
                </a:solidFill>
              </a:rPr>
              <a:t>promeni</a:t>
            </a:r>
            <a:r>
              <a:rPr lang="en-US" sz="1400" dirty="0">
                <a:solidFill>
                  <a:schemeClr val="tx1">
                    <a:lumMod val="65000"/>
                    <a:lumOff val="35000"/>
                  </a:schemeClr>
                </a:solidFill>
              </a:rPr>
              <a:t> </a:t>
            </a:r>
            <a:r>
              <a:rPr lang="en-US" sz="1400" dirty="0" err="1">
                <a:solidFill>
                  <a:schemeClr val="tx1">
                    <a:lumMod val="65000"/>
                    <a:lumOff val="35000"/>
                  </a:schemeClr>
                </a:solidFill>
              </a:rPr>
              <a:t>oblik</a:t>
            </a:r>
            <a:r>
              <a:rPr lang="en-US" sz="1400" dirty="0">
                <a:solidFill>
                  <a:schemeClr val="tx1">
                    <a:lumMod val="65000"/>
                    <a:lumOff val="35000"/>
                  </a:schemeClr>
                </a:solidFill>
              </a:rPr>
              <a:t>, </a:t>
            </a:r>
            <a:r>
              <a:rPr lang="en-US" sz="1400" dirty="0" err="1">
                <a:solidFill>
                  <a:schemeClr val="tx1">
                    <a:lumMod val="65000"/>
                    <a:lumOff val="35000"/>
                  </a:schemeClr>
                </a:solidFill>
              </a:rPr>
              <a:t>ili</a:t>
            </a:r>
            <a:r>
              <a:rPr lang="en-US" sz="1400" dirty="0">
                <a:solidFill>
                  <a:schemeClr val="tx1">
                    <a:lumMod val="65000"/>
                    <a:lumOff val="35000"/>
                  </a:schemeClr>
                </a:solidFill>
              </a:rPr>
              <a:t> da se ne </a:t>
            </a:r>
            <a:r>
              <a:rPr lang="en-US" sz="1400" dirty="0" err="1">
                <a:solidFill>
                  <a:schemeClr val="tx1">
                    <a:lumMod val="65000"/>
                    <a:lumOff val="35000"/>
                  </a:schemeClr>
                </a:solidFill>
              </a:rPr>
              <a:t>razori</a:t>
            </a:r>
            <a:r>
              <a:rPr lang="en-US" sz="1400" dirty="0">
                <a:solidFill>
                  <a:schemeClr val="tx1">
                    <a:lumMod val="65000"/>
                    <a:lumOff val="35000"/>
                  </a:schemeClr>
                </a:solidFill>
              </a:rPr>
              <a:t>, on je </a:t>
            </a:r>
            <a:r>
              <a:rPr lang="en-US" sz="1400" dirty="0" err="1">
                <a:solidFill>
                  <a:schemeClr val="tx1">
                    <a:lumMod val="65000"/>
                    <a:lumOff val="35000"/>
                  </a:schemeClr>
                </a:solidFill>
              </a:rPr>
              <a:t>čvršći.Čvrstoća</a:t>
            </a:r>
            <a:r>
              <a:rPr lang="en-US" sz="1400" dirty="0">
                <a:solidFill>
                  <a:schemeClr val="tx1">
                    <a:lumMod val="65000"/>
                    <a:lumOff val="35000"/>
                  </a:schemeClr>
                </a:solidFill>
              </a:rPr>
              <a:t> </a:t>
            </a:r>
            <a:r>
              <a:rPr lang="en-US" sz="1400" dirty="0" err="1">
                <a:solidFill>
                  <a:schemeClr val="tx1">
                    <a:lumMod val="65000"/>
                    <a:lumOff val="35000"/>
                  </a:schemeClr>
                </a:solidFill>
              </a:rPr>
              <a:t>zavisi</a:t>
            </a:r>
            <a:r>
              <a:rPr lang="en-US" sz="1400" dirty="0">
                <a:solidFill>
                  <a:schemeClr val="tx1">
                    <a:lumMod val="65000"/>
                    <a:lumOff val="35000"/>
                  </a:schemeClr>
                </a:solidFill>
              </a:rPr>
              <a:t> od </a:t>
            </a:r>
            <a:r>
              <a:rPr lang="en-US" sz="1400" dirty="0" err="1">
                <a:solidFill>
                  <a:schemeClr val="tx1">
                    <a:lumMod val="65000"/>
                    <a:lumOff val="35000"/>
                  </a:schemeClr>
                </a:solidFill>
              </a:rPr>
              <a:t>vrste</a:t>
            </a:r>
            <a:r>
              <a:rPr lang="en-US" sz="1400" dirty="0">
                <a:solidFill>
                  <a:schemeClr val="tx1">
                    <a:lumMod val="65000"/>
                    <a:lumOff val="35000"/>
                  </a:schemeClr>
                </a:solidFill>
              </a:rPr>
              <a:t> </a:t>
            </a:r>
            <a:r>
              <a:rPr lang="en-US" sz="1400" dirty="0" err="1">
                <a:solidFill>
                  <a:schemeClr val="tx1">
                    <a:lumMod val="65000"/>
                    <a:lumOff val="35000"/>
                  </a:schemeClr>
                </a:solidFill>
              </a:rPr>
              <a:t>materijala</a:t>
            </a:r>
            <a:r>
              <a:rPr lang="en-US" sz="1400" dirty="0">
                <a:solidFill>
                  <a:schemeClr val="tx1">
                    <a:lumMod val="65000"/>
                    <a:lumOff val="35000"/>
                  </a:schemeClr>
                </a:solidFill>
              </a:rPr>
              <a:t>, </a:t>
            </a:r>
            <a:r>
              <a:rPr lang="en-US" sz="1400" dirty="0" err="1">
                <a:solidFill>
                  <a:schemeClr val="tx1">
                    <a:lumMod val="65000"/>
                    <a:lumOff val="35000"/>
                  </a:schemeClr>
                </a:solidFill>
              </a:rPr>
              <a:t>ali</a:t>
            </a:r>
            <a:r>
              <a:rPr lang="en-US" sz="1400" dirty="0">
                <a:solidFill>
                  <a:schemeClr val="tx1">
                    <a:lumMod val="65000"/>
                    <a:lumOff val="35000"/>
                  </a:schemeClr>
                </a:solidFill>
              </a:rPr>
              <a:t> </a:t>
            </a:r>
            <a:r>
              <a:rPr lang="en-US" sz="1400" dirty="0" err="1">
                <a:solidFill>
                  <a:schemeClr val="tx1">
                    <a:lumMod val="65000"/>
                    <a:lumOff val="35000"/>
                  </a:schemeClr>
                </a:solidFill>
              </a:rPr>
              <a:t>zavisi</a:t>
            </a:r>
            <a:r>
              <a:rPr lang="en-US" sz="1400" dirty="0">
                <a:solidFill>
                  <a:schemeClr val="tx1">
                    <a:lumMod val="65000"/>
                    <a:lumOff val="35000"/>
                  </a:schemeClr>
                </a:solidFill>
              </a:rPr>
              <a:t> </a:t>
            </a:r>
            <a:r>
              <a:rPr lang="en-US" sz="1400" dirty="0" err="1">
                <a:solidFill>
                  <a:schemeClr val="tx1">
                    <a:lumMod val="65000"/>
                    <a:lumOff val="35000"/>
                  </a:schemeClr>
                </a:solidFill>
              </a:rPr>
              <a:t>i</a:t>
            </a:r>
            <a:r>
              <a:rPr lang="en-US" sz="1400" dirty="0">
                <a:solidFill>
                  <a:schemeClr val="tx1">
                    <a:lumMod val="65000"/>
                    <a:lumOff val="35000"/>
                  </a:schemeClr>
                </a:solidFill>
              </a:rPr>
              <a:t> od </a:t>
            </a:r>
            <a:r>
              <a:rPr lang="en-US" sz="1400" dirty="0" err="1">
                <a:solidFill>
                  <a:schemeClr val="tx1">
                    <a:lumMod val="65000"/>
                    <a:lumOff val="35000"/>
                  </a:schemeClr>
                </a:solidFill>
              </a:rPr>
              <a:t>vrste</a:t>
            </a:r>
            <a:r>
              <a:rPr lang="en-US" sz="1400" dirty="0">
                <a:solidFill>
                  <a:schemeClr val="tx1">
                    <a:lumMod val="65000"/>
                    <a:lumOff val="35000"/>
                  </a:schemeClr>
                </a:solidFill>
              </a:rPr>
              <a:t> </a:t>
            </a:r>
            <a:r>
              <a:rPr lang="en-US" sz="1400" dirty="0" err="1">
                <a:solidFill>
                  <a:schemeClr val="tx1">
                    <a:lumMod val="65000"/>
                    <a:lumOff val="35000"/>
                  </a:schemeClr>
                </a:solidFill>
              </a:rPr>
              <a:t>naprezanja</a:t>
            </a:r>
            <a:r>
              <a:rPr lang="en-US" sz="1400" dirty="0">
                <a:solidFill>
                  <a:schemeClr val="tx1">
                    <a:lumMod val="65000"/>
                    <a:lumOff val="35000"/>
                  </a:schemeClr>
                </a:solidFill>
              </a:rPr>
              <a:t> (</a:t>
            </a:r>
            <a:r>
              <a:rPr lang="en-US" sz="1400" dirty="0" err="1">
                <a:solidFill>
                  <a:schemeClr val="tx1">
                    <a:lumMod val="65000"/>
                    <a:lumOff val="35000"/>
                  </a:schemeClr>
                </a:solidFill>
              </a:rPr>
              <a:t>pravca</a:t>
            </a:r>
            <a:r>
              <a:rPr lang="en-US" sz="1400" dirty="0">
                <a:solidFill>
                  <a:schemeClr val="tx1">
                    <a:lumMod val="65000"/>
                    <a:lumOff val="35000"/>
                  </a:schemeClr>
                </a:solidFill>
              </a:rPr>
              <a:t> </a:t>
            </a:r>
            <a:r>
              <a:rPr lang="en-US" sz="1400" dirty="0" err="1">
                <a:solidFill>
                  <a:schemeClr val="tx1">
                    <a:lumMod val="65000"/>
                    <a:lumOff val="35000"/>
                  </a:schemeClr>
                </a:solidFill>
              </a:rPr>
              <a:t>delovanja</a:t>
            </a:r>
            <a:r>
              <a:rPr lang="en-US" sz="1400" dirty="0">
                <a:solidFill>
                  <a:schemeClr val="tx1">
                    <a:lumMod val="65000"/>
                    <a:lumOff val="35000"/>
                  </a:schemeClr>
                </a:solidFill>
              </a:rPr>
              <a:t> </a:t>
            </a:r>
            <a:r>
              <a:rPr lang="en-US" sz="1400" dirty="0" err="1">
                <a:solidFill>
                  <a:schemeClr val="tx1">
                    <a:lumMod val="65000"/>
                    <a:lumOff val="35000"/>
                  </a:schemeClr>
                </a:solidFill>
              </a:rPr>
              <a:t>sila</a:t>
            </a:r>
            <a:r>
              <a:rPr lang="en-US" sz="1400" dirty="0">
                <a:solidFill>
                  <a:schemeClr val="tx1">
                    <a:lumMod val="65000"/>
                    <a:lumOff val="35000"/>
                  </a:schemeClr>
                </a:solidFill>
              </a:rPr>
              <a:t> </a:t>
            </a:r>
            <a:r>
              <a:rPr lang="en-US" sz="1400" dirty="0" err="1">
                <a:solidFill>
                  <a:schemeClr val="tx1">
                    <a:lumMod val="65000"/>
                    <a:lumOff val="35000"/>
                  </a:schemeClr>
                </a:solidFill>
              </a:rPr>
              <a:t>na</a:t>
            </a:r>
            <a:r>
              <a:rPr lang="en-US" sz="1400" dirty="0">
                <a:solidFill>
                  <a:schemeClr val="tx1">
                    <a:lumMod val="65000"/>
                    <a:lumOff val="35000"/>
                  </a:schemeClr>
                </a:solidFill>
              </a:rPr>
              <a:t> </a:t>
            </a:r>
            <a:r>
              <a:rPr lang="en-US" sz="1400" dirty="0" err="1">
                <a:solidFill>
                  <a:schemeClr val="tx1">
                    <a:lumMod val="65000"/>
                    <a:lumOff val="35000"/>
                  </a:schemeClr>
                </a:solidFill>
              </a:rPr>
              <a:t>materijal</a:t>
            </a:r>
            <a:r>
              <a:rPr lang="en-US" sz="1400" dirty="0">
                <a:solidFill>
                  <a:schemeClr val="tx1">
                    <a:lumMod val="65000"/>
                    <a:lumOff val="35000"/>
                  </a:schemeClr>
                </a:solidFill>
              </a:rPr>
              <a:t>).</a:t>
            </a:r>
          </a:p>
          <a:p>
            <a:endParaRPr lang="sr-Latn-RS" sz="1400" dirty="0" smtClean="0">
              <a:solidFill>
                <a:schemeClr val="tx1">
                  <a:lumMod val="65000"/>
                  <a:lumOff val="35000"/>
                </a:schemeClr>
              </a:solidFill>
            </a:endParaRPr>
          </a:p>
          <a:p>
            <a:r>
              <a:rPr lang="sr-Latn-RS" sz="1600" u="sng" dirty="0" smtClean="0">
                <a:solidFill>
                  <a:srgbClr val="002060"/>
                </a:solidFill>
              </a:rPr>
              <a:t>2. </a:t>
            </a:r>
            <a:r>
              <a:rPr lang="en-US" sz="1600" u="sng" dirty="0" err="1" smtClean="0">
                <a:solidFill>
                  <a:srgbClr val="002060"/>
                </a:solidFill>
              </a:rPr>
              <a:t>Tvrdoća</a:t>
            </a:r>
            <a:r>
              <a:rPr lang="en-US" sz="1600" dirty="0" smtClean="0">
                <a:solidFill>
                  <a:srgbClr val="002060"/>
                </a:solidFill>
              </a:rPr>
              <a:t> </a:t>
            </a:r>
            <a:r>
              <a:rPr lang="en-US" sz="1400" dirty="0" err="1">
                <a:solidFill>
                  <a:schemeClr val="tx1">
                    <a:lumMod val="65000"/>
                    <a:lumOff val="35000"/>
                  </a:schemeClr>
                </a:solidFill>
              </a:rPr>
              <a:t>predstavlja</a:t>
            </a:r>
            <a:r>
              <a:rPr lang="en-US" sz="1400" dirty="0">
                <a:solidFill>
                  <a:schemeClr val="tx1">
                    <a:lumMod val="65000"/>
                    <a:lumOff val="35000"/>
                  </a:schemeClr>
                </a:solidFill>
              </a:rPr>
              <a:t> </a:t>
            </a:r>
            <a:r>
              <a:rPr lang="en-US" sz="1400" dirty="0" err="1">
                <a:solidFill>
                  <a:schemeClr val="tx1">
                    <a:lumMod val="65000"/>
                    <a:lumOff val="35000"/>
                  </a:schemeClr>
                </a:solidFill>
              </a:rPr>
              <a:t>otpor</a:t>
            </a:r>
            <a:r>
              <a:rPr lang="en-US" sz="1400" dirty="0">
                <a:solidFill>
                  <a:schemeClr val="tx1">
                    <a:lumMod val="65000"/>
                    <a:lumOff val="35000"/>
                  </a:schemeClr>
                </a:solidFill>
              </a:rPr>
              <a:t> </a:t>
            </a:r>
            <a:r>
              <a:rPr lang="en-US" sz="1400" dirty="0" err="1">
                <a:solidFill>
                  <a:schemeClr val="tx1">
                    <a:lumMod val="65000"/>
                    <a:lumOff val="35000"/>
                  </a:schemeClr>
                </a:solidFill>
              </a:rPr>
              <a:t>materijala</a:t>
            </a:r>
            <a:r>
              <a:rPr lang="en-US" sz="1400" dirty="0">
                <a:solidFill>
                  <a:schemeClr val="tx1">
                    <a:lumMod val="65000"/>
                    <a:lumOff val="35000"/>
                  </a:schemeClr>
                </a:solidFill>
              </a:rPr>
              <a:t> </a:t>
            </a:r>
            <a:r>
              <a:rPr lang="en-US" sz="1400" dirty="0" err="1">
                <a:solidFill>
                  <a:schemeClr val="tx1">
                    <a:lumMod val="65000"/>
                    <a:lumOff val="35000"/>
                  </a:schemeClr>
                </a:solidFill>
              </a:rPr>
              <a:t>prema</a:t>
            </a:r>
            <a:r>
              <a:rPr lang="en-US" sz="1400" dirty="0">
                <a:solidFill>
                  <a:schemeClr val="tx1">
                    <a:lumMod val="65000"/>
                    <a:lumOff val="35000"/>
                  </a:schemeClr>
                </a:solidFill>
              </a:rPr>
              <a:t> </a:t>
            </a:r>
            <a:r>
              <a:rPr lang="en-US" sz="1400" dirty="0" err="1">
                <a:solidFill>
                  <a:schemeClr val="tx1">
                    <a:lumMod val="65000"/>
                    <a:lumOff val="35000"/>
                  </a:schemeClr>
                </a:solidFill>
              </a:rPr>
              <a:t>prodiranju</a:t>
            </a:r>
            <a:r>
              <a:rPr lang="en-US" sz="1400" dirty="0">
                <a:solidFill>
                  <a:schemeClr val="tx1">
                    <a:lumMod val="65000"/>
                    <a:lumOff val="35000"/>
                  </a:schemeClr>
                </a:solidFill>
              </a:rPr>
              <a:t> </a:t>
            </a:r>
            <a:r>
              <a:rPr lang="en-US" sz="1400" dirty="0" err="1">
                <a:solidFill>
                  <a:schemeClr val="tx1">
                    <a:lumMod val="65000"/>
                    <a:lumOff val="35000"/>
                  </a:schemeClr>
                </a:solidFill>
              </a:rPr>
              <a:t>drugog</a:t>
            </a:r>
            <a:r>
              <a:rPr lang="en-US" sz="1400" dirty="0">
                <a:solidFill>
                  <a:schemeClr val="tx1">
                    <a:lumMod val="65000"/>
                    <a:lumOff val="35000"/>
                  </a:schemeClr>
                </a:solidFill>
              </a:rPr>
              <a:t> (</a:t>
            </a:r>
            <a:r>
              <a:rPr lang="en-US" sz="1400" dirty="0" err="1">
                <a:solidFill>
                  <a:schemeClr val="tx1">
                    <a:lumMod val="65000"/>
                    <a:lumOff val="35000"/>
                  </a:schemeClr>
                </a:solidFill>
              </a:rPr>
              <a:t>tvrđeg</a:t>
            </a:r>
            <a:r>
              <a:rPr lang="en-US" sz="1400" dirty="0">
                <a:solidFill>
                  <a:schemeClr val="tx1">
                    <a:lumMod val="65000"/>
                    <a:lumOff val="35000"/>
                  </a:schemeClr>
                </a:solidFill>
              </a:rPr>
              <a:t>) </a:t>
            </a:r>
            <a:r>
              <a:rPr lang="en-US" sz="1400" dirty="0" err="1">
                <a:solidFill>
                  <a:schemeClr val="tx1">
                    <a:lumMod val="65000"/>
                    <a:lumOff val="35000"/>
                  </a:schemeClr>
                </a:solidFill>
              </a:rPr>
              <a:t>materijala</a:t>
            </a:r>
            <a:r>
              <a:rPr lang="en-US" sz="1400" dirty="0">
                <a:solidFill>
                  <a:schemeClr val="tx1">
                    <a:lumMod val="65000"/>
                    <a:lumOff val="35000"/>
                  </a:schemeClr>
                </a:solidFill>
              </a:rPr>
              <a:t> u </a:t>
            </a:r>
            <a:r>
              <a:rPr lang="en-US" sz="1400" dirty="0" err="1">
                <a:solidFill>
                  <a:schemeClr val="tx1">
                    <a:lumMod val="65000"/>
                    <a:lumOff val="35000"/>
                  </a:schemeClr>
                </a:solidFill>
              </a:rPr>
              <a:t>njega</a:t>
            </a:r>
            <a:r>
              <a:rPr lang="en-US" sz="1400" dirty="0">
                <a:solidFill>
                  <a:schemeClr val="tx1">
                    <a:lumMod val="65000"/>
                    <a:lumOff val="35000"/>
                  </a:schemeClr>
                </a:solidFill>
              </a:rPr>
              <a:t>. </a:t>
            </a:r>
            <a:r>
              <a:rPr lang="en-US" sz="1400" dirty="0" err="1">
                <a:solidFill>
                  <a:schemeClr val="tx1">
                    <a:lumMod val="65000"/>
                    <a:lumOff val="35000"/>
                  </a:schemeClr>
                </a:solidFill>
              </a:rPr>
              <a:t>Tvrdoća</a:t>
            </a:r>
            <a:r>
              <a:rPr lang="en-US" sz="1400" dirty="0">
                <a:solidFill>
                  <a:schemeClr val="tx1">
                    <a:lumMod val="65000"/>
                    <a:lumOff val="35000"/>
                  </a:schemeClr>
                </a:solidFill>
              </a:rPr>
              <a:t> se </a:t>
            </a:r>
            <a:r>
              <a:rPr lang="en-US" sz="1400" dirty="0" err="1">
                <a:solidFill>
                  <a:schemeClr val="tx1">
                    <a:lumMod val="65000"/>
                    <a:lumOff val="35000"/>
                  </a:schemeClr>
                </a:solidFill>
              </a:rPr>
              <a:t>određuje</a:t>
            </a:r>
            <a:r>
              <a:rPr lang="en-US" sz="1400" dirty="0">
                <a:solidFill>
                  <a:schemeClr val="tx1">
                    <a:lumMod val="65000"/>
                    <a:lumOff val="35000"/>
                  </a:schemeClr>
                </a:solidFill>
              </a:rPr>
              <a:t> </a:t>
            </a:r>
            <a:r>
              <a:rPr lang="en-US" sz="1400" dirty="0" err="1">
                <a:solidFill>
                  <a:schemeClr val="tx1">
                    <a:lumMod val="65000"/>
                    <a:lumOff val="35000"/>
                  </a:schemeClr>
                </a:solidFill>
              </a:rPr>
              <a:t>na</a:t>
            </a:r>
            <a:r>
              <a:rPr lang="en-US" sz="1400" dirty="0">
                <a:solidFill>
                  <a:schemeClr val="tx1">
                    <a:lumMod val="65000"/>
                    <a:lumOff val="35000"/>
                  </a:schemeClr>
                </a:solidFill>
              </a:rPr>
              <a:t> </a:t>
            </a:r>
            <a:r>
              <a:rPr lang="en-US" sz="1400" dirty="0" err="1">
                <a:solidFill>
                  <a:schemeClr val="tx1">
                    <a:lumMod val="65000"/>
                    <a:lumOff val="35000"/>
                  </a:schemeClr>
                </a:solidFill>
              </a:rPr>
              <a:t>različite</a:t>
            </a:r>
            <a:r>
              <a:rPr lang="en-US" sz="1400" dirty="0">
                <a:solidFill>
                  <a:schemeClr val="tx1">
                    <a:lumMod val="65000"/>
                    <a:lumOff val="35000"/>
                  </a:schemeClr>
                </a:solidFill>
              </a:rPr>
              <a:t> </a:t>
            </a:r>
            <a:r>
              <a:rPr lang="en-US" sz="1400" dirty="0" err="1">
                <a:solidFill>
                  <a:schemeClr val="tx1">
                    <a:lumMod val="65000"/>
                    <a:lumOff val="35000"/>
                  </a:schemeClr>
                </a:solidFill>
              </a:rPr>
              <a:t>načine</a:t>
            </a:r>
            <a:r>
              <a:rPr lang="en-US" sz="1400" dirty="0">
                <a:solidFill>
                  <a:schemeClr val="tx1">
                    <a:lumMod val="65000"/>
                    <a:lumOff val="35000"/>
                  </a:schemeClr>
                </a:solidFill>
              </a:rPr>
              <a:t> u </a:t>
            </a:r>
            <a:r>
              <a:rPr lang="en-US" sz="1400" dirty="0" err="1">
                <a:solidFill>
                  <a:schemeClr val="tx1">
                    <a:lumMod val="65000"/>
                    <a:lumOff val="35000"/>
                  </a:schemeClr>
                </a:solidFill>
              </a:rPr>
              <a:t>zavisnosti</a:t>
            </a:r>
            <a:r>
              <a:rPr lang="en-US" sz="1400" dirty="0">
                <a:solidFill>
                  <a:schemeClr val="tx1">
                    <a:lumMod val="65000"/>
                    <a:lumOff val="35000"/>
                  </a:schemeClr>
                </a:solidFill>
              </a:rPr>
              <a:t> od </a:t>
            </a:r>
            <a:r>
              <a:rPr lang="en-US" sz="1400" dirty="0" err="1">
                <a:solidFill>
                  <a:schemeClr val="tx1">
                    <a:lumMod val="65000"/>
                    <a:lumOff val="35000"/>
                  </a:schemeClr>
                </a:solidFill>
              </a:rPr>
              <a:t>materijala</a:t>
            </a:r>
            <a:r>
              <a:rPr lang="en-US" sz="1400" dirty="0">
                <a:solidFill>
                  <a:schemeClr val="tx1">
                    <a:lumMod val="65000"/>
                    <a:lumOff val="35000"/>
                  </a:schemeClr>
                </a:solidFill>
              </a:rPr>
              <a:t> </a:t>
            </a:r>
            <a:r>
              <a:rPr lang="en-US" sz="1400" dirty="0" err="1">
                <a:solidFill>
                  <a:schemeClr val="tx1">
                    <a:lumMod val="65000"/>
                    <a:lumOff val="35000"/>
                  </a:schemeClr>
                </a:solidFill>
              </a:rPr>
              <a:t>koji</a:t>
            </a:r>
            <a:r>
              <a:rPr lang="en-US" sz="1400" dirty="0">
                <a:solidFill>
                  <a:schemeClr val="tx1">
                    <a:lumMod val="65000"/>
                    <a:lumOff val="35000"/>
                  </a:schemeClr>
                </a:solidFill>
              </a:rPr>
              <a:t> se </a:t>
            </a:r>
            <a:r>
              <a:rPr lang="en-US" sz="1400" dirty="0" err="1">
                <a:solidFill>
                  <a:schemeClr val="tx1">
                    <a:lumMod val="65000"/>
                    <a:lumOff val="35000"/>
                  </a:schemeClr>
                </a:solidFill>
              </a:rPr>
              <a:t>ispituje</a:t>
            </a:r>
            <a:r>
              <a:rPr lang="en-US" sz="1400" dirty="0">
                <a:solidFill>
                  <a:schemeClr val="tx1">
                    <a:lumMod val="65000"/>
                    <a:lumOff val="35000"/>
                  </a:schemeClr>
                </a:solidFill>
              </a:rPr>
              <a:t> </a:t>
            </a:r>
            <a:r>
              <a:rPr lang="en-US" sz="1400" dirty="0" err="1">
                <a:solidFill>
                  <a:schemeClr val="tx1">
                    <a:lumMod val="65000"/>
                    <a:lumOff val="35000"/>
                  </a:schemeClr>
                </a:solidFill>
              </a:rPr>
              <a:t>i</a:t>
            </a:r>
            <a:r>
              <a:rPr lang="en-US" sz="1400" dirty="0">
                <a:solidFill>
                  <a:schemeClr val="tx1">
                    <a:lumMod val="65000"/>
                    <a:lumOff val="35000"/>
                  </a:schemeClr>
                </a:solidFill>
              </a:rPr>
              <a:t> </a:t>
            </a:r>
            <a:r>
              <a:rPr lang="en-US" sz="1400" dirty="0" err="1">
                <a:solidFill>
                  <a:schemeClr val="tx1">
                    <a:lumMod val="65000"/>
                    <a:lumOff val="35000"/>
                  </a:schemeClr>
                </a:solidFill>
              </a:rPr>
              <a:t>samog</a:t>
            </a:r>
            <a:r>
              <a:rPr lang="en-US" sz="1400" dirty="0">
                <a:solidFill>
                  <a:schemeClr val="tx1">
                    <a:lumMod val="65000"/>
                    <a:lumOff val="35000"/>
                  </a:schemeClr>
                </a:solidFill>
              </a:rPr>
              <a:t> </a:t>
            </a:r>
            <a:r>
              <a:rPr lang="en-US" sz="1400" dirty="0" err="1">
                <a:solidFill>
                  <a:schemeClr val="tx1">
                    <a:lumMod val="65000"/>
                    <a:lumOff val="35000"/>
                  </a:schemeClr>
                </a:solidFill>
              </a:rPr>
              <a:t>načina</a:t>
            </a:r>
            <a:r>
              <a:rPr lang="en-US" sz="1400" dirty="0">
                <a:solidFill>
                  <a:schemeClr val="tx1">
                    <a:lumMod val="65000"/>
                    <a:lumOff val="35000"/>
                  </a:schemeClr>
                </a:solidFill>
              </a:rPr>
              <a:t> </a:t>
            </a:r>
            <a:r>
              <a:rPr lang="en-US" sz="1400" dirty="0" err="1">
                <a:solidFill>
                  <a:schemeClr val="tx1">
                    <a:lumMod val="65000"/>
                    <a:lumOff val="35000"/>
                  </a:schemeClr>
                </a:solidFill>
              </a:rPr>
              <a:t>ispitivanja</a:t>
            </a:r>
            <a:r>
              <a:rPr lang="en-US" sz="1400" dirty="0" smtClean="0">
                <a:solidFill>
                  <a:schemeClr val="tx1">
                    <a:lumMod val="65000"/>
                    <a:lumOff val="35000"/>
                  </a:schemeClr>
                </a:solidFill>
              </a:rPr>
              <a:t>.</a:t>
            </a:r>
            <a:endParaRPr lang="sr-Latn-RS" sz="1400" dirty="0" smtClean="0">
              <a:solidFill>
                <a:schemeClr val="tx1">
                  <a:lumMod val="65000"/>
                  <a:lumOff val="35000"/>
                </a:schemeClr>
              </a:solidFill>
            </a:endParaRPr>
          </a:p>
          <a:p>
            <a:endParaRPr lang="en-US" sz="1600" dirty="0">
              <a:solidFill>
                <a:schemeClr val="tx1">
                  <a:lumMod val="65000"/>
                  <a:lumOff val="35000"/>
                </a:schemeClr>
              </a:solidFill>
            </a:endParaRPr>
          </a:p>
          <a:p>
            <a:r>
              <a:rPr lang="sr-Latn-RS" sz="1600" u="sng" dirty="0" smtClean="0">
                <a:solidFill>
                  <a:srgbClr val="00B050"/>
                </a:solidFill>
              </a:rPr>
              <a:t>3. </a:t>
            </a:r>
            <a:r>
              <a:rPr lang="en-US" sz="1600" u="sng" dirty="0" err="1" smtClean="0">
                <a:solidFill>
                  <a:srgbClr val="00B050"/>
                </a:solidFill>
              </a:rPr>
              <a:t>Elastičnost</a:t>
            </a:r>
            <a:r>
              <a:rPr lang="en-US" sz="1600" dirty="0" smtClean="0">
                <a:solidFill>
                  <a:srgbClr val="00B050"/>
                </a:solidFill>
              </a:rPr>
              <a:t> </a:t>
            </a:r>
            <a:r>
              <a:rPr lang="en-US" sz="1400" dirty="0">
                <a:solidFill>
                  <a:schemeClr val="tx1">
                    <a:lumMod val="65000"/>
                    <a:lumOff val="35000"/>
                  </a:schemeClr>
                </a:solidFill>
              </a:rPr>
              <a:t>je </a:t>
            </a:r>
            <a:r>
              <a:rPr lang="sr-Latn-RS" sz="1400" dirty="0" smtClean="0">
                <a:solidFill>
                  <a:schemeClr val="tx1">
                    <a:lumMod val="65000"/>
                    <a:lumOff val="35000"/>
                  </a:schemeClr>
                </a:solidFill>
              </a:rPr>
              <a:t> svojstvo</a:t>
            </a:r>
            <a:r>
              <a:rPr lang="en-US" sz="1400" dirty="0" smtClean="0">
                <a:solidFill>
                  <a:schemeClr val="tx1">
                    <a:lumMod val="65000"/>
                    <a:lumOff val="35000"/>
                  </a:schemeClr>
                </a:solidFill>
              </a:rPr>
              <a:t> </a:t>
            </a:r>
            <a:r>
              <a:rPr lang="en-US" sz="1400" dirty="0" err="1">
                <a:solidFill>
                  <a:schemeClr val="tx1">
                    <a:lumMod val="65000"/>
                    <a:lumOff val="35000"/>
                  </a:schemeClr>
                </a:solidFill>
              </a:rPr>
              <a:t>materijala</a:t>
            </a:r>
            <a:r>
              <a:rPr lang="en-US" sz="1400" dirty="0">
                <a:solidFill>
                  <a:schemeClr val="tx1">
                    <a:lumMod val="65000"/>
                    <a:lumOff val="35000"/>
                  </a:schemeClr>
                </a:solidFill>
              </a:rPr>
              <a:t> da </a:t>
            </a:r>
            <a:r>
              <a:rPr lang="en-US" sz="1400" dirty="0" err="1">
                <a:solidFill>
                  <a:schemeClr val="tx1">
                    <a:lumMod val="65000"/>
                    <a:lumOff val="35000"/>
                  </a:schemeClr>
                </a:solidFill>
              </a:rPr>
              <a:t>povrati</a:t>
            </a:r>
            <a:r>
              <a:rPr lang="en-US" sz="1400" dirty="0">
                <a:solidFill>
                  <a:schemeClr val="tx1">
                    <a:lumMod val="65000"/>
                    <a:lumOff val="35000"/>
                  </a:schemeClr>
                </a:solidFill>
              </a:rPr>
              <a:t> </a:t>
            </a:r>
            <a:r>
              <a:rPr lang="en-US" sz="1400" dirty="0" err="1">
                <a:solidFill>
                  <a:schemeClr val="tx1">
                    <a:lumMod val="65000"/>
                    <a:lumOff val="35000"/>
                  </a:schemeClr>
                </a:solidFill>
              </a:rPr>
              <a:t>prvobitni</a:t>
            </a:r>
            <a:r>
              <a:rPr lang="en-US" sz="1400" dirty="0">
                <a:solidFill>
                  <a:schemeClr val="tx1">
                    <a:lumMod val="65000"/>
                    <a:lumOff val="35000"/>
                  </a:schemeClr>
                </a:solidFill>
              </a:rPr>
              <a:t> </a:t>
            </a:r>
            <a:r>
              <a:rPr lang="en-US" sz="1400" dirty="0" err="1">
                <a:solidFill>
                  <a:schemeClr val="tx1">
                    <a:lumMod val="65000"/>
                    <a:lumOff val="35000"/>
                  </a:schemeClr>
                </a:solidFill>
              </a:rPr>
              <a:t>oblik</a:t>
            </a:r>
            <a:r>
              <a:rPr lang="en-US" sz="1400" dirty="0">
                <a:solidFill>
                  <a:schemeClr val="tx1">
                    <a:lumMod val="65000"/>
                    <a:lumOff val="35000"/>
                  </a:schemeClr>
                </a:solidFill>
              </a:rPr>
              <a:t> </a:t>
            </a:r>
            <a:r>
              <a:rPr lang="en-US" sz="1400" dirty="0" err="1">
                <a:solidFill>
                  <a:schemeClr val="tx1">
                    <a:lumMod val="65000"/>
                    <a:lumOff val="35000"/>
                  </a:schemeClr>
                </a:solidFill>
              </a:rPr>
              <a:t>posle</a:t>
            </a:r>
            <a:r>
              <a:rPr lang="en-US" sz="1400" dirty="0">
                <a:solidFill>
                  <a:schemeClr val="tx1">
                    <a:lumMod val="65000"/>
                    <a:lumOff val="35000"/>
                  </a:schemeClr>
                </a:solidFill>
              </a:rPr>
              <a:t> </a:t>
            </a:r>
            <a:r>
              <a:rPr lang="en-US" sz="1400" dirty="0" err="1">
                <a:solidFill>
                  <a:schemeClr val="tx1">
                    <a:lumMod val="65000"/>
                    <a:lumOff val="35000"/>
                  </a:schemeClr>
                </a:solidFill>
              </a:rPr>
              <a:t>prestanka</a:t>
            </a:r>
            <a:r>
              <a:rPr lang="en-US" sz="1400" dirty="0">
                <a:solidFill>
                  <a:schemeClr val="tx1">
                    <a:lumMod val="65000"/>
                    <a:lumOff val="35000"/>
                  </a:schemeClr>
                </a:solidFill>
              </a:rPr>
              <a:t> </a:t>
            </a:r>
            <a:r>
              <a:rPr lang="en-US" sz="1400" dirty="0" err="1">
                <a:solidFill>
                  <a:schemeClr val="tx1">
                    <a:lumMod val="65000"/>
                    <a:lumOff val="35000"/>
                  </a:schemeClr>
                </a:solidFill>
              </a:rPr>
              <a:t>dejstva</a:t>
            </a:r>
            <a:r>
              <a:rPr lang="en-US" sz="1400" dirty="0">
                <a:solidFill>
                  <a:schemeClr val="tx1">
                    <a:lumMod val="65000"/>
                    <a:lumOff val="35000"/>
                  </a:schemeClr>
                </a:solidFill>
              </a:rPr>
              <a:t> </a:t>
            </a:r>
            <a:r>
              <a:rPr lang="en-US" sz="1400" dirty="0" err="1">
                <a:solidFill>
                  <a:schemeClr val="tx1">
                    <a:lumMod val="65000"/>
                    <a:lumOff val="35000"/>
                  </a:schemeClr>
                </a:solidFill>
              </a:rPr>
              <a:t>spoljašnje</a:t>
            </a:r>
            <a:r>
              <a:rPr lang="en-US" sz="1400" dirty="0">
                <a:solidFill>
                  <a:schemeClr val="tx1">
                    <a:lumMod val="65000"/>
                    <a:lumOff val="35000"/>
                  </a:schemeClr>
                </a:solidFill>
              </a:rPr>
              <a:t> </a:t>
            </a:r>
            <a:r>
              <a:rPr lang="en-US" sz="1400" dirty="0" err="1">
                <a:solidFill>
                  <a:schemeClr val="tx1">
                    <a:lumMod val="65000"/>
                    <a:lumOff val="35000"/>
                  </a:schemeClr>
                </a:solidFill>
              </a:rPr>
              <a:t>sile</a:t>
            </a:r>
            <a:r>
              <a:rPr lang="en-US" sz="1400" dirty="0">
                <a:solidFill>
                  <a:schemeClr val="tx1">
                    <a:lumMod val="65000"/>
                    <a:lumOff val="35000"/>
                  </a:schemeClr>
                </a:solidFill>
              </a:rPr>
              <a:t> </a:t>
            </a:r>
            <a:r>
              <a:rPr lang="en-US" sz="1400" dirty="0" err="1">
                <a:solidFill>
                  <a:schemeClr val="tx1">
                    <a:lumMod val="65000"/>
                    <a:lumOff val="35000"/>
                  </a:schemeClr>
                </a:solidFill>
              </a:rPr>
              <a:t>koja</a:t>
            </a:r>
            <a:r>
              <a:rPr lang="en-US" sz="1400" dirty="0">
                <a:solidFill>
                  <a:schemeClr val="tx1">
                    <a:lumMod val="65000"/>
                    <a:lumOff val="35000"/>
                  </a:schemeClr>
                </a:solidFill>
              </a:rPr>
              <a:t> je </a:t>
            </a:r>
            <a:r>
              <a:rPr lang="en-US" sz="1400" dirty="0" err="1">
                <a:solidFill>
                  <a:schemeClr val="tx1">
                    <a:lumMod val="65000"/>
                    <a:lumOff val="35000"/>
                  </a:schemeClr>
                </a:solidFill>
              </a:rPr>
              <a:t>izazvala</a:t>
            </a:r>
            <a:r>
              <a:rPr lang="en-US" sz="1400" dirty="0">
                <a:solidFill>
                  <a:schemeClr val="tx1">
                    <a:lumMod val="65000"/>
                    <a:lumOff val="35000"/>
                  </a:schemeClr>
                </a:solidFill>
              </a:rPr>
              <a:t> </a:t>
            </a:r>
            <a:r>
              <a:rPr lang="en-US" sz="1400" dirty="0" err="1">
                <a:solidFill>
                  <a:schemeClr val="tx1">
                    <a:lumMod val="65000"/>
                    <a:lumOff val="35000"/>
                  </a:schemeClr>
                </a:solidFill>
              </a:rPr>
              <a:t>deformaciju</a:t>
            </a:r>
            <a:r>
              <a:rPr lang="en-US" sz="1400" dirty="0">
                <a:solidFill>
                  <a:schemeClr val="tx1">
                    <a:lumMod val="65000"/>
                    <a:lumOff val="35000"/>
                  </a:schemeClr>
                </a:solidFill>
              </a:rPr>
              <a:t>. </a:t>
            </a:r>
            <a:r>
              <a:rPr lang="en-US" sz="1400" dirty="0" err="1">
                <a:solidFill>
                  <a:schemeClr val="tx1">
                    <a:lumMod val="65000"/>
                    <a:lumOff val="35000"/>
                  </a:schemeClr>
                </a:solidFill>
              </a:rPr>
              <a:t>Ovo</a:t>
            </a:r>
            <a:r>
              <a:rPr lang="en-US" sz="1400" dirty="0">
                <a:solidFill>
                  <a:schemeClr val="tx1">
                    <a:lumMod val="65000"/>
                    <a:lumOff val="35000"/>
                  </a:schemeClr>
                </a:solidFill>
              </a:rPr>
              <a:t> je </a:t>
            </a:r>
            <a:r>
              <a:rPr lang="en-US" sz="1400" dirty="0" err="1">
                <a:solidFill>
                  <a:schemeClr val="tx1">
                    <a:lumMod val="65000"/>
                    <a:lumOff val="35000"/>
                  </a:schemeClr>
                </a:solidFill>
              </a:rPr>
              <a:t>moguće</a:t>
            </a:r>
            <a:r>
              <a:rPr lang="en-US" sz="1400" dirty="0">
                <a:solidFill>
                  <a:schemeClr val="tx1">
                    <a:lumMod val="65000"/>
                    <a:lumOff val="35000"/>
                  </a:schemeClr>
                </a:solidFill>
              </a:rPr>
              <a:t> </a:t>
            </a:r>
            <a:r>
              <a:rPr lang="en-US" sz="1400" dirty="0" err="1">
                <a:solidFill>
                  <a:schemeClr val="tx1">
                    <a:lumMod val="65000"/>
                    <a:lumOff val="35000"/>
                  </a:schemeClr>
                </a:solidFill>
              </a:rPr>
              <a:t>samo</a:t>
            </a:r>
            <a:r>
              <a:rPr lang="en-US" sz="1400" dirty="0">
                <a:solidFill>
                  <a:schemeClr val="tx1">
                    <a:lumMod val="65000"/>
                    <a:lumOff val="35000"/>
                  </a:schemeClr>
                </a:solidFill>
              </a:rPr>
              <a:t> </a:t>
            </a:r>
            <a:r>
              <a:rPr lang="en-US" sz="1400" dirty="0" err="1">
                <a:solidFill>
                  <a:schemeClr val="tx1">
                    <a:lumMod val="65000"/>
                    <a:lumOff val="35000"/>
                  </a:schemeClr>
                </a:solidFill>
              </a:rPr>
              <a:t>onda</a:t>
            </a:r>
            <a:r>
              <a:rPr lang="en-US" sz="1400" dirty="0">
                <a:solidFill>
                  <a:schemeClr val="tx1">
                    <a:lumMod val="65000"/>
                    <a:lumOff val="35000"/>
                  </a:schemeClr>
                </a:solidFill>
              </a:rPr>
              <a:t> </a:t>
            </a:r>
            <a:r>
              <a:rPr lang="en-US" sz="1400" dirty="0" err="1">
                <a:solidFill>
                  <a:schemeClr val="tx1">
                    <a:lumMod val="65000"/>
                    <a:lumOff val="35000"/>
                  </a:schemeClr>
                </a:solidFill>
              </a:rPr>
              <a:t>ako</a:t>
            </a:r>
            <a:r>
              <a:rPr lang="en-US" sz="1400" dirty="0">
                <a:solidFill>
                  <a:schemeClr val="tx1">
                    <a:lumMod val="65000"/>
                    <a:lumOff val="35000"/>
                  </a:schemeClr>
                </a:solidFill>
              </a:rPr>
              <a:t> </a:t>
            </a:r>
            <a:r>
              <a:rPr lang="en-US" sz="1400" dirty="0" err="1">
                <a:solidFill>
                  <a:schemeClr val="tx1">
                    <a:lumMod val="65000"/>
                    <a:lumOff val="35000"/>
                  </a:schemeClr>
                </a:solidFill>
              </a:rPr>
              <a:t>naprezanjem</a:t>
            </a:r>
            <a:r>
              <a:rPr lang="en-US" sz="1400" dirty="0">
                <a:solidFill>
                  <a:schemeClr val="tx1">
                    <a:lumMod val="65000"/>
                    <a:lumOff val="35000"/>
                  </a:schemeClr>
                </a:solidFill>
              </a:rPr>
              <a:t> </a:t>
            </a:r>
            <a:r>
              <a:rPr lang="en-US" sz="1400" dirty="0" err="1">
                <a:solidFill>
                  <a:schemeClr val="tx1">
                    <a:lumMod val="65000"/>
                    <a:lumOff val="35000"/>
                  </a:schemeClr>
                </a:solidFill>
              </a:rPr>
              <a:t>kojim</a:t>
            </a:r>
            <a:r>
              <a:rPr lang="en-US" sz="1400" dirty="0">
                <a:solidFill>
                  <a:schemeClr val="tx1">
                    <a:lumMod val="65000"/>
                    <a:lumOff val="35000"/>
                  </a:schemeClr>
                </a:solidFill>
              </a:rPr>
              <a:t> je </a:t>
            </a:r>
            <a:r>
              <a:rPr lang="en-US" sz="1400" dirty="0" err="1">
                <a:solidFill>
                  <a:schemeClr val="tx1">
                    <a:lumMod val="65000"/>
                    <a:lumOff val="35000"/>
                  </a:schemeClr>
                </a:solidFill>
              </a:rPr>
              <a:t>izazvana</a:t>
            </a:r>
            <a:r>
              <a:rPr lang="en-US" sz="1400" dirty="0">
                <a:solidFill>
                  <a:schemeClr val="tx1">
                    <a:lumMod val="65000"/>
                    <a:lumOff val="35000"/>
                  </a:schemeClr>
                </a:solidFill>
              </a:rPr>
              <a:t> </a:t>
            </a:r>
            <a:r>
              <a:rPr lang="en-US" sz="1400" dirty="0" err="1">
                <a:solidFill>
                  <a:schemeClr val="tx1">
                    <a:lumMod val="65000"/>
                    <a:lumOff val="35000"/>
                  </a:schemeClr>
                </a:solidFill>
              </a:rPr>
              <a:t>promena</a:t>
            </a:r>
            <a:r>
              <a:rPr lang="en-US" sz="1400" dirty="0">
                <a:solidFill>
                  <a:schemeClr val="tx1">
                    <a:lumMod val="65000"/>
                    <a:lumOff val="35000"/>
                  </a:schemeClr>
                </a:solidFill>
              </a:rPr>
              <a:t> </a:t>
            </a:r>
            <a:r>
              <a:rPr lang="en-US" sz="1400" dirty="0" err="1">
                <a:solidFill>
                  <a:schemeClr val="tx1">
                    <a:lumMod val="65000"/>
                    <a:lumOff val="35000"/>
                  </a:schemeClr>
                </a:solidFill>
              </a:rPr>
              <a:t>oblika</a:t>
            </a:r>
            <a:r>
              <a:rPr lang="en-US" sz="1400" dirty="0">
                <a:solidFill>
                  <a:schemeClr val="tx1">
                    <a:lumMod val="65000"/>
                    <a:lumOff val="35000"/>
                  </a:schemeClr>
                </a:solidFill>
              </a:rPr>
              <a:t> </a:t>
            </a:r>
            <a:r>
              <a:rPr lang="en-US" sz="1400" dirty="0" err="1">
                <a:solidFill>
                  <a:schemeClr val="tx1">
                    <a:lumMod val="65000"/>
                    <a:lumOff val="35000"/>
                  </a:schemeClr>
                </a:solidFill>
              </a:rPr>
              <a:t>nije</a:t>
            </a:r>
            <a:r>
              <a:rPr lang="en-US" sz="1400" dirty="0">
                <a:solidFill>
                  <a:schemeClr val="tx1">
                    <a:lumMod val="65000"/>
                    <a:lumOff val="35000"/>
                  </a:schemeClr>
                </a:solidFill>
              </a:rPr>
              <a:t> </a:t>
            </a:r>
            <a:r>
              <a:rPr lang="en-US" sz="1400" dirty="0" err="1">
                <a:solidFill>
                  <a:schemeClr val="tx1">
                    <a:lumMod val="65000"/>
                    <a:lumOff val="35000"/>
                  </a:schemeClr>
                </a:solidFill>
              </a:rPr>
              <a:t>prekoračena</a:t>
            </a:r>
            <a:r>
              <a:rPr lang="en-US" sz="1400" dirty="0">
                <a:solidFill>
                  <a:schemeClr val="tx1">
                    <a:lumMod val="65000"/>
                    <a:lumOff val="35000"/>
                  </a:schemeClr>
                </a:solidFill>
              </a:rPr>
              <a:t> </a:t>
            </a:r>
            <a:r>
              <a:rPr lang="en-US" sz="1400" dirty="0" err="1">
                <a:solidFill>
                  <a:schemeClr val="tx1">
                    <a:lumMod val="65000"/>
                    <a:lumOff val="35000"/>
                  </a:schemeClr>
                </a:solidFill>
              </a:rPr>
              <a:t>granica</a:t>
            </a:r>
            <a:r>
              <a:rPr lang="en-US" sz="1400" dirty="0">
                <a:solidFill>
                  <a:schemeClr val="tx1">
                    <a:lumMod val="65000"/>
                    <a:lumOff val="35000"/>
                  </a:schemeClr>
                </a:solidFill>
              </a:rPr>
              <a:t> </a:t>
            </a:r>
            <a:r>
              <a:rPr lang="en-US" sz="1400" dirty="0" err="1">
                <a:solidFill>
                  <a:schemeClr val="tx1">
                    <a:lumMod val="65000"/>
                    <a:lumOff val="35000"/>
                  </a:schemeClr>
                </a:solidFill>
              </a:rPr>
              <a:t>elastičnosti</a:t>
            </a:r>
            <a:r>
              <a:rPr lang="en-US" sz="1400" dirty="0" smtClean="0">
                <a:solidFill>
                  <a:schemeClr val="tx1">
                    <a:lumMod val="65000"/>
                    <a:lumOff val="35000"/>
                  </a:schemeClr>
                </a:solidFill>
              </a:rPr>
              <a:t>.</a:t>
            </a:r>
            <a:r>
              <a:rPr lang="sr-Latn-RS" sz="1400" dirty="0" smtClean="0">
                <a:solidFill>
                  <a:schemeClr val="tx1">
                    <a:lumMod val="65000"/>
                    <a:lumOff val="35000"/>
                  </a:schemeClr>
                </a:solidFill>
              </a:rPr>
              <a:t> </a:t>
            </a:r>
            <a:r>
              <a:rPr lang="en-US" sz="1400" dirty="0" err="1" smtClean="0">
                <a:solidFill>
                  <a:schemeClr val="tx1">
                    <a:lumMod val="65000"/>
                    <a:lumOff val="35000"/>
                  </a:schemeClr>
                </a:solidFill>
              </a:rPr>
              <a:t>Granica</a:t>
            </a:r>
            <a:r>
              <a:rPr lang="en-US" sz="1400" dirty="0" smtClean="0">
                <a:solidFill>
                  <a:schemeClr val="tx1">
                    <a:lumMod val="65000"/>
                    <a:lumOff val="35000"/>
                  </a:schemeClr>
                </a:solidFill>
              </a:rPr>
              <a:t> </a:t>
            </a:r>
            <a:r>
              <a:rPr lang="en-US" sz="1400" dirty="0" err="1">
                <a:solidFill>
                  <a:schemeClr val="tx1">
                    <a:lumMod val="65000"/>
                    <a:lumOff val="35000"/>
                  </a:schemeClr>
                </a:solidFill>
              </a:rPr>
              <a:t>elastičnosti</a:t>
            </a:r>
            <a:r>
              <a:rPr lang="en-US" sz="1400" dirty="0">
                <a:solidFill>
                  <a:schemeClr val="tx1">
                    <a:lumMod val="65000"/>
                    <a:lumOff val="35000"/>
                  </a:schemeClr>
                </a:solidFill>
              </a:rPr>
              <a:t> je </a:t>
            </a:r>
            <a:r>
              <a:rPr lang="en-US" sz="1400" dirty="0" err="1">
                <a:solidFill>
                  <a:schemeClr val="tx1">
                    <a:lumMod val="65000"/>
                    <a:lumOff val="35000"/>
                  </a:schemeClr>
                </a:solidFill>
              </a:rPr>
              <a:t>granični</a:t>
            </a:r>
            <a:r>
              <a:rPr lang="en-US" sz="1400" dirty="0">
                <a:solidFill>
                  <a:schemeClr val="tx1">
                    <a:lumMod val="65000"/>
                    <a:lumOff val="35000"/>
                  </a:schemeClr>
                </a:solidFill>
              </a:rPr>
              <a:t> </a:t>
            </a:r>
            <a:r>
              <a:rPr lang="en-US" sz="1400" dirty="0" err="1">
                <a:solidFill>
                  <a:schemeClr val="tx1">
                    <a:lumMod val="65000"/>
                    <a:lumOff val="35000"/>
                  </a:schemeClr>
                </a:solidFill>
              </a:rPr>
              <a:t>napon</a:t>
            </a:r>
            <a:r>
              <a:rPr lang="en-US" sz="1400" dirty="0">
                <a:solidFill>
                  <a:schemeClr val="tx1">
                    <a:lumMod val="65000"/>
                    <a:lumOff val="35000"/>
                  </a:schemeClr>
                </a:solidFill>
              </a:rPr>
              <a:t> do </a:t>
            </a:r>
            <a:r>
              <a:rPr lang="en-US" sz="1400" dirty="0" err="1">
                <a:solidFill>
                  <a:schemeClr val="tx1">
                    <a:lumMod val="65000"/>
                    <a:lumOff val="35000"/>
                  </a:schemeClr>
                </a:solidFill>
              </a:rPr>
              <a:t>kojeg</a:t>
            </a:r>
            <a:r>
              <a:rPr lang="en-US" sz="1400" dirty="0">
                <a:solidFill>
                  <a:schemeClr val="tx1">
                    <a:lumMod val="65000"/>
                    <a:lumOff val="35000"/>
                  </a:schemeClr>
                </a:solidFill>
              </a:rPr>
              <a:t> ne </a:t>
            </a:r>
            <a:r>
              <a:rPr lang="en-US" sz="1400" dirty="0" err="1">
                <a:solidFill>
                  <a:schemeClr val="tx1">
                    <a:lumMod val="65000"/>
                    <a:lumOff val="35000"/>
                  </a:schemeClr>
                </a:solidFill>
              </a:rPr>
              <a:t>nastaju</a:t>
            </a:r>
            <a:r>
              <a:rPr lang="en-US" sz="1400" dirty="0">
                <a:solidFill>
                  <a:schemeClr val="tx1">
                    <a:lumMod val="65000"/>
                    <a:lumOff val="35000"/>
                  </a:schemeClr>
                </a:solidFill>
              </a:rPr>
              <a:t> </a:t>
            </a:r>
            <a:r>
              <a:rPr lang="en-US" sz="1400" dirty="0" err="1">
                <a:solidFill>
                  <a:schemeClr val="tx1">
                    <a:lumMod val="65000"/>
                    <a:lumOff val="35000"/>
                  </a:schemeClr>
                </a:solidFill>
              </a:rPr>
              <a:t>nikakve</a:t>
            </a:r>
            <a:r>
              <a:rPr lang="en-US" sz="1400" dirty="0">
                <a:solidFill>
                  <a:schemeClr val="tx1">
                    <a:lumMod val="65000"/>
                    <a:lumOff val="35000"/>
                  </a:schemeClr>
                </a:solidFill>
              </a:rPr>
              <a:t> </a:t>
            </a:r>
            <a:r>
              <a:rPr lang="en-US" sz="1400" dirty="0" err="1">
                <a:solidFill>
                  <a:schemeClr val="tx1">
                    <a:lumMod val="65000"/>
                    <a:lumOff val="35000"/>
                  </a:schemeClr>
                </a:solidFill>
              </a:rPr>
              <a:t>trajne</a:t>
            </a:r>
            <a:r>
              <a:rPr lang="en-US" sz="1400" dirty="0">
                <a:solidFill>
                  <a:schemeClr val="tx1">
                    <a:lumMod val="65000"/>
                    <a:lumOff val="35000"/>
                  </a:schemeClr>
                </a:solidFill>
              </a:rPr>
              <a:t> </a:t>
            </a:r>
            <a:r>
              <a:rPr lang="en-US" sz="1400" dirty="0" err="1">
                <a:solidFill>
                  <a:schemeClr val="tx1">
                    <a:lumMod val="65000"/>
                    <a:lumOff val="35000"/>
                  </a:schemeClr>
                </a:solidFill>
              </a:rPr>
              <a:t>deformacije</a:t>
            </a:r>
            <a:r>
              <a:rPr lang="en-US" sz="1400" dirty="0">
                <a:solidFill>
                  <a:schemeClr val="tx1">
                    <a:lumMod val="65000"/>
                    <a:lumOff val="35000"/>
                  </a:schemeClr>
                </a:solidFill>
              </a:rPr>
              <a:t> u </a:t>
            </a:r>
            <a:r>
              <a:rPr lang="en-US" sz="1400" dirty="0" err="1">
                <a:solidFill>
                  <a:schemeClr val="tx1">
                    <a:lumMod val="65000"/>
                    <a:lumOff val="35000"/>
                  </a:schemeClr>
                </a:solidFill>
              </a:rPr>
              <a:t>materijalu</a:t>
            </a:r>
            <a:r>
              <a:rPr lang="en-US" sz="1400" dirty="0" smtClean="0">
                <a:solidFill>
                  <a:schemeClr val="tx1">
                    <a:lumMod val="65000"/>
                    <a:lumOff val="35000"/>
                  </a:schemeClr>
                </a:solidFill>
              </a:rPr>
              <a:t>.</a:t>
            </a:r>
            <a:endParaRPr lang="sr-Latn-RS" sz="1400" dirty="0" smtClean="0">
              <a:solidFill>
                <a:schemeClr val="tx1">
                  <a:lumMod val="65000"/>
                  <a:lumOff val="35000"/>
                </a:schemeClr>
              </a:solidFill>
            </a:endParaRPr>
          </a:p>
          <a:p>
            <a:endParaRPr lang="en-US" sz="1600" dirty="0"/>
          </a:p>
          <a:p>
            <a:r>
              <a:rPr lang="sr-Latn-RS" sz="1600" u="sng" dirty="0" smtClean="0">
                <a:solidFill>
                  <a:schemeClr val="accent6">
                    <a:lumMod val="50000"/>
                  </a:schemeClr>
                </a:solidFill>
              </a:rPr>
              <a:t>4. </a:t>
            </a:r>
            <a:r>
              <a:rPr lang="en-US" sz="1600" u="sng" dirty="0" err="1" smtClean="0">
                <a:solidFill>
                  <a:schemeClr val="accent6">
                    <a:lumMod val="50000"/>
                  </a:schemeClr>
                </a:solidFill>
              </a:rPr>
              <a:t>Plastičnost</a:t>
            </a:r>
            <a:r>
              <a:rPr lang="en-US" sz="1600" dirty="0" smtClean="0">
                <a:solidFill>
                  <a:schemeClr val="accent6">
                    <a:lumMod val="50000"/>
                  </a:schemeClr>
                </a:solidFill>
              </a:rPr>
              <a:t> </a:t>
            </a:r>
            <a:r>
              <a:rPr lang="en-US" sz="1400" dirty="0">
                <a:solidFill>
                  <a:schemeClr val="tx1">
                    <a:lumMod val="65000"/>
                    <a:lumOff val="35000"/>
                  </a:schemeClr>
                </a:solidFill>
              </a:rPr>
              <a:t>je </a:t>
            </a:r>
            <a:r>
              <a:rPr lang="sr-Latn-RS" sz="1400" dirty="0" smtClean="0">
                <a:solidFill>
                  <a:schemeClr val="tx1">
                    <a:lumMod val="65000"/>
                    <a:lumOff val="35000"/>
                  </a:schemeClr>
                </a:solidFill>
              </a:rPr>
              <a:t> svojstvo </a:t>
            </a:r>
            <a:r>
              <a:rPr lang="en-US" sz="1400" dirty="0" err="1" smtClean="0">
                <a:solidFill>
                  <a:schemeClr val="tx1">
                    <a:lumMod val="65000"/>
                    <a:lumOff val="35000"/>
                  </a:schemeClr>
                </a:solidFill>
              </a:rPr>
              <a:t>materijala</a:t>
            </a:r>
            <a:r>
              <a:rPr lang="en-US" sz="1400" dirty="0" smtClean="0">
                <a:solidFill>
                  <a:schemeClr val="tx1">
                    <a:lumMod val="65000"/>
                    <a:lumOff val="35000"/>
                  </a:schemeClr>
                </a:solidFill>
              </a:rPr>
              <a:t> </a:t>
            </a:r>
            <a:r>
              <a:rPr lang="en-US" sz="1400" dirty="0">
                <a:solidFill>
                  <a:schemeClr val="tx1">
                    <a:lumMod val="65000"/>
                    <a:lumOff val="35000"/>
                  </a:schemeClr>
                </a:solidFill>
              </a:rPr>
              <a:t>da se </a:t>
            </a:r>
            <a:r>
              <a:rPr lang="en-US" sz="1400" dirty="0" err="1">
                <a:solidFill>
                  <a:schemeClr val="tx1">
                    <a:lumMod val="65000"/>
                    <a:lumOff val="35000"/>
                  </a:schemeClr>
                </a:solidFill>
              </a:rPr>
              <a:t>može</a:t>
            </a:r>
            <a:r>
              <a:rPr lang="en-US" sz="1400" dirty="0">
                <a:solidFill>
                  <a:schemeClr val="tx1">
                    <a:lumMod val="65000"/>
                    <a:lumOff val="35000"/>
                  </a:schemeClr>
                </a:solidFill>
              </a:rPr>
              <a:t> </a:t>
            </a:r>
            <a:r>
              <a:rPr lang="en-US" sz="1400" dirty="0" err="1">
                <a:solidFill>
                  <a:schemeClr val="tx1">
                    <a:lumMod val="65000"/>
                    <a:lumOff val="35000"/>
                  </a:schemeClr>
                </a:solidFill>
              </a:rPr>
              <a:t>deformisati</a:t>
            </a:r>
            <a:r>
              <a:rPr lang="en-US" sz="1400" dirty="0">
                <a:solidFill>
                  <a:schemeClr val="tx1">
                    <a:lumMod val="65000"/>
                    <a:lumOff val="35000"/>
                  </a:schemeClr>
                </a:solidFill>
              </a:rPr>
              <a:t> pod </a:t>
            </a:r>
            <a:r>
              <a:rPr lang="en-US" sz="1400" dirty="0" err="1">
                <a:solidFill>
                  <a:schemeClr val="tx1">
                    <a:lumMod val="65000"/>
                    <a:lumOff val="35000"/>
                  </a:schemeClr>
                </a:solidFill>
              </a:rPr>
              <a:t>dejstvom</a:t>
            </a:r>
            <a:r>
              <a:rPr lang="en-US" sz="1400" dirty="0">
                <a:solidFill>
                  <a:schemeClr val="tx1">
                    <a:lumMod val="65000"/>
                    <a:lumOff val="35000"/>
                  </a:schemeClr>
                </a:solidFill>
              </a:rPr>
              <a:t> </a:t>
            </a:r>
            <a:r>
              <a:rPr lang="en-US" sz="1400" dirty="0" err="1">
                <a:solidFill>
                  <a:schemeClr val="tx1">
                    <a:lumMod val="65000"/>
                    <a:lumOff val="35000"/>
                  </a:schemeClr>
                </a:solidFill>
              </a:rPr>
              <a:t>spoljašnje</a:t>
            </a:r>
            <a:r>
              <a:rPr lang="en-US" sz="1400" dirty="0">
                <a:solidFill>
                  <a:schemeClr val="tx1">
                    <a:lumMod val="65000"/>
                    <a:lumOff val="35000"/>
                  </a:schemeClr>
                </a:solidFill>
              </a:rPr>
              <a:t> </a:t>
            </a:r>
            <a:r>
              <a:rPr lang="en-US" sz="1400" dirty="0" err="1">
                <a:solidFill>
                  <a:schemeClr val="tx1">
                    <a:lumMod val="65000"/>
                    <a:lumOff val="35000"/>
                  </a:schemeClr>
                </a:solidFill>
              </a:rPr>
              <a:t>sile</a:t>
            </a:r>
            <a:r>
              <a:rPr lang="en-US" sz="1400" dirty="0">
                <a:solidFill>
                  <a:schemeClr val="tx1">
                    <a:lumMod val="65000"/>
                    <a:lumOff val="35000"/>
                  </a:schemeClr>
                </a:solidFill>
              </a:rPr>
              <a:t> u </a:t>
            </a:r>
            <a:r>
              <a:rPr lang="en-US" sz="1400" dirty="0" err="1">
                <a:solidFill>
                  <a:schemeClr val="tx1">
                    <a:lumMod val="65000"/>
                    <a:lumOff val="35000"/>
                  </a:schemeClr>
                </a:solidFill>
              </a:rPr>
              <a:t>toplom</a:t>
            </a:r>
            <a:r>
              <a:rPr lang="en-US" sz="1400" dirty="0">
                <a:solidFill>
                  <a:schemeClr val="tx1">
                    <a:lumMod val="65000"/>
                    <a:lumOff val="35000"/>
                  </a:schemeClr>
                </a:solidFill>
              </a:rPr>
              <a:t> </a:t>
            </a:r>
            <a:r>
              <a:rPr lang="en-US" sz="1400" dirty="0" err="1">
                <a:solidFill>
                  <a:schemeClr val="tx1">
                    <a:lumMod val="65000"/>
                    <a:lumOff val="35000"/>
                  </a:schemeClr>
                </a:solidFill>
              </a:rPr>
              <a:t>ili</a:t>
            </a:r>
            <a:r>
              <a:rPr lang="en-US" sz="1400" dirty="0">
                <a:solidFill>
                  <a:schemeClr val="tx1">
                    <a:lumMod val="65000"/>
                    <a:lumOff val="35000"/>
                  </a:schemeClr>
                </a:solidFill>
              </a:rPr>
              <a:t> </a:t>
            </a:r>
            <a:r>
              <a:rPr lang="en-US" sz="1400" dirty="0" err="1">
                <a:solidFill>
                  <a:schemeClr val="tx1">
                    <a:lumMod val="65000"/>
                    <a:lumOff val="35000"/>
                  </a:schemeClr>
                </a:solidFill>
              </a:rPr>
              <a:t>hladnom</a:t>
            </a:r>
            <a:r>
              <a:rPr lang="en-US" sz="1400" dirty="0">
                <a:solidFill>
                  <a:schemeClr val="tx1">
                    <a:lumMod val="65000"/>
                    <a:lumOff val="35000"/>
                  </a:schemeClr>
                </a:solidFill>
              </a:rPr>
              <a:t> </a:t>
            </a:r>
            <a:r>
              <a:rPr lang="en-US" sz="1400" dirty="0" err="1">
                <a:solidFill>
                  <a:schemeClr val="tx1">
                    <a:lumMod val="65000"/>
                    <a:lumOff val="35000"/>
                  </a:schemeClr>
                </a:solidFill>
              </a:rPr>
              <a:t>stanju</a:t>
            </a:r>
            <a:r>
              <a:rPr lang="en-US" sz="1400" dirty="0">
                <a:solidFill>
                  <a:schemeClr val="tx1">
                    <a:lumMod val="65000"/>
                    <a:lumOff val="35000"/>
                  </a:schemeClr>
                </a:solidFill>
              </a:rPr>
              <a:t>, a da </a:t>
            </a:r>
            <a:r>
              <a:rPr lang="en-US" sz="1400" dirty="0" err="1">
                <a:solidFill>
                  <a:schemeClr val="tx1">
                    <a:lumMod val="65000"/>
                    <a:lumOff val="35000"/>
                  </a:schemeClr>
                </a:solidFill>
              </a:rPr>
              <a:t>pri</a:t>
            </a:r>
            <a:r>
              <a:rPr lang="en-US" sz="1400" dirty="0">
                <a:solidFill>
                  <a:schemeClr val="tx1">
                    <a:lumMod val="65000"/>
                    <a:lumOff val="35000"/>
                  </a:schemeClr>
                </a:solidFill>
              </a:rPr>
              <a:t> tome </a:t>
            </a:r>
            <a:r>
              <a:rPr lang="en-US" sz="1400" dirty="0" err="1">
                <a:solidFill>
                  <a:schemeClr val="tx1">
                    <a:lumMod val="65000"/>
                    <a:lumOff val="35000"/>
                  </a:schemeClr>
                </a:solidFill>
              </a:rPr>
              <a:t>zadrži</a:t>
            </a:r>
            <a:r>
              <a:rPr lang="en-US" sz="1400" dirty="0">
                <a:solidFill>
                  <a:schemeClr val="tx1">
                    <a:lumMod val="65000"/>
                    <a:lumOff val="35000"/>
                  </a:schemeClr>
                </a:solidFill>
              </a:rPr>
              <a:t> </a:t>
            </a:r>
            <a:r>
              <a:rPr lang="en-US" sz="1400" dirty="0" err="1">
                <a:solidFill>
                  <a:schemeClr val="tx1">
                    <a:lumMod val="65000"/>
                    <a:lumOff val="35000"/>
                  </a:schemeClr>
                </a:solidFill>
              </a:rPr>
              <a:t>oblik</a:t>
            </a:r>
            <a:r>
              <a:rPr lang="en-US" sz="1400" dirty="0">
                <a:solidFill>
                  <a:schemeClr val="tx1">
                    <a:lumMod val="65000"/>
                    <a:lumOff val="35000"/>
                  </a:schemeClr>
                </a:solidFill>
              </a:rPr>
              <a:t> </a:t>
            </a:r>
            <a:r>
              <a:rPr lang="en-US" sz="1400" dirty="0" err="1">
                <a:solidFill>
                  <a:schemeClr val="tx1">
                    <a:lumMod val="65000"/>
                    <a:lumOff val="35000"/>
                  </a:schemeClr>
                </a:solidFill>
              </a:rPr>
              <a:t>posle</a:t>
            </a:r>
            <a:r>
              <a:rPr lang="en-US" sz="1400" dirty="0">
                <a:solidFill>
                  <a:schemeClr val="tx1">
                    <a:lumMod val="65000"/>
                    <a:lumOff val="35000"/>
                  </a:schemeClr>
                </a:solidFill>
              </a:rPr>
              <a:t> </a:t>
            </a:r>
            <a:r>
              <a:rPr lang="en-US" sz="1400" dirty="0" err="1">
                <a:solidFill>
                  <a:schemeClr val="tx1">
                    <a:lumMod val="65000"/>
                    <a:lumOff val="35000"/>
                  </a:schemeClr>
                </a:solidFill>
              </a:rPr>
              <a:t>prestanka</a:t>
            </a:r>
            <a:r>
              <a:rPr lang="en-US" sz="1400" dirty="0">
                <a:solidFill>
                  <a:schemeClr val="tx1">
                    <a:lumMod val="65000"/>
                    <a:lumOff val="35000"/>
                  </a:schemeClr>
                </a:solidFill>
              </a:rPr>
              <a:t> </a:t>
            </a:r>
            <a:r>
              <a:rPr lang="en-US" sz="1400" dirty="0" err="1">
                <a:solidFill>
                  <a:schemeClr val="tx1">
                    <a:lumMod val="65000"/>
                    <a:lumOff val="35000"/>
                  </a:schemeClr>
                </a:solidFill>
              </a:rPr>
              <a:t>dejstva</a:t>
            </a:r>
            <a:r>
              <a:rPr lang="en-US" sz="1400" dirty="0">
                <a:solidFill>
                  <a:schemeClr val="tx1">
                    <a:lumMod val="65000"/>
                    <a:lumOff val="35000"/>
                  </a:schemeClr>
                </a:solidFill>
              </a:rPr>
              <a:t> </a:t>
            </a:r>
            <a:r>
              <a:rPr lang="en-US" sz="1400" dirty="0" err="1">
                <a:solidFill>
                  <a:schemeClr val="tx1">
                    <a:lumMod val="65000"/>
                    <a:lumOff val="35000"/>
                  </a:schemeClr>
                </a:solidFill>
              </a:rPr>
              <a:t>sile</a:t>
            </a:r>
            <a:r>
              <a:rPr lang="en-US" sz="1400" dirty="0" smtClean="0">
                <a:solidFill>
                  <a:schemeClr val="tx1">
                    <a:lumMod val="65000"/>
                    <a:lumOff val="35000"/>
                  </a:schemeClr>
                </a:solidFill>
              </a:rPr>
              <a:t>.</a:t>
            </a:r>
            <a:endParaRPr lang="sr-Latn-RS" sz="1400" dirty="0" smtClean="0">
              <a:solidFill>
                <a:schemeClr val="tx1">
                  <a:lumMod val="65000"/>
                  <a:lumOff val="35000"/>
                </a:schemeClr>
              </a:solidFill>
            </a:endParaRPr>
          </a:p>
          <a:p>
            <a:endParaRPr lang="en-US" sz="1600" dirty="0">
              <a:solidFill>
                <a:schemeClr val="tx1">
                  <a:lumMod val="65000"/>
                  <a:lumOff val="35000"/>
                </a:schemeClr>
              </a:solidFill>
            </a:endParaRPr>
          </a:p>
          <a:p>
            <a:r>
              <a:rPr lang="sr-Latn-RS" sz="1600" u="sng" dirty="0" smtClean="0">
                <a:solidFill>
                  <a:srgbClr val="7030A0"/>
                </a:solidFill>
              </a:rPr>
              <a:t>5. </a:t>
            </a:r>
            <a:r>
              <a:rPr lang="en-US" sz="1600" u="sng" dirty="0" err="1" smtClean="0">
                <a:solidFill>
                  <a:srgbClr val="7030A0"/>
                </a:solidFill>
              </a:rPr>
              <a:t>Žilavost</a:t>
            </a:r>
            <a:r>
              <a:rPr lang="en-US" sz="1400" dirty="0" err="1" smtClean="0">
                <a:solidFill>
                  <a:schemeClr val="tx1">
                    <a:lumMod val="65000"/>
                    <a:lumOff val="35000"/>
                  </a:schemeClr>
                </a:solidFill>
              </a:rPr>
              <a:t>Žilavost</a:t>
            </a:r>
            <a:r>
              <a:rPr lang="en-US" sz="1400" dirty="0" smtClean="0">
                <a:solidFill>
                  <a:schemeClr val="tx1">
                    <a:lumMod val="65000"/>
                    <a:lumOff val="35000"/>
                  </a:schemeClr>
                </a:solidFill>
              </a:rPr>
              <a:t> </a:t>
            </a:r>
            <a:r>
              <a:rPr lang="en-US" sz="1400" dirty="0">
                <a:solidFill>
                  <a:schemeClr val="tx1">
                    <a:lumMod val="65000"/>
                    <a:lumOff val="35000"/>
                  </a:schemeClr>
                </a:solidFill>
              </a:rPr>
              <a:t>je </a:t>
            </a:r>
            <a:r>
              <a:rPr lang="sr-Latn-RS" sz="1400" dirty="0" smtClean="0">
                <a:solidFill>
                  <a:schemeClr val="tx1">
                    <a:lumMod val="65000"/>
                    <a:lumOff val="35000"/>
                  </a:schemeClr>
                </a:solidFill>
              </a:rPr>
              <a:t>svojstvo</a:t>
            </a:r>
            <a:r>
              <a:rPr lang="en-US" sz="1400" dirty="0" smtClean="0">
                <a:solidFill>
                  <a:schemeClr val="tx1">
                    <a:lumMod val="65000"/>
                    <a:lumOff val="35000"/>
                  </a:schemeClr>
                </a:solidFill>
              </a:rPr>
              <a:t> </a:t>
            </a:r>
            <a:r>
              <a:rPr lang="en-US" sz="1400" dirty="0" err="1">
                <a:solidFill>
                  <a:schemeClr val="tx1">
                    <a:lumMod val="65000"/>
                    <a:lumOff val="35000"/>
                  </a:schemeClr>
                </a:solidFill>
              </a:rPr>
              <a:t>materijala</a:t>
            </a:r>
            <a:r>
              <a:rPr lang="en-US" sz="1400" dirty="0">
                <a:solidFill>
                  <a:schemeClr val="tx1">
                    <a:lumMod val="65000"/>
                    <a:lumOff val="35000"/>
                  </a:schemeClr>
                </a:solidFill>
              </a:rPr>
              <a:t> da </a:t>
            </a:r>
            <a:r>
              <a:rPr lang="en-US" sz="1400" dirty="0" err="1">
                <a:solidFill>
                  <a:schemeClr val="tx1">
                    <a:lumMod val="65000"/>
                    <a:lumOff val="35000"/>
                  </a:schemeClr>
                </a:solidFill>
              </a:rPr>
              <a:t>može</a:t>
            </a:r>
            <a:r>
              <a:rPr lang="en-US" sz="1400" dirty="0">
                <a:solidFill>
                  <a:schemeClr val="tx1">
                    <a:lumMod val="65000"/>
                    <a:lumOff val="35000"/>
                  </a:schemeClr>
                </a:solidFill>
              </a:rPr>
              <a:t> </a:t>
            </a:r>
            <a:r>
              <a:rPr lang="en-US" sz="1400" dirty="0" err="1">
                <a:solidFill>
                  <a:schemeClr val="tx1">
                    <a:lumMod val="65000"/>
                    <a:lumOff val="35000"/>
                  </a:schemeClr>
                </a:solidFill>
              </a:rPr>
              <a:t>podneti</a:t>
            </a:r>
            <a:r>
              <a:rPr lang="en-US" sz="1400" dirty="0">
                <a:solidFill>
                  <a:schemeClr val="tx1">
                    <a:lumMod val="65000"/>
                    <a:lumOff val="35000"/>
                  </a:schemeClr>
                </a:solidFill>
              </a:rPr>
              <a:t> </a:t>
            </a:r>
            <a:r>
              <a:rPr lang="en-US" sz="1400" dirty="0" err="1">
                <a:solidFill>
                  <a:schemeClr val="tx1">
                    <a:lumMod val="65000"/>
                    <a:lumOff val="35000"/>
                  </a:schemeClr>
                </a:solidFill>
              </a:rPr>
              <a:t>razaranje</a:t>
            </a:r>
            <a:r>
              <a:rPr lang="en-US" sz="1400" dirty="0">
                <a:solidFill>
                  <a:schemeClr val="tx1">
                    <a:lumMod val="65000"/>
                    <a:lumOff val="35000"/>
                  </a:schemeClr>
                </a:solidFill>
              </a:rPr>
              <a:t> </a:t>
            </a:r>
            <a:r>
              <a:rPr lang="en-US" sz="1400" dirty="0" err="1">
                <a:solidFill>
                  <a:schemeClr val="tx1">
                    <a:lumMod val="65000"/>
                    <a:lumOff val="35000"/>
                  </a:schemeClr>
                </a:solidFill>
              </a:rPr>
              <a:t>tek</a:t>
            </a:r>
            <a:r>
              <a:rPr lang="en-US" sz="1400" dirty="0">
                <a:solidFill>
                  <a:schemeClr val="tx1">
                    <a:lumMod val="65000"/>
                    <a:lumOff val="35000"/>
                  </a:schemeClr>
                </a:solidFill>
              </a:rPr>
              <a:t> </a:t>
            </a:r>
            <a:r>
              <a:rPr lang="en-US" sz="1400" dirty="0" err="1">
                <a:solidFill>
                  <a:schemeClr val="tx1">
                    <a:lumMod val="65000"/>
                    <a:lumOff val="35000"/>
                  </a:schemeClr>
                </a:solidFill>
              </a:rPr>
              <a:t>posle</a:t>
            </a:r>
            <a:r>
              <a:rPr lang="en-US" sz="1400" dirty="0">
                <a:solidFill>
                  <a:schemeClr val="tx1">
                    <a:lumMod val="65000"/>
                    <a:lumOff val="35000"/>
                  </a:schemeClr>
                </a:solidFill>
              </a:rPr>
              <a:t> </a:t>
            </a:r>
            <a:r>
              <a:rPr lang="en-US" sz="1400" dirty="0" err="1">
                <a:solidFill>
                  <a:schemeClr val="tx1">
                    <a:lumMod val="65000"/>
                    <a:lumOff val="35000"/>
                  </a:schemeClr>
                </a:solidFill>
              </a:rPr>
              <a:t>veće</a:t>
            </a:r>
            <a:r>
              <a:rPr lang="en-US" sz="1400" dirty="0">
                <a:solidFill>
                  <a:schemeClr val="tx1">
                    <a:lumMod val="65000"/>
                    <a:lumOff val="35000"/>
                  </a:schemeClr>
                </a:solidFill>
              </a:rPr>
              <a:t> </a:t>
            </a:r>
            <a:r>
              <a:rPr lang="en-US" sz="1400" dirty="0" err="1">
                <a:solidFill>
                  <a:schemeClr val="tx1">
                    <a:lumMod val="65000"/>
                    <a:lumOff val="35000"/>
                  </a:schemeClr>
                </a:solidFill>
              </a:rPr>
              <a:t>plastične</a:t>
            </a:r>
            <a:r>
              <a:rPr lang="en-US" sz="1400" dirty="0">
                <a:solidFill>
                  <a:schemeClr val="tx1">
                    <a:lumMod val="65000"/>
                    <a:lumOff val="35000"/>
                  </a:schemeClr>
                </a:solidFill>
              </a:rPr>
              <a:t> </a:t>
            </a:r>
            <a:r>
              <a:rPr lang="en-US" sz="1400" dirty="0" err="1">
                <a:solidFill>
                  <a:schemeClr val="tx1">
                    <a:lumMod val="65000"/>
                    <a:lumOff val="35000"/>
                  </a:schemeClr>
                </a:solidFill>
              </a:rPr>
              <a:t>deformacije</a:t>
            </a:r>
            <a:r>
              <a:rPr lang="en-US" sz="1400" dirty="0">
                <a:solidFill>
                  <a:schemeClr val="tx1">
                    <a:lumMod val="65000"/>
                    <a:lumOff val="35000"/>
                  </a:schemeClr>
                </a:solidFill>
              </a:rPr>
              <a:t>. </a:t>
            </a:r>
            <a:r>
              <a:rPr lang="en-US" sz="1400" dirty="0" err="1" smtClean="0">
                <a:solidFill>
                  <a:schemeClr val="tx1">
                    <a:lumMod val="65000"/>
                    <a:lumOff val="35000"/>
                  </a:schemeClr>
                </a:solidFill>
              </a:rPr>
              <a:t>Ov</a:t>
            </a:r>
            <a:r>
              <a:rPr lang="sr-Latn-RS" sz="1400" dirty="0" smtClean="0">
                <a:solidFill>
                  <a:schemeClr val="tx1">
                    <a:lumMod val="65000"/>
                    <a:lumOff val="35000"/>
                  </a:schemeClr>
                </a:solidFill>
              </a:rPr>
              <a:t>o</a:t>
            </a:r>
            <a:r>
              <a:rPr lang="en-US" sz="1400" dirty="0" smtClean="0">
                <a:solidFill>
                  <a:schemeClr val="tx1">
                    <a:lumMod val="65000"/>
                    <a:lumOff val="35000"/>
                  </a:schemeClr>
                </a:solidFill>
              </a:rPr>
              <a:t> </a:t>
            </a:r>
            <a:r>
              <a:rPr lang="sr-Latn-RS" sz="1400" dirty="0" smtClean="0">
                <a:solidFill>
                  <a:schemeClr val="tx1">
                    <a:lumMod val="65000"/>
                    <a:lumOff val="35000"/>
                  </a:schemeClr>
                </a:solidFill>
              </a:rPr>
              <a:t>svojstvo </a:t>
            </a:r>
            <a:r>
              <a:rPr lang="en-US" sz="1400" dirty="0" err="1" smtClean="0">
                <a:solidFill>
                  <a:schemeClr val="tx1">
                    <a:lumMod val="65000"/>
                    <a:lumOff val="35000"/>
                  </a:schemeClr>
                </a:solidFill>
              </a:rPr>
              <a:t>materijala</a:t>
            </a:r>
            <a:r>
              <a:rPr lang="en-US" sz="1400" dirty="0" smtClean="0">
                <a:solidFill>
                  <a:schemeClr val="tx1">
                    <a:lumMod val="65000"/>
                    <a:lumOff val="35000"/>
                  </a:schemeClr>
                </a:solidFill>
              </a:rPr>
              <a:t> </a:t>
            </a:r>
            <a:r>
              <a:rPr lang="en-US" sz="1400" dirty="0" err="1">
                <a:solidFill>
                  <a:schemeClr val="tx1">
                    <a:lumMod val="65000"/>
                    <a:lumOff val="35000"/>
                  </a:schemeClr>
                </a:solidFill>
              </a:rPr>
              <a:t>dolazi</a:t>
            </a:r>
            <a:r>
              <a:rPr lang="en-US" sz="1400" dirty="0">
                <a:solidFill>
                  <a:schemeClr val="tx1">
                    <a:lumMod val="65000"/>
                    <a:lumOff val="35000"/>
                  </a:schemeClr>
                </a:solidFill>
              </a:rPr>
              <a:t> do </a:t>
            </a:r>
            <a:r>
              <a:rPr lang="en-US" sz="1400" dirty="0" err="1">
                <a:solidFill>
                  <a:schemeClr val="tx1">
                    <a:lumMod val="65000"/>
                    <a:lumOff val="35000"/>
                  </a:schemeClr>
                </a:solidFill>
              </a:rPr>
              <a:t>izražaja</a:t>
            </a:r>
            <a:r>
              <a:rPr lang="en-US" sz="1400" dirty="0">
                <a:solidFill>
                  <a:schemeClr val="tx1">
                    <a:lumMod val="65000"/>
                    <a:lumOff val="35000"/>
                  </a:schemeClr>
                </a:solidFill>
              </a:rPr>
              <a:t> </a:t>
            </a:r>
            <a:r>
              <a:rPr lang="en-US" sz="1400" dirty="0" err="1">
                <a:solidFill>
                  <a:schemeClr val="tx1">
                    <a:lumMod val="65000"/>
                    <a:lumOff val="35000"/>
                  </a:schemeClr>
                </a:solidFill>
              </a:rPr>
              <a:t>kad</a:t>
            </a:r>
            <a:r>
              <a:rPr lang="en-US" sz="1400" dirty="0">
                <a:solidFill>
                  <a:schemeClr val="tx1">
                    <a:lumMod val="65000"/>
                    <a:lumOff val="35000"/>
                  </a:schemeClr>
                </a:solidFill>
              </a:rPr>
              <a:t> je </a:t>
            </a:r>
            <a:r>
              <a:rPr lang="en-US" sz="1400" dirty="0" err="1">
                <a:solidFill>
                  <a:schemeClr val="tx1">
                    <a:lumMod val="65000"/>
                    <a:lumOff val="35000"/>
                  </a:schemeClr>
                </a:solidFill>
              </a:rPr>
              <a:t>materijal</a:t>
            </a:r>
            <a:r>
              <a:rPr lang="en-US" sz="1400" dirty="0">
                <a:solidFill>
                  <a:schemeClr val="tx1">
                    <a:lumMod val="65000"/>
                    <a:lumOff val="35000"/>
                  </a:schemeClr>
                </a:solidFill>
              </a:rPr>
              <a:t> </a:t>
            </a:r>
            <a:r>
              <a:rPr lang="en-US" sz="1400" dirty="0" err="1">
                <a:solidFill>
                  <a:schemeClr val="tx1">
                    <a:lumMod val="65000"/>
                    <a:lumOff val="35000"/>
                  </a:schemeClr>
                </a:solidFill>
              </a:rPr>
              <a:t>izložen</a:t>
            </a:r>
            <a:r>
              <a:rPr lang="en-US" sz="1400" dirty="0">
                <a:solidFill>
                  <a:schemeClr val="tx1">
                    <a:lumMod val="65000"/>
                    <a:lumOff val="35000"/>
                  </a:schemeClr>
                </a:solidFill>
              </a:rPr>
              <a:t> </a:t>
            </a:r>
            <a:r>
              <a:rPr lang="en-US" sz="1400" dirty="0" err="1">
                <a:solidFill>
                  <a:schemeClr val="tx1">
                    <a:lumMod val="65000"/>
                    <a:lumOff val="35000"/>
                  </a:schemeClr>
                </a:solidFill>
              </a:rPr>
              <a:t>naglom</a:t>
            </a:r>
            <a:r>
              <a:rPr lang="en-US" sz="1400" dirty="0">
                <a:solidFill>
                  <a:schemeClr val="tx1">
                    <a:lumMod val="65000"/>
                    <a:lumOff val="35000"/>
                  </a:schemeClr>
                </a:solidFill>
              </a:rPr>
              <a:t> </a:t>
            </a:r>
            <a:r>
              <a:rPr lang="en-US" sz="1400" dirty="0" err="1">
                <a:solidFill>
                  <a:schemeClr val="tx1">
                    <a:lumMod val="65000"/>
                    <a:lumOff val="35000"/>
                  </a:schemeClr>
                </a:solidFill>
              </a:rPr>
              <a:t>i</a:t>
            </a:r>
            <a:r>
              <a:rPr lang="en-US" sz="1400" dirty="0">
                <a:solidFill>
                  <a:schemeClr val="tx1">
                    <a:lumMod val="65000"/>
                    <a:lumOff val="35000"/>
                  </a:schemeClr>
                </a:solidFill>
              </a:rPr>
              <a:t> </a:t>
            </a:r>
            <a:r>
              <a:rPr lang="en-US" sz="1400" dirty="0" err="1">
                <a:solidFill>
                  <a:schemeClr val="tx1">
                    <a:lumMod val="65000"/>
                    <a:lumOff val="35000"/>
                  </a:schemeClr>
                </a:solidFill>
              </a:rPr>
              <a:t>učestalom</a:t>
            </a:r>
            <a:r>
              <a:rPr lang="en-US" sz="1400" dirty="0">
                <a:solidFill>
                  <a:schemeClr val="tx1">
                    <a:lumMod val="65000"/>
                    <a:lumOff val="35000"/>
                  </a:schemeClr>
                </a:solidFill>
              </a:rPr>
              <a:t> </a:t>
            </a:r>
            <a:r>
              <a:rPr lang="en-US" sz="1400" dirty="0" err="1">
                <a:solidFill>
                  <a:schemeClr val="tx1">
                    <a:lumMod val="65000"/>
                    <a:lumOff val="35000"/>
                  </a:schemeClr>
                </a:solidFill>
              </a:rPr>
              <a:t>dejstvu</a:t>
            </a:r>
            <a:r>
              <a:rPr lang="en-US" sz="1400" dirty="0">
                <a:solidFill>
                  <a:schemeClr val="tx1">
                    <a:lumMod val="65000"/>
                    <a:lumOff val="35000"/>
                  </a:schemeClr>
                </a:solidFill>
              </a:rPr>
              <a:t> </a:t>
            </a:r>
            <a:r>
              <a:rPr lang="en-US" sz="1400" dirty="0" err="1">
                <a:solidFill>
                  <a:schemeClr val="tx1">
                    <a:lumMod val="65000"/>
                    <a:lumOff val="35000"/>
                  </a:schemeClr>
                </a:solidFill>
              </a:rPr>
              <a:t>spoljašnje</a:t>
            </a:r>
            <a:r>
              <a:rPr lang="en-US" sz="1400" dirty="0">
                <a:solidFill>
                  <a:schemeClr val="tx1">
                    <a:lumMod val="65000"/>
                    <a:lumOff val="35000"/>
                  </a:schemeClr>
                </a:solidFill>
              </a:rPr>
              <a:t> </a:t>
            </a:r>
            <a:r>
              <a:rPr lang="sr-Latn-RS" sz="1400" dirty="0" smtClean="0">
                <a:solidFill>
                  <a:schemeClr val="tx1">
                    <a:lumMod val="65000"/>
                    <a:lumOff val="35000"/>
                  </a:schemeClr>
                </a:solidFill>
              </a:rPr>
              <a:t> </a:t>
            </a:r>
            <a:r>
              <a:rPr lang="en-US" sz="1400" dirty="0" err="1" smtClean="0">
                <a:solidFill>
                  <a:schemeClr val="tx1">
                    <a:lumMod val="65000"/>
                    <a:lumOff val="35000"/>
                  </a:schemeClr>
                </a:solidFill>
              </a:rPr>
              <a:t>sile</a:t>
            </a:r>
            <a:r>
              <a:rPr lang="en-US" sz="1400" dirty="0" smtClean="0">
                <a:solidFill>
                  <a:schemeClr val="tx1">
                    <a:lumMod val="65000"/>
                    <a:lumOff val="35000"/>
                  </a:schemeClr>
                </a:solidFill>
              </a:rPr>
              <a:t>.</a:t>
            </a:r>
            <a:r>
              <a:rPr lang="sr-Latn-RS" sz="1400" dirty="0" smtClean="0">
                <a:solidFill>
                  <a:schemeClr val="tx1">
                    <a:lumMod val="65000"/>
                    <a:lumOff val="35000"/>
                  </a:schemeClr>
                </a:solidFill>
              </a:rPr>
              <a:t> </a:t>
            </a:r>
            <a:r>
              <a:rPr lang="en-US" sz="1600" dirty="0" smtClean="0">
                <a:solidFill>
                  <a:srgbClr val="7030A0"/>
                </a:solidFill>
              </a:rPr>
              <a:t>–</a:t>
            </a:r>
            <a:r>
              <a:rPr lang="en-US" sz="1600" dirty="0" smtClean="0"/>
              <a:t> </a:t>
            </a:r>
            <a:r>
              <a:rPr lang="en-US" sz="1400" dirty="0" err="1" smtClean="0">
                <a:solidFill>
                  <a:schemeClr val="tx1">
                    <a:lumMod val="65000"/>
                    <a:lumOff val="35000"/>
                  </a:schemeClr>
                </a:solidFill>
              </a:rPr>
              <a:t>Veliki</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broj</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delova</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mašina</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i</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konstrukcija</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izložen</a:t>
            </a:r>
            <a:r>
              <a:rPr lang="en-US" sz="1400" dirty="0" smtClean="0">
                <a:solidFill>
                  <a:schemeClr val="tx1">
                    <a:lumMod val="65000"/>
                    <a:lumOff val="35000"/>
                  </a:schemeClr>
                </a:solidFill>
              </a:rPr>
              <a:t> je u </a:t>
            </a:r>
            <a:r>
              <a:rPr lang="en-US" sz="1400" dirty="0" err="1" smtClean="0">
                <a:solidFill>
                  <a:schemeClr val="tx1">
                    <a:lumMod val="65000"/>
                    <a:lumOff val="35000"/>
                  </a:schemeClr>
                </a:solidFill>
              </a:rPr>
              <a:t>toku</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rada</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udarnim-dinamičkim</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opterećenjima</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Takva</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opterećenja</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materijali</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daleko</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teže</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podnose</a:t>
            </a:r>
            <a:r>
              <a:rPr lang="en-US" sz="1400" dirty="0" smtClean="0">
                <a:solidFill>
                  <a:schemeClr val="tx1">
                    <a:lumMod val="65000"/>
                    <a:lumOff val="35000"/>
                  </a:schemeClr>
                </a:solidFill>
              </a:rPr>
              <a:t> od </a:t>
            </a:r>
            <a:r>
              <a:rPr lang="en-US" sz="1400" dirty="0" err="1" smtClean="0">
                <a:solidFill>
                  <a:schemeClr val="tx1">
                    <a:lumMod val="65000"/>
                    <a:lumOff val="35000"/>
                  </a:schemeClr>
                </a:solidFill>
              </a:rPr>
              <a:t>mirnih-statičkih</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opterećenja</a:t>
            </a:r>
            <a:r>
              <a:rPr lang="en-US" sz="1400" dirty="0" smtClean="0">
                <a:solidFill>
                  <a:schemeClr val="tx1">
                    <a:lumMod val="65000"/>
                    <a:lumOff val="35000"/>
                  </a:schemeClr>
                </a:solidFill>
              </a:rPr>
              <a:t>.</a:t>
            </a:r>
          </a:p>
          <a:p>
            <a:endParaRPr lang="en-US" sz="1600" dirty="0"/>
          </a:p>
          <a:p>
            <a:r>
              <a:rPr lang="sr-Latn-RS" sz="1600" u="sng" dirty="0" smtClean="0">
                <a:solidFill>
                  <a:srgbClr val="C00000"/>
                </a:solidFill>
              </a:rPr>
              <a:t>6. Z</a:t>
            </a:r>
            <a:r>
              <a:rPr lang="en-US" sz="1600" u="sng" dirty="0" err="1" smtClean="0">
                <a:solidFill>
                  <a:srgbClr val="C00000"/>
                </a:solidFill>
              </a:rPr>
              <a:t>amor</a:t>
            </a:r>
            <a:r>
              <a:rPr lang="en-US" sz="1600" u="sng" dirty="0" smtClean="0">
                <a:solidFill>
                  <a:srgbClr val="C00000"/>
                </a:solidFill>
              </a:rPr>
              <a:t> </a:t>
            </a:r>
            <a:r>
              <a:rPr lang="en-US" sz="1600" u="sng" dirty="0" err="1">
                <a:solidFill>
                  <a:srgbClr val="C00000"/>
                </a:solidFill>
              </a:rPr>
              <a:t>materijala</a:t>
            </a:r>
            <a:r>
              <a:rPr lang="en-US" sz="1600" dirty="0">
                <a:solidFill>
                  <a:srgbClr val="C00000"/>
                </a:solidFill>
              </a:rPr>
              <a:t>– </a:t>
            </a:r>
            <a:r>
              <a:rPr lang="en-US" sz="1400" dirty="0" err="1">
                <a:solidFill>
                  <a:schemeClr val="tx1">
                    <a:lumMod val="65000"/>
                    <a:lumOff val="35000"/>
                  </a:schemeClr>
                </a:solidFill>
              </a:rPr>
              <a:t>Usled</a:t>
            </a:r>
            <a:r>
              <a:rPr lang="en-US" sz="1400" dirty="0">
                <a:solidFill>
                  <a:schemeClr val="tx1">
                    <a:lumMod val="65000"/>
                    <a:lumOff val="35000"/>
                  </a:schemeClr>
                </a:solidFill>
              </a:rPr>
              <a:t> </a:t>
            </a:r>
            <a:r>
              <a:rPr lang="en-US" sz="1400" dirty="0" err="1">
                <a:solidFill>
                  <a:schemeClr val="tx1">
                    <a:lumMod val="65000"/>
                    <a:lumOff val="35000"/>
                  </a:schemeClr>
                </a:solidFill>
              </a:rPr>
              <a:t>dugotrajnog</a:t>
            </a:r>
            <a:r>
              <a:rPr lang="en-US" sz="1400" dirty="0">
                <a:solidFill>
                  <a:schemeClr val="tx1">
                    <a:lumMod val="65000"/>
                    <a:lumOff val="35000"/>
                  </a:schemeClr>
                </a:solidFill>
              </a:rPr>
              <a:t> </a:t>
            </a:r>
            <a:r>
              <a:rPr lang="en-US" sz="1400" dirty="0" err="1">
                <a:solidFill>
                  <a:schemeClr val="tx1">
                    <a:lumMod val="65000"/>
                    <a:lumOff val="35000"/>
                  </a:schemeClr>
                </a:solidFill>
              </a:rPr>
              <a:t>dejstva</a:t>
            </a:r>
            <a:r>
              <a:rPr lang="en-US" sz="1400" dirty="0">
                <a:solidFill>
                  <a:schemeClr val="tx1">
                    <a:lumMod val="65000"/>
                    <a:lumOff val="35000"/>
                  </a:schemeClr>
                </a:solidFill>
              </a:rPr>
              <a:t> </a:t>
            </a:r>
            <a:r>
              <a:rPr lang="en-US" sz="1400" dirty="0" err="1">
                <a:solidFill>
                  <a:schemeClr val="tx1">
                    <a:lumMod val="65000"/>
                    <a:lumOff val="35000"/>
                  </a:schemeClr>
                </a:solidFill>
              </a:rPr>
              <a:t>periodično</a:t>
            </a:r>
            <a:r>
              <a:rPr lang="en-US" sz="1400" dirty="0">
                <a:solidFill>
                  <a:schemeClr val="tx1">
                    <a:lumMod val="65000"/>
                    <a:lumOff val="35000"/>
                  </a:schemeClr>
                </a:solidFill>
              </a:rPr>
              <a:t> </a:t>
            </a:r>
            <a:r>
              <a:rPr lang="en-US" sz="1400" dirty="0" err="1">
                <a:solidFill>
                  <a:schemeClr val="tx1">
                    <a:lumMod val="65000"/>
                    <a:lumOff val="35000"/>
                  </a:schemeClr>
                </a:solidFill>
              </a:rPr>
              <a:t>promenljivih</a:t>
            </a:r>
            <a:r>
              <a:rPr lang="en-US" sz="1400" dirty="0">
                <a:solidFill>
                  <a:schemeClr val="tx1">
                    <a:lumMod val="65000"/>
                    <a:lumOff val="35000"/>
                  </a:schemeClr>
                </a:solidFill>
              </a:rPr>
              <a:t> </a:t>
            </a:r>
            <a:r>
              <a:rPr lang="en-US" sz="1400" dirty="0" err="1">
                <a:solidFill>
                  <a:schemeClr val="tx1">
                    <a:lumMod val="65000"/>
                    <a:lumOff val="35000"/>
                  </a:schemeClr>
                </a:solidFill>
              </a:rPr>
              <a:t>opterećenja</a:t>
            </a:r>
            <a:r>
              <a:rPr lang="en-US" sz="1400" dirty="0">
                <a:solidFill>
                  <a:schemeClr val="tx1">
                    <a:lumMod val="65000"/>
                    <a:lumOff val="35000"/>
                  </a:schemeClr>
                </a:solidFill>
              </a:rPr>
              <a:t> </a:t>
            </a:r>
            <a:r>
              <a:rPr lang="en-US" sz="1400" dirty="0" err="1">
                <a:solidFill>
                  <a:schemeClr val="tx1">
                    <a:lumMod val="65000"/>
                    <a:lumOff val="35000"/>
                  </a:schemeClr>
                </a:solidFill>
              </a:rPr>
              <a:t>nastaje</a:t>
            </a:r>
            <a:r>
              <a:rPr lang="en-US" sz="1400" dirty="0">
                <a:solidFill>
                  <a:schemeClr val="tx1">
                    <a:lumMod val="65000"/>
                    <a:lumOff val="35000"/>
                  </a:schemeClr>
                </a:solidFill>
              </a:rPr>
              <a:t> </a:t>
            </a:r>
            <a:r>
              <a:rPr lang="en-US" sz="1400" dirty="0" err="1">
                <a:solidFill>
                  <a:schemeClr val="tx1">
                    <a:lumMod val="65000"/>
                    <a:lumOff val="35000"/>
                  </a:schemeClr>
                </a:solidFill>
              </a:rPr>
              <a:t>postepeno</a:t>
            </a:r>
            <a:r>
              <a:rPr lang="en-US" sz="1400" dirty="0">
                <a:solidFill>
                  <a:schemeClr val="tx1">
                    <a:lumMod val="65000"/>
                    <a:lumOff val="35000"/>
                  </a:schemeClr>
                </a:solidFill>
              </a:rPr>
              <a:t> </a:t>
            </a:r>
            <a:r>
              <a:rPr lang="en-US" sz="1400" dirty="0" err="1">
                <a:solidFill>
                  <a:schemeClr val="tx1">
                    <a:lumMod val="65000"/>
                    <a:lumOff val="35000"/>
                  </a:schemeClr>
                </a:solidFill>
              </a:rPr>
              <a:t>razaranje</a:t>
            </a:r>
            <a:r>
              <a:rPr lang="en-US" sz="1400" dirty="0">
                <a:solidFill>
                  <a:schemeClr val="tx1">
                    <a:lumMod val="65000"/>
                    <a:lumOff val="35000"/>
                  </a:schemeClr>
                </a:solidFill>
              </a:rPr>
              <a:t> </a:t>
            </a:r>
            <a:r>
              <a:rPr lang="en-US" sz="1400" dirty="0" err="1">
                <a:solidFill>
                  <a:schemeClr val="tx1">
                    <a:lumMod val="65000"/>
                    <a:lumOff val="35000"/>
                  </a:schemeClr>
                </a:solidFill>
              </a:rPr>
              <a:t>materijala</a:t>
            </a:r>
            <a:r>
              <a:rPr lang="en-US" sz="1400" dirty="0">
                <a:solidFill>
                  <a:schemeClr val="tx1">
                    <a:lumMod val="65000"/>
                    <a:lumOff val="35000"/>
                  </a:schemeClr>
                </a:solidFill>
              </a:rPr>
              <a:t>. Ta </a:t>
            </a:r>
            <a:r>
              <a:rPr lang="en-US" sz="1400" dirty="0" err="1">
                <a:solidFill>
                  <a:schemeClr val="tx1">
                    <a:lumMod val="65000"/>
                    <a:lumOff val="35000"/>
                  </a:schemeClr>
                </a:solidFill>
              </a:rPr>
              <a:t>pojava</a:t>
            </a:r>
            <a:r>
              <a:rPr lang="en-US" sz="1400" dirty="0">
                <a:solidFill>
                  <a:schemeClr val="tx1">
                    <a:lumMod val="65000"/>
                    <a:lumOff val="35000"/>
                  </a:schemeClr>
                </a:solidFill>
              </a:rPr>
              <a:t> </a:t>
            </a:r>
            <a:r>
              <a:rPr lang="en-US" sz="1400" dirty="0" err="1">
                <a:solidFill>
                  <a:schemeClr val="tx1">
                    <a:lumMod val="65000"/>
                    <a:lumOff val="35000"/>
                  </a:schemeClr>
                </a:solidFill>
              </a:rPr>
              <a:t>naziva</a:t>
            </a:r>
            <a:r>
              <a:rPr lang="en-US" sz="1400" dirty="0">
                <a:solidFill>
                  <a:schemeClr val="tx1">
                    <a:lumMod val="65000"/>
                    <a:lumOff val="35000"/>
                  </a:schemeClr>
                </a:solidFill>
              </a:rPr>
              <a:t> se </a:t>
            </a:r>
            <a:r>
              <a:rPr lang="en-US" sz="1400" dirty="0" err="1">
                <a:solidFill>
                  <a:schemeClr val="tx1">
                    <a:lumMod val="65000"/>
                    <a:lumOff val="35000"/>
                  </a:schemeClr>
                </a:solidFill>
              </a:rPr>
              <a:t>zamor</a:t>
            </a:r>
            <a:r>
              <a:rPr lang="en-US" sz="1400" dirty="0">
                <a:solidFill>
                  <a:schemeClr val="tx1">
                    <a:lumMod val="65000"/>
                    <a:lumOff val="35000"/>
                  </a:schemeClr>
                </a:solidFill>
              </a:rPr>
              <a:t> </a:t>
            </a:r>
            <a:r>
              <a:rPr lang="en-US" sz="1400" dirty="0" err="1">
                <a:solidFill>
                  <a:schemeClr val="tx1">
                    <a:lumMod val="65000"/>
                    <a:lumOff val="35000"/>
                  </a:schemeClr>
                </a:solidFill>
              </a:rPr>
              <a:t>materijala</a:t>
            </a:r>
            <a:r>
              <a:rPr lang="en-US" sz="1400" dirty="0">
                <a:solidFill>
                  <a:schemeClr val="tx1">
                    <a:lumMod val="65000"/>
                    <a:lumOff val="35000"/>
                  </a:schemeClr>
                </a:solidFill>
              </a:rPr>
              <a:t>, a </a:t>
            </a:r>
            <a:r>
              <a:rPr lang="en-US" sz="1400" dirty="0" err="1">
                <a:solidFill>
                  <a:schemeClr val="tx1">
                    <a:lumMod val="65000"/>
                    <a:lumOff val="35000"/>
                  </a:schemeClr>
                </a:solidFill>
              </a:rPr>
              <a:t>tako</a:t>
            </a:r>
            <a:r>
              <a:rPr lang="en-US" sz="1400" dirty="0">
                <a:solidFill>
                  <a:schemeClr val="tx1">
                    <a:lumMod val="65000"/>
                    <a:lumOff val="35000"/>
                  </a:schemeClr>
                </a:solidFill>
              </a:rPr>
              <a:t> </a:t>
            </a:r>
            <a:r>
              <a:rPr lang="en-US" sz="1400" dirty="0" err="1">
                <a:solidFill>
                  <a:schemeClr val="tx1">
                    <a:lumMod val="65000"/>
                    <a:lumOff val="35000"/>
                  </a:schemeClr>
                </a:solidFill>
              </a:rPr>
              <a:t>izazvan</a:t>
            </a:r>
            <a:r>
              <a:rPr lang="en-US" sz="1400" dirty="0">
                <a:solidFill>
                  <a:schemeClr val="tx1">
                    <a:lumMod val="65000"/>
                    <a:lumOff val="35000"/>
                  </a:schemeClr>
                </a:solidFill>
              </a:rPr>
              <a:t> </a:t>
            </a:r>
            <a:r>
              <a:rPr lang="en-US" sz="1400" dirty="0" err="1">
                <a:solidFill>
                  <a:schemeClr val="tx1">
                    <a:lumMod val="65000"/>
                    <a:lumOff val="35000"/>
                  </a:schemeClr>
                </a:solidFill>
              </a:rPr>
              <a:t>prelom</a:t>
            </a:r>
            <a:r>
              <a:rPr lang="en-US" sz="1400" dirty="0">
                <a:solidFill>
                  <a:schemeClr val="tx1">
                    <a:lumMod val="65000"/>
                    <a:lumOff val="35000"/>
                  </a:schemeClr>
                </a:solidFill>
              </a:rPr>
              <a:t> – </a:t>
            </a:r>
            <a:r>
              <a:rPr lang="en-US" sz="1400" dirty="0" err="1">
                <a:solidFill>
                  <a:schemeClr val="tx1">
                    <a:lumMod val="65000"/>
                    <a:lumOff val="35000"/>
                  </a:schemeClr>
                </a:solidFill>
              </a:rPr>
              <a:t>prelom</a:t>
            </a:r>
            <a:r>
              <a:rPr lang="en-US" sz="1400" dirty="0">
                <a:solidFill>
                  <a:schemeClr val="tx1">
                    <a:lumMod val="65000"/>
                    <a:lumOff val="35000"/>
                  </a:schemeClr>
                </a:solidFill>
              </a:rPr>
              <a:t> </a:t>
            </a:r>
            <a:r>
              <a:rPr lang="en-US" sz="1400" dirty="0" err="1">
                <a:solidFill>
                  <a:schemeClr val="tx1">
                    <a:lumMod val="65000"/>
                    <a:lumOff val="35000"/>
                  </a:schemeClr>
                </a:solidFill>
              </a:rPr>
              <a:t>usled</a:t>
            </a:r>
            <a:r>
              <a:rPr lang="en-US" sz="1400" dirty="0">
                <a:solidFill>
                  <a:schemeClr val="tx1">
                    <a:lumMod val="65000"/>
                    <a:lumOff val="35000"/>
                  </a:schemeClr>
                </a:solidFill>
              </a:rPr>
              <a:t> </a:t>
            </a:r>
            <a:r>
              <a:rPr lang="en-US" sz="1400" dirty="0" err="1">
                <a:solidFill>
                  <a:schemeClr val="tx1">
                    <a:lumMod val="65000"/>
                    <a:lumOff val="35000"/>
                  </a:schemeClr>
                </a:solidFill>
              </a:rPr>
              <a:t>zamora</a:t>
            </a:r>
            <a:r>
              <a:rPr lang="en-US" sz="1400" dirty="0">
                <a:solidFill>
                  <a:schemeClr val="tx1">
                    <a:lumMod val="65000"/>
                    <a:lumOff val="35000"/>
                  </a:schemeClr>
                </a:solidFill>
              </a:rPr>
              <a:t>.</a:t>
            </a:r>
          </a:p>
          <a:p>
            <a:r>
              <a:rPr lang="en-US" sz="1400" dirty="0" err="1">
                <a:solidFill>
                  <a:schemeClr val="tx1">
                    <a:lumMod val="65000"/>
                    <a:lumOff val="35000"/>
                  </a:schemeClr>
                </a:solidFill>
              </a:rPr>
              <a:t>Za</a:t>
            </a:r>
            <a:r>
              <a:rPr lang="en-US" sz="1400" dirty="0">
                <a:solidFill>
                  <a:schemeClr val="tx1">
                    <a:lumMod val="65000"/>
                    <a:lumOff val="35000"/>
                  </a:schemeClr>
                </a:solidFill>
              </a:rPr>
              <a:t> </a:t>
            </a:r>
            <a:r>
              <a:rPr lang="en-US" sz="1400" dirty="0" err="1">
                <a:solidFill>
                  <a:schemeClr val="tx1">
                    <a:lumMod val="65000"/>
                    <a:lumOff val="35000"/>
                  </a:schemeClr>
                </a:solidFill>
              </a:rPr>
              <a:t>pojavu</a:t>
            </a:r>
            <a:r>
              <a:rPr lang="en-US" sz="1400" dirty="0">
                <a:solidFill>
                  <a:schemeClr val="tx1">
                    <a:lumMod val="65000"/>
                    <a:lumOff val="35000"/>
                  </a:schemeClr>
                </a:solidFill>
              </a:rPr>
              <a:t> </a:t>
            </a:r>
            <a:r>
              <a:rPr lang="en-US" sz="1400" dirty="0" err="1">
                <a:solidFill>
                  <a:schemeClr val="tx1">
                    <a:lumMod val="65000"/>
                    <a:lumOff val="35000"/>
                  </a:schemeClr>
                </a:solidFill>
              </a:rPr>
              <a:t>loma</a:t>
            </a:r>
            <a:r>
              <a:rPr lang="en-US" sz="1400" dirty="0">
                <a:solidFill>
                  <a:schemeClr val="tx1">
                    <a:lumMod val="65000"/>
                    <a:lumOff val="35000"/>
                  </a:schemeClr>
                </a:solidFill>
              </a:rPr>
              <a:t> </a:t>
            </a:r>
            <a:r>
              <a:rPr lang="en-US" sz="1400" dirty="0" err="1">
                <a:solidFill>
                  <a:schemeClr val="tx1">
                    <a:lumMod val="65000"/>
                    <a:lumOff val="35000"/>
                  </a:schemeClr>
                </a:solidFill>
              </a:rPr>
              <a:t>nije</a:t>
            </a:r>
            <a:r>
              <a:rPr lang="en-US" sz="1400" dirty="0">
                <a:solidFill>
                  <a:schemeClr val="tx1">
                    <a:lumMod val="65000"/>
                    <a:lumOff val="35000"/>
                  </a:schemeClr>
                </a:solidFill>
              </a:rPr>
              <a:t> od </a:t>
            </a:r>
            <a:r>
              <a:rPr lang="en-US" sz="1400" dirty="0" err="1">
                <a:solidFill>
                  <a:schemeClr val="tx1">
                    <a:lumMod val="65000"/>
                    <a:lumOff val="35000"/>
                  </a:schemeClr>
                </a:solidFill>
              </a:rPr>
              <a:t>odlučujućeg</a:t>
            </a:r>
            <a:r>
              <a:rPr lang="en-US" sz="1400" dirty="0">
                <a:solidFill>
                  <a:schemeClr val="tx1">
                    <a:lumMod val="65000"/>
                    <a:lumOff val="35000"/>
                  </a:schemeClr>
                </a:solidFill>
              </a:rPr>
              <a:t> </a:t>
            </a:r>
            <a:r>
              <a:rPr lang="en-US" sz="1400" dirty="0" err="1">
                <a:solidFill>
                  <a:schemeClr val="tx1">
                    <a:lumMod val="65000"/>
                    <a:lumOff val="35000"/>
                  </a:schemeClr>
                </a:solidFill>
              </a:rPr>
              <a:t>značaja</a:t>
            </a:r>
            <a:r>
              <a:rPr lang="en-US" sz="1400" dirty="0">
                <a:solidFill>
                  <a:schemeClr val="tx1">
                    <a:lumMod val="65000"/>
                    <a:lumOff val="35000"/>
                  </a:schemeClr>
                </a:solidFill>
              </a:rPr>
              <a:t> </a:t>
            </a:r>
            <a:r>
              <a:rPr lang="en-US" sz="1400" dirty="0" err="1">
                <a:solidFill>
                  <a:schemeClr val="tx1">
                    <a:lumMod val="65000"/>
                    <a:lumOff val="35000"/>
                  </a:schemeClr>
                </a:solidFill>
              </a:rPr>
              <a:t>samo</a:t>
            </a:r>
            <a:r>
              <a:rPr lang="en-US" sz="1400" dirty="0">
                <a:solidFill>
                  <a:schemeClr val="tx1">
                    <a:lumMod val="65000"/>
                    <a:lumOff val="35000"/>
                  </a:schemeClr>
                </a:solidFill>
              </a:rPr>
              <a:t> </a:t>
            </a:r>
            <a:r>
              <a:rPr lang="en-US" sz="1400" dirty="0" err="1">
                <a:solidFill>
                  <a:schemeClr val="tx1">
                    <a:lumMod val="65000"/>
                    <a:lumOff val="35000"/>
                  </a:schemeClr>
                </a:solidFill>
              </a:rPr>
              <a:t>visina</a:t>
            </a:r>
            <a:r>
              <a:rPr lang="en-US" sz="1400" dirty="0">
                <a:solidFill>
                  <a:schemeClr val="tx1">
                    <a:lumMod val="65000"/>
                    <a:lumOff val="35000"/>
                  </a:schemeClr>
                </a:solidFill>
              </a:rPr>
              <a:t> </a:t>
            </a:r>
            <a:r>
              <a:rPr lang="en-US" sz="1400" dirty="0" err="1">
                <a:solidFill>
                  <a:schemeClr val="tx1">
                    <a:lumMod val="65000"/>
                    <a:lumOff val="35000"/>
                  </a:schemeClr>
                </a:solidFill>
              </a:rPr>
              <a:t>opterećenja</a:t>
            </a:r>
            <a:r>
              <a:rPr lang="en-US" sz="1400" dirty="0">
                <a:solidFill>
                  <a:schemeClr val="tx1">
                    <a:lumMod val="65000"/>
                    <a:lumOff val="35000"/>
                  </a:schemeClr>
                </a:solidFill>
              </a:rPr>
              <a:t>, </a:t>
            </a:r>
            <a:r>
              <a:rPr lang="en-US" sz="1400" dirty="0" err="1">
                <a:solidFill>
                  <a:schemeClr val="tx1">
                    <a:lumMod val="65000"/>
                    <a:lumOff val="35000"/>
                  </a:schemeClr>
                </a:solidFill>
              </a:rPr>
              <a:t>već</a:t>
            </a:r>
            <a:r>
              <a:rPr lang="en-US" sz="1400" dirty="0">
                <a:solidFill>
                  <a:schemeClr val="tx1">
                    <a:lumMod val="65000"/>
                    <a:lumOff val="35000"/>
                  </a:schemeClr>
                </a:solidFill>
              </a:rPr>
              <a:t> </a:t>
            </a:r>
            <a:r>
              <a:rPr lang="en-US" sz="1400" dirty="0" err="1">
                <a:solidFill>
                  <a:schemeClr val="tx1">
                    <a:lumMod val="65000"/>
                    <a:lumOff val="35000"/>
                  </a:schemeClr>
                </a:solidFill>
              </a:rPr>
              <a:t>i</a:t>
            </a:r>
            <a:r>
              <a:rPr lang="en-US" sz="1400" dirty="0">
                <a:solidFill>
                  <a:schemeClr val="tx1">
                    <a:lumMod val="65000"/>
                    <a:lumOff val="35000"/>
                  </a:schemeClr>
                </a:solidFill>
              </a:rPr>
              <a:t> </a:t>
            </a:r>
            <a:r>
              <a:rPr lang="en-US" sz="1400" dirty="0" err="1">
                <a:solidFill>
                  <a:schemeClr val="tx1">
                    <a:lumMod val="65000"/>
                    <a:lumOff val="35000"/>
                  </a:schemeClr>
                </a:solidFill>
              </a:rPr>
              <a:t>učestalost</a:t>
            </a:r>
            <a:r>
              <a:rPr lang="en-US" sz="1400" dirty="0">
                <a:solidFill>
                  <a:schemeClr val="tx1">
                    <a:lumMod val="65000"/>
                    <a:lumOff val="35000"/>
                  </a:schemeClr>
                </a:solidFill>
              </a:rPr>
              <a:t> </a:t>
            </a:r>
            <a:r>
              <a:rPr lang="en-US" sz="1400" dirty="0" err="1">
                <a:solidFill>
                  <a:schemeClr val="tx1">
                    <a:lumMod val="65000"/>
                    <a:lumOff val="35000"/>
                  </a:schemeClr>
                </a:solidFill>
              </a:rPr>
              <a:t>njegovog</a:t>
            </a:r>
            <a:r>
              <a:rPr lang="en-US" sz="1400" dirty="0">
                <a:solidFill>
                  <a:schemeClr val="tx1">
                    <a:lumMod val="65000"/>
                    <a:lumOff val="35000"/>
                  </a:schemeClr>
                </a:solidFill>
              </a:rPr>
              <a:t> </a:t>
            </a:r>
            <a:r>
              <a:rPr lang="en-US" sz="1400" dirty="0" err="1">
                <a:solidFill>
                  <a:schemeClr val="tx1">
                    <a:lumMod val="65000"/>
                    <a:lumOff val="35000"/>
                  </a:schemeClr>
                </a:solidFill>
              </a:rPr>
              <a:t>ponavljanja</a:t>
            </a:r>
            <a:r>
              <a:rPr lang="en-US" sz="1400" dirty="0">
                <a:solidFill>
                  <a:schemeClr val="tx1">
                    <a:lumMod val="65000"/>
                    <a:lumOff val="35000"/>
                  </a:schemeClr>
                </a:solidFill>
              </a:rPr>
              <a:t>. </a:t>
            </a:r>
            <a:r>
              <a:rPr lang="en-US" sz="1400" dirty="0" err="1">
                <a:solidFill>
                  <a:schemeClr val="tx1">
                    <a:lumMod val="65000"/>
                    <a:lumOff val="35000"/>
                  </a:schemeClr>
                </a:solidFill>
              </a:rPr>
              <a:t>Pri</a:t>
            </a:r>
            <a:r>
              <a:rPr lang="en-US" sz="1400" dirty="0">
                <a:solidFill>
                  <a:schemeClr val="tx1">
                    <a:lumMod val="65000"/>
                    <a:lumOff val="35000"/>
                  </a:schemeClr>
                </a:solidFill>
              </a:rPr>
              <a:t> </a:t>
            </a:r>
            <a:r>
              <a:rPr lang="en-US" sz="1400" dirty="0" err="1">
                <a:solidFill>
                  <a:schemeClr val="tx1">
                    <a:lumMod val="65000"/>
                    <a:lumOff val="35000"/>
                  </a:schemeClr>
                </a:solidFill>
              </a:rPr>
              <a:t>učestalom</a:t>
            </a:r>
            <a:r>
              <a:rPr lang="en-US" sz="1400" dirty="0">
                <a:solidFill>
                  <a:schemeClr val="tx1">
                    <a:lumMod val="65000"/>
                    <a:lumOff val="35000"/>
                  </a:schemeClr>
                </a:solidFill>
              </a:rPr>
              <a:t> </a:t>
            </a:r>
            <a:r>
              <a:rPr lang="en-US" sz="1400" dirty="0" err="1">
                <a:solidFill>
                  <a:schemeClr val="tx1">
                    <a:lumMod val="65000"/>
                    <a:lumOff val="35000"/>
                  </a:schemeClr>
                </a:solidFill>
              </a:rPr>
              <a:t>ponavljanju</a:t>
            </a:r>
            <a:r>
              <a:rPr lang="en-US" sz="1400" dirty="0">
                <a:solidFill>
                  <a:schemeClr val="tx1">
                    <a:lumMod val="65000"/>
                    <a:lumOff val="35000"/>
                  </a:schemeClr>
                </a:solidFill>
              </a:rPr>
              <a:t> </a:t>
            </a:r>
            <a:r>
              <a:rPr lang="en-US" sz="1400" dirty="0" err="1">
                <a:solidFill>
                  <a:schemeClr val="tx1">
                    <a:lumMod val="65000"/>
                    <a:lumOff val="35000"/>
                  </a:schemeClr>
                </a:solidFill>
              </a:rPr>
              <a:t>nekog</a:t>
            </a:r>
            <a:r>
              <a:rPr lang="en-US" sz="1400" dirty="0">
                <a:solidFill>
                  <a:schemeClr val="tx1">
                    <a:lumMod val="65000"/>
                    <a:lumOff val="35000"/>
                  </a:schemeClr>
                </a:solidFill>
              </a:rPr>
              <a:t> </a:t>
            </a:r>
            <a:r>
              <a:rPr lang="en-US" sz="1400" dirty="0" err="1">
                <a:solidFill>
                  <a:schemeClr val="tx1">
                    <a:lumMod val="65000"/>
                    <a:lumOff val="35000"/>
                  </a:schemeClr>
                </a:solidFill>
              </a:rPr>
              <a:t>opterećenja</a:t>
            </a:r>
            <a:r>
              <a:rPr lang="en-US" sz="1400" dirty="0">
                <a:solidFill>
                  <a:schemeClr val="tx1">
                    <a:lumMod val="65000"/>
                    <a:lumOff val="35000"/>
                  </a:schemeClr>
                </a:solidFill>
              </a:rPr>
              <a:t> </a:t>
            </a:r>
            <a:r>
              <a:rPr lang="en-US" sz="1400" dirty="0" err="1">
                <a:solidFill>
                  <a:schemeClr val="tx1">
                    <a:lumMod val="65000"/>
                    <a:lumOff val="35000"/>
                  </a:schemeClr>
                </a:solidFill>
              </a:rPr>
              <a:t>mnogi</a:t>
            </a:r>
            <a:r>
              <a:rPr lang="en-US" sz="1400" dirty="0">
                <a:solidFill>
                  <a:schemeClr val="tx1">
                    <a:lumMod val="65000"/>
                    <a:lumOff val="35000"/>
                  </a:schemeClr>
                </a:solidFill>
              </a:rPr>
              <a:t> </a:t>
            </a:r>
            <a:r>
              <a:rPr lang="en-US" sz="1400" dirty="0" err="1">
                <a:solidFill>
                  <a:schemeClr val="tx1">
                    <a:lumMod val="65000"/>
                    <a:lumOff val="35000"/>
                  </a:schemeClr>
                </a:solidFill>
              </a:rPr>
              <a:t>mašinski</a:t>
            </a:r>
            <a:r>
              <a:rPr lang="en-US" sz="1400" dirty="0">
                <a:solidFill>
                  <a:schemeClr val="tx1">
                    <a:lumMod val="65000"/>
                    <a:lumOff val="35000"/>
                  </a:schemeClr>
                </a:solidFill>
              </a:rPr>
              <a:t> </a:t>
            </a:r>
            <a:r>
              <a:rPr lang="en-US" sz="1400" dirty="0" err="1">
                <a:solidFill>
                  <a:schemeClr val="tx1">
                    <a:lumMod val="65000"/>
                    <a:lumOff val="35000"/>
                  </a:schemeClr>
                </a:solidFill>
              </a:rPr>
              <a:t>delovi</a:t>
            </a:r>
            <a:r>
              <a:rPr lang="en-US" sz="1400" dirty="0">
                <a:solidFill>
                  <a:schemeClr val="tx1">
                    <a:lumMod val="65000"/>
                    <a:lumOff val="35000"/>
                  </a:schemeClr>
                </a:solidFill>
              </a:rPr>
              <a:t> se </a:t>
            </a:r>
            <a:r>
              <a:rPr lang="en-US" sz="1400" dirty="0" err="1">
                <a:solidFill>
                  <a:schemeClr val="tx1">
                    <a:lumMod val="65000"/>
                    <a:lumOff val="35000"/>
                  </a:schemeClr>
                </a:solidFill>
              </a:rPr>
              <a:t>lome</a:t>
            </a:r>
            <a:r>
              <a:rPr lang="en-US" sz="1400" dirty="0">
                <a:solidFill>
                  <a:schemeClr val="tx1">
                    <a:lumMod val="65000"/>
                    <a:lumOff val="35000"/>
                  </a:schemeClr>
                </a:solidFill>
              </a:rPr>
              <a:t>, </a:t>
            </a:r>
            <a:r>
              <a:rPr lang="en-US" sz="1400" dirty="0" err="1">
                <a:solidFill>
                  <a:schemeClr val="tx1">
                    <a:lumMod val="65000"/>
                    <a:lumOff val="35000"/>
                  </a:schemeClr>
                </a:solidFill>
              </a:rPr>
              <a:t>iako</a:t>
            </a:r>
            <a:r>
              <a:rPr lang="en-US" sz="1400" dirty="0">
                <a:solidFill>
                  <a:schemeClr val="tx1">
                    <a:lumMod val="65000"/>
                    <a:lumOff val="35000"/>
                  </a:schemeClr>
                </a:solidFill>
              </a:rPr>
              <a:t> je to </a:t>
            </a:r>
            <a:r>
              <a:rPr lang="en-US" sz="1400" dirty="0" err="1">
                <a:solidFill>
                  <a:schemeClr val="tx1">
                    <a:lumMod val="65000"/>
                    <a:lumOff val="35000"/>
                  </a:schemeClr>
                </a:solidFill>
              </a:rPr>
              <a:t>opterećenje</a:t>
            </a:r>
            <a:r>
              <a:rPr lang="en-US" sz="1400" dirty="0">
                <a:solidFill>
                  <a:schemeClr val="tx1">
                    <a:lumMod val="65000"/>
                    <a:lumOff val="35000"/>
                  </a:schemeClr>
                </a:solidFill>
              </a:rPr>
              <a:t> </a:t>
            </a:r>
            <a:r>
              <a:rPr lang="en-US" sz="1400" dirty="0" err="1">
                <a:solidFill>
                  <a:schemeClr val="tx1">
                    <a:lumMod val="65000"/>
                    <a:lumOff val="35000"/>
                  </a:schemeClr>
                </a:solidFill>
              </a:rPr>
              <a:t>znatno</a:t>
            </a:r>
            <a:r>
              <a:rPr lang="en-US" sz="1400" dirty="0">
                <a:solidFill>
                  <a:schemeClr val="tx1">
                    <a:lumMod val="65000"/>
                    <a:lumOff val="35000"/>
                  </a:schemeClr>
                </a:solidFill>
              </a:rPr>
              <a:t> </a:t>
            </a:r>
            <a:r>
              <a:rPr lang="en-US" sz="1400" dirty="0" err="1">
                <a:solidFill>
                  <a:schemeClr val="tx1">
                    <a:lumMod val="65000"/>
                    <a:lumOff val="35000"/>
                  </a:schemeClr>
                </a:solidFill>
              </a:rPr>
              <a:t>manje</a:t>
            </a:r>
            <a:r>
              <a:rPr lang="en-US" sz="1400" dirty="0">
                <a:solidFill>
                  <a:schemeClr val="tx1">
                    <a:lumMod val="65000"/>
                    <a:lumOff val="35000"/>
                  </a:schemeClr>
                </a:solidFill>
              </a:rPr>
              <a:t> od </a:t>
            </a:r>
            <a:r>
              <a:rPr lang="en-US" sz="1400" dirty="0" err="1">
                <a:solidFill>
                  <a:schemeClr val="tx1">
                    <a:lumMod val="65000"/>
                    <a:lumOff val="35000"/>
                  </a:schemeClr>
                </a:solidFill>
              </a:rPr>
              <a:t>statičkog</a:t>
            </a:r>
            <a:r>
              <a:rPr lang="en-US" sz="1400" dirty="0">
                <a:solidFill>
                  <a:schemeClr val="tx1">
                    <a:lumMod val="65000"/>
                    <a:lumOff val="35000"/>
                  </a:schemeClr>
                </a:solidFill>
              </a:rPr>
              <a:t> </a:t>
            </a:r>
            <a:r>
              <a:rPr lang="en-US" sz="1400" dirty="0" err="1">
                <a:solidFill>
                  <a:schemeClr val="tx1">
                    <a:lumMod val="65000"/>
                    <a:lumOff val="35000"/>
                  </a:schemeClr>
                </a:solidFill>
              </a:rPr>
              <a:t>opterećenja</a:t>
            </a:r>
            <a:r>
              <a:rPr lang="en-US" sz="1400" dirty="0">
                <a:solidFill>
                  <a:schemeClr val="tx1">
                    <a:lumMod val="65000"/>
                    <a:lumOff val="35000"/>
                  </a:schemeClr>
                </a:solidFill>
              </a:rPr>
              <a:t> </a:t>
            </a:r>
            <a:r>
              <a:rPr lang="en-US" sz="1400" dirty="0" err="1">
                <a:solidFill>
                  <a:schemeClr val="tx1">
                    <a:lumMod val="65000"/>
                    <a:lumOff val="35000"/>
                  </a:schemeClr>
                </a:solidFill>
              </a:rPr>
              <a:t>potrebnog</a:t>
            </a:r>
            <a:r>
              <a:rPr lang="en-US" sz="1400" dirty="0">
                <a:solidFill>
                  <a:schemeClr val="tx1">
                    <a:lumMod val="65000"/>
                    <a:lumOff val="35000"/>
                  </a:schemeClr>
                </a:solidFill>
              </a:rPr>
              <a:t> </a:t>
            </a:r>
            <a:r>
              <a:rPr lang="en-US" sz="1400" dirty="0" err="1">
                <a:solidFill>
                  <a:schemeClr val="tx1">
                    <a:lumMod val="65000"/>
                    <a:lumOff val="35000"/>
                  </a:schemeClr>
                </a:solidFill>
              </a:rPr>
              <a:t>za</a:t>
            </a:r>
            <a:r>
              <a:rPr lang="en-US" sz="1400" dirty="0">
                <a:solidFill>
                  <a:schemeClr val="tx1">
                    <a:lumMod val="65000"/>
                    <a:lumOff val="35000"/>
                  </a:schemeClr>
                </a:solidFill>
              </a:rPr>
              <a:t> </a:t>
            </a:r>
            <a:r>
              <a:rPr lang="en-US" sz="1400" dirty="0" err="1">
                <a:solidFill>
                  <a:schemeClr val="tx1">
                    <a:lumMod val="65000"/>
                    <a:lumOff val="35000"/>
                  </a:schemeClr>
                </a:solidFill>
              </a:rPr>
              <a:t>lom</a:t>
            </a:r>
            <a:r>
              <a:rPr lang="en-US" sz="1400" dirty="0">
                <a:solidFill>
                  <a:schemeClr val="tx1">
                    <a:lumMod val="65000"/>
                    <a:lumOff val="35000"/>
                  </a:schemeClr>
                </a:solidFill>
              </a:rPr>
              <a:t>.</a:t>
            </a:r>
          </a:p>
        </p:txBody>
      </p:sp>
    </p:spTree>
    <p:extLst>
      <p:ext uri="{BB962C8B-B14F-4D97-AF65-F5344CB8AC3E}">
        <p14:creationId xmlns:p14="http://schemas.microsoft.com/office/powerpoint/2010/main" val="929595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95400" y="152400"/>
            <a:ext cx="6400800" cy="533400"/>
          </a:xfrm>
        </p:spPr>
        <p:txBody>
          <a:bodyPr>
            <a:noAutofit/>
          </a:bodyPr>
          <a:lstStyle/>
          <a:p>
            <a:r>
              <a:rPr lang="en-US" sz="3600" dirty="0" err="1" smtClean="0">
                <a:solidFill>
                  <a:srgbClr val="008000"/>
                </a:solidFill>
              </a:rPr>
              <a:t>Biotehni</a:t>
            </a:r>
            <a:r>
              <a:rPr lang="sr-Latn-RS" sz="3600" dirty="0" smtClean="0">
                <a:solidFill>
                  <a:srgbClr val="008000"/>
                </a:solidFill>
              </a:rPr>
              <a:t>čki materijali</a:t>
            </a:r>
            <a:endParaRPr lang="en-US" sz="3600" dirty="0">
              <a:solidFill>
                <a:srgbClr val="008000"/>
              </a:solidFill>
            </a:endParaRPr>
          </a:p>
        </p:txBody>
      </p:sp>
      <p:sp>
        <p:nvSpPr>
          <p:cNvPr id="2" name="Rectangle 1"/>
          <p:cNvSpPr/>
          <p:nvPr/>
        </p:nvSpPr>
        <p:spPr>
          <a:xfrm>
            <a:off x="410029" y="349125"/>
            <a:ext cx="8305800" cy="646331"/>
          </a:xfrm>
          <a:prstGeom prst="rect">
            <a:avLst/>
          </a:prstGeom>
        </p:spPr>
        <p:txBody>
          <a:bodyPr wrap="square">
            <a:spAutoFit/>
          </a:bodyPr>
          <a:lstStyle/>
          <a:p>
            <a:endParaRPr lang="en-US" dirty="0"/>
          </a:p>
          <a:p>
            <a:r>
              <a:rPr lang="en-US" dirty="0"/>
              <a:t> </a:t>
            </a:r>
            <a:endParaRPr lang="en-US" sz="2400" dirty="0">
              <a:solidFill>
                <a:schemeClr val="tx1">
                  <a:lumMod val="50000"/>
                  <a:lumOff val="50000"/>
                </a:schemeClr>
              </a:solidFill>
            </a:endParaRPr>
          </a:p>
        </p:txBody>
      </p:sp>
      <p:sp>
        <p:nvSpPr>
          <p:cNvPr id="3" name="Rectangle 2"/>
          <p:cNvSpPr/>
          <p:nvPr/>
        </p:nvSpPr>
        <p:spPr>
          <a:xfrm>
            <a:off x="221674" y="689581"/>
            <a:ext cx="8487228" cy="1077218"/>
          </a:xfrm>
          <a:prstGeom prst="rect">
            <a:avLst/>
          </a:prstGeom>
        </p:spPr>
        <p:txBody>
          <a:bodyPr wrap="square">
            <a:spAutoFit/>
          </a:bodyPr>
          <a:lstStyle/>
          <a:p>
            <a:r>
              <a:rPr lang="en-US" sz="1600" dirty="0" err="1">
                <a:solidFill>
                  <a:schemeClr val="accent6">
                    <a:lumMod val="50000"/>
                  </a:schemeClr>
                </a:solidFill>
              </a:rPr>
              <a:t>Ispitivanje</a:t>
            </a:r>
            <a:r>
              <a:rPr lang="en-US" sz="1600" dirty="0">
                <a:solidFill>
                  <a:schemeClr val="accent6">
                    <a:lumMod val="50000"/>
                  </a:schemeClr>
                </a:solidFill>
              </a:rPr>
              <a:t> </a:t>
            </a:r>
            <a:r>
              <a:rPr lang="en-US" sz="1600" dirty="0" err="1">
                <a:solidFill>
                  <a:schemeClr val="accent6">
                    <a:lumMod val="50000"/>
                  </a:schemeClr>
                </a:solidFill>
              </a:rPr>
              <a:t>materijala</a:t>
            </a:r>
            <a:r>
              <a:rPr lang="en-US" sz="1600" dirty="0">
                <a:solidFill>
                  <a:schemeClr val="accent6">
                    <a:lumMod val="50000"/>
                  </a:schemeClr>
                </a:solidFill>
              </a:rPr>
              <a:t> ne </a:t>
            </a:r>
            <a:r>
              <a:rPr lang="en-US" sz="1600" dirty="0" err="1">
                <a:solidFill>
                  <a:schemeClr val="accent6">
                    <a:lumMod val="50000"/>
                  </a:schemeClr>
                </a:solidFill>
              </a:rPr>
              <a:t>vrši</a:t>
            </a:r>
            <a:r>
              <a:rPr lang="en-US" sz="1600" dirty="0">
                <a:solidFill>
                  <a:schemeClr val="accent6">
                    <a:lumMod val="50000"/>
                  </a:schemeClr>
                </a:solidFill>
              </a:rPr>
              <a:t> se </a:t>
            </a:r>
            <a:r>
              <a:rPr lang="en-US" sz="1600" dirty="0" err="1">
                <a:solidFill>
                  <a:schemeClr val="accent6">
                    <a:lumMod val="50000"/>
                  </a:schemeClr>
                </a:solidFill>
              </a:rPr>
              <a:t>samo</a:t>
            </a:r>
            <a:r>
              <a:rPr lang="en-US" sz="1600" dirty="0">
                <a:solidFill>
                  <a:schemeClr val="accent6">
                    <a:lumMod val="50000"/>
                  </a:schemeClr>
                </a:solidFill>
              </a:rPr>
              <a:t> </a:t>
            </a:r>
            <a:r>
              <a:rPr lang="en-US" sz="1600" dirty="0" err="1">
                <a:solidFill>
                  <a:schemeClr val="accent6">
                    <a:lumMod val="50000"/>
                  </a:schemeClr>
                </a:solidFill>
              </a:rPr>
              <a:t>radi</a:t>
            </a:r>
            <a:r>
              <a:rPr lang="en-US" sz="1600" dirty="0">
                <a:solidFill>
                  <a:schemeClr val="accent6">
                    <a:lumMod val="50000"/>
                  </a:schemeClr>
                </a:solidFill>
              </a:rPr>
              <a:t> </a:t>
            </a:r>
            <a:r>
              <a:rPr lang="en-US" sz="1600" dirty="0" err="1">
                <a:solidFill>
                  <a:schemeClr val="accent6">
                    <a:lumMod val="50000"/>
                  </a:schemeClr>
                </a:solidFill>
              </a:rPr>
              <a:t>utvrđivanja</a:t>
            </a:r>
            <a:r>
              <a:rPr lang="en-US" sz="1600" dirty="0">
                <a:solidFill>
                  <a:schemeClr val="accent6">
                    <a:lumMod val="50000"/>
                  </a:schemeClr>
                </a:solidFill>
              </a:rPr>
              <a:t> </a:t>
            </a:r>
            <a:r>
              <a:rPr lang="en-US" sz="1600" dirty="0" err="1">
                <a:solidFill>
                  <a:schemeClr val="accent6">
                    <a:lumMod val="50000"/>
                  </a:schemeClr>
                </a:solidFill>
              </a:rPr>
              <a:t>karakteristika</a:t>
            </a:r>
            <a:r>
              <a:rPr lang="en-US" sz="1600" dirty="0">
                <a:solidFill>
                  <a:schemeClr val="accent6">
                    <a:lumMod val="50000"/>
                  </a:schemeClr>
                </a:solidFill>
              </a:rPr>
              <a:t> </a:t>
            </a:r>
            <a:r>
              <a:rPr lang="en-US" sz="1600" dirty="0" err="1">
                <a:solidFill>
                  <a:schemeClr val="accent6">
                    <a:lumMod val="50000"/>
                  </a:schemeClr>
                </a:solidFill>
              </a:rPr>
              <a:t>prilikom</a:t>
            </a:r>
            <a:r>
              <a:rPr lang="en-US" sz="1600" dirty="0">
                <a:solidFill>
                  <a:schemeClr val="accent6">
                    <a:lumMod val="50000"/>
                  </a:schemeClr>
                </a:solidFill>
              </a:rPr>
              <a:t> </a:t>
            </a:r>
            <a:r>
              <a:rPr lang="en-US" sz="1600" dirty="0" err="1">
                <a:solidFill>
                  <a:schemeClr val="accent6">
                    <a:lumMod val="50000"/>
                  </a:schemeClr>
                </a:solidFill>
              </a:rPr>
              <a:t>proizvodnje</a:t>
            </a:r>
            <a:r>
              <a:rPr lang="en-US" sz="1600" dirty="0">
                <a:solidFill>
                  <a:schemeClr val="accent6">
                    <a:lumMod val="50000"/>
                  </a:schemeClr>
                </a:solidFill>
              </a:rPr>
              <a:t> </a:t>
            </a:r>
            <a:r>
              <a:rPr lang="en-US" sz="1600" dirty="0" err="1">
                <a:solidFill>
                  <a:schemeClr val="accent6">
                    <a:lumMod val="50000"/>
                  </a:schemeClr>
                </a:solidFill>
              </a:rPr>
              <a:t>ili</a:t>
            </a:r>
            <a:r>
              <a:rPr lang="en-US" sz="1600" dirty="0">
                <a:solidFill>
                  <a:schemeClr val="accent6">
                    <a:lumMod val="50000"/>
                  </a:schemeClr>
                </a:solidFill>
              </a:rPr>
              <a:t> </a:t>
            </a:r>
            <a:r>
              <a:rPr lang="en-US" sz="1600" dirty="0" err="1">
                <a:solidFill>
                  <a:schemeClr val="accent6">
                    <a:lumMod val="50000"/>
                  </a:schemeClr>
                </a:solidFill>
              </a:rPr>
              <a:t>prijema</a:t>
            </a:r>
            <a:r>
              <a:rPr lang="en-US" sz="1600" dirty="0">
                <a:solidFill>
                  <a:schemeClr val="accent6">
                    <a:lumMod val="50000"/>
                  </a:schemeClr>
                </a:solidFill>
              </a:rPr>
              <a:t>, </a:t>
            </a:r>
            <a:r>
              <a:rPr lang="en-US" sz="1600" dirty="0" err="1">
                <a:solidFill>
                  <a:schemeClr val="accent6">
                    <a:lumMod val="50000"/>
                  </a:schemeClr>
                </a:solidFill>
              </a:rPr>
              <a:t>već</a:t>
            </a:r>
            <a:r>
              <a:rPr lang="en-US" sz="1600" dirty="0">
                <a:solidFill>
                  <a:schemeClr val="accent6">
                    <a:lumMod val="50000"/>
                  </a:schemeClr>
                </a:solidFill>
              </a:rPr>
              <a:t> </a:t>
            </a:r>
            <a:r>
              <a:rPr lang="en-US" sz="1600" dirty="0" err="1">
                <a:solidFill>
                  <a:schemeClr val="accent6">
                    <a:lumMod val="50000"/>
                  </a:schemeClr>
                </a:solidFill>
              </a:rPr>
              <a:t>i</a:t>
            </a:r>
            <a:r>
              <a:rPr lang="en-US" sz="1600" dirty="0">
                <a:solidFill>
                  <a:schemeClr val="accent6">
                    <a:lumMod val="50000"/>
                  </a:schemeClr>
                </a:solidFill>
              </a:rPr>
              <a:t> </a:t>
            </a:r>
            <a:r>
              <a:rPr lang="en-US" sz="1600" dirty="0" err="1">
                <a:solidFill>
                  <a:schemeClr val="accent6">
                    <a:lumMod val="50000"/>
                  </a:schemeClr>
                </a:solidFill>
              </a:rPr>
              <a:t>radi</a:t>
            </a:r>
            <a:r>
              <a:rPr lang="en-US" sz="1600" dirty="0">
                <a:solidFill>
                  <a:schemeClr val="accent6">
                    <a:lumMod val="50000"/>
                  </a:schemeClr>
                </a:solidFill>
              </a:rPr>
              <a:t> </a:t>
            </a:r>
            <a:r>
              <a:rPr lang="en-US" sz="1600" dirty="0" err="1">
                <a:solidFill>
                  <a:schemeClr val="accent6">
                    <a:lumMod val="50000"/>
                  </a:schemeClr>
                </a:solidFill>
              </a:rPr>
              <a:t>raznih</a:t>
            </a:r>
            <a:r>
              <a:rPr lang="en-US" sz="1600" dirty="0">
                <a:solidFill>
                  <a:schemeClr val="accent6">
                    <a:lumMod val="50000"/>
                  </a:schemeClr>
                </a:solidFill>
              </a:rPr>
              <a:t> </a:t>
            </a:r>
            <a:r>
              <a:rPr lang="en-US" sz="1600" dirty="0" err="1">
                <a:solidFill>
                  <a:schemeClr val="accent6">
                    <a:lumMod val="50000"/>
                  </a:schemeClr>
                </a:solidFill>
              </a:rPr>
              <a:t>ekspertiza</a:t>
            </a:r>
            <a:r>
              <a:rPr lang="en-US" sz="1600" dirty="0">
                <a:solidFill>
                  <a:schemeClr val="accent6">
                    <a:lumMod val="50000"/>
                  </a:schemeClr>
                </a:solidFill>
              </a:rPr>
              <a:t> u </a:t>
            </a:r>
            <a:r>
              <a:rPr lang="en-US" sz="1600" dirty="0" err="1">
                <a:solidFill>
                  <a:schemeClr val="accent6">
                    <a:lumMod val="50000"/>
                  </a:schemeClr>
                </a:solidFill>
              </a:rPr>
              <a:t>svrhu</a:t>
            </a:r>
            <a:r>
              <a:rPr lang="en-US" sz="1600" dirty="0">
                <a:solidFill>
                  <a:schemeClr val="accent6">
                    <a:lumMod val="50000"/>
                  </a:schemeClr>
                </a:solidFill>
              </a:rPr>
              <a:t> </a:t>
            </a:r>
            <a:r>
              <a:rPr lang="en-US" sz="1600" dirty="0" err="1">
                <a:solidFill>
                  <a:schemeClr val="accent6">
                    <a:lumMod val="50000"/>
                  </a:schemeClr>
                </a:solidFill>
              </a:rPr>
              <a:t>načina</a:t>
            </a:r>
            <a:r>
              <a:rPr lang="en-US" sz="1600" dirty="0">
                <a:solidFill>
                  <a:schemeClr val="accent6">
                    <a:lumMod val="50000"/>
                  </a:schemeClr>
                </a:solidFill>
              </a:rPr>
              <a:t> </a:t>
            </a:r>
            <a:r>
              <a:rPr lang="en-US" sz="1600" dirty="0" err="1">
                <a:solidFill>
                  <a:schemeClr val="accent6">
                    <a:lumMod val="50000"/>
                  </a:schemeClr>
                </a:solidFill>
              </a:rPr>
              <a:t>upotrebe</a:t>
            </a:r>
            <a:r>
              <a:rPr lang="en-US" sz="1600" dirty="0">
                <a:solidFill>
                  <a:schemeClr val="accent6">
                    <a:lumMod val="50000"/>
                  </a:schemeClr>
                </a:solidFill>
              </a:rPr>
              <a:t> </a:t>
            </a:r>
            <a:r>
              <a:rPr lang="en-US" sz="1600" dirty="0" err="1">
                <a:solidFill>
                  <a:schemeClr val="accent6">
                    <a:lumMod val="50000"/>
                  </a:schemeClr>
                </a:solidFill>
              </a:rPr>
              <a:t>i</a:t>
            </a:r>
            <a:r>
              <a:rPr lang="en-US" sz="1600" dirty="0">
                <a:solidFill>
                  <a:schemeClr val="accent6">
                    <a:lumMod val="50000"/>
                  </a:schemeClr>
                </a:solidFill>
              </a:rPr>
              <a:t> </a:t>
            </a:r>
            <a:r>
              <a:rPr lang="en-US" sz="1600" dirty="0" err="1">
                <a:solidFill>
                  <a:schemeClr val="accent6">
                    <a:lumMod val="50000"/>
                  </a:schemeClr>
                </a:solidFill>
              </a:rPr>
              <a:t>odgovornosti</a:t>
            </a:r>
            <a:r>
              <a:rPr lang="en-US" sz="1600" dirty="0">
                <a:solidFill>
                  <a:schemeClr val="accent6">
                    <a:lumMod val="50000"/>
                  </a:schemeClr>
                </a:solidFill>
              </a:rPr>
              <a:t> </a:t>
            </a:r>
            <a:r>
              <a:rPr lang="en-US" sz="1600" dirty="0" err="1">
                <a:solidFill>
                  <a:schemeClr val="accent6">
                    <a:lumMod val="50000"/>
                  </a:schemeClr>
                </a:solidFill>
              </a:rPr>
              <a:t>koja</a:t>
            </a:r>
            <a:r>
              <a:rPr lang="en-US" sz="1600" dirty="0">
                <a:solidFill>
                  <a:schemeClr val="accent6">
                    <a:lumMod val="50000"/>
                  </a:schemeClr>
                </a:solidFill>
              </a:rPr>
              <a:t> </a:t>
            </a:r>
            <a:r>
              <a:rPr lang="en-US" sz="1600" dirty="0" err="1">
                <a:solidFill>
                  <a:schemeClr val="accent6">
                    <a:lumMod val="50000"/>
                  </a:schemeClr>
                </a:solidFill>
              </a:rPr>
              <a:t>nastaje</a:t>
            </a:r>
            <a:r>
              <a:rPr lang="en-US" sz="1600" dirty="0">
                <a:solidFill>
                  <a:schemeClr val="accent6">
                    <a:lumMod val="50000"/>
                  </a:schemeClr>
                </a:solidFill>
              </a:rPr>
              <a:t> </a:t>
            </a:r>
            <a:r>
              <a:rPr lang="en-US" sz="1600" dirty="0" err="1">
                <a:solidFill>
                  <a:schemeClr val="accent6">
                    <a:lumMod val="50000"/>
                  </a:schemeClr>
                </a:solidFill>
              </a:rPr>
              <a:t>usled</a:t>
            </a:r>
            <a:r>
              <a:rPr lang="en-US" sz="1600" dirty="0">
                <a:solidFill>
                  <a:schemeClr val="accent6">
                    <a:lumMod val="50000"/>
                  </a:schemeClr>
                </a:solidFill>
              </a:rPr>
              <a:t> </a:t>
            </a:r>
            <a:r>
              <a:rPr lang="en-US" sz="1600" dirty="0" err="1">
                <a:solidFill>
                  <a:schemeClr val="accent6">
                    <a:lumMod val="50000"/>
                  </a:schemeClr>
                </a:solidFill>
              </a:rPr>
              <a:t>necelishodne</a:t>
            </a:r>
            <a:r>
              <a:rPr lang="en-US" sz="1600" dirty="0">
                <a:solidFill>
                  <a:schemeClr val="accent6">
                    <a:lumMod val="50000"/>
                  </a:schemeClr>
                </a:solidFill>
              </a:rPr>
              <a:t> </a:t>
            </a:r>
            <a:r>
              <a:rPr lang="en-US" sz="1600" dirty="0" err="1">
                <a:solidFill>
                  <a:schemeClr val="accent6">
                    <a:lumMod val="50000"/>
                  </a:schemeClr>
                </a:solidFill>
              </a:rPr>
              <a:t>upotrebe</a:t>
            </a:r>
            <a:r>
              <a:rPr lang="en-US" sz="1600" dirty="0">
                <a:solidFill>
                  <a:schemeClr val="accent6">
                    <a:lumMod val="50000"/>
                  </a:schemeClr>
                </a:solidFill>
              </a:rPr>
              <a:t>, </a:t>
            </a:r>
            <a:r>
              <a:rPr lang="en-US" sz="1600" dirty="0" err="1">
                <a:solidFill>
                  <a:schemeClr val="accent6">
                    <a:lumMod val="50000"/>
                  </a:schemeClr>
                </a:solidFill>
              </a:rPr>
              <a:t>zatim</a:t>
            </a:r>
            <a:r>
              <a:rPr lang="en-US" sz="1600" dirty="0">
                <a:solidFill>
                  <a:schemeClr val="accent6">
                    <a:lumMod val="50000"/>
                  </a:schemeClr>
                </a:solidFill>
              </a:rPr>
              <a:t> u </a:t>
            </a:r>
            <a:r>
              <a:rPr lang="en-US" sz="1600" dirty="0" err="1">
                <a:solidFill>
                  <a:schemeClr val="accent6">
                    <a:lumMod val="50000"/>
                  </a:schemeClr>
                </a:solidFill>
              </a:rPr>
              <a:t>cilju</a:t>
            </a:r>
            <a:r>
              <a:rPr lang="en-US" sz="1600" dirty="0">
                <a:solidFill>
                  <a:schemeClr val="accent6">
                    <a:lumMod val="50000"/>
                  </a:schemeClr>
                </a:solidFill>
              </a:rPr>
              <a:t> </a:t>
            </a:r>
            <a:r>
              <a:rPr lang="en-US" sz="1600" dirty="0" err="1">
                <a:solidFill>
                  <a:schemeClr val="accent6">
                    <a:lumMod val="50000"/>
                  </a:schemeClr>
                </a:solidFill>
              </a:rPr>
              <a:t>što</a:t>
            </a:r>
            <a:r>
              <a:rPr lang="en-US" sz="1600" dirty="0">
                <a:solidFill>
                  <a:schemeClr val="accent6">
                    <a:lumMod val="50000"/>
                  </a:schemeClr>
                </a:solidFill>
              </a:rPr>
              <a:t> </a:t>
            </a:r>
            <a:r>
              <a:rPr lang="en-US" sz="1600" dirty="0" err="1">
                <a:solidFill>
                  <a:schemeClr val="accent6">
                    <a:lumMod val="50000"/>
                  </a:schemeClr>
                </a:solidFill>
              </a:rPr>
              <a:t>potpunijeg</a:t>
            </a:r>
            <a:r>
              <a:rPr lang="en-US" sz="1600" dirty="0">
                <a:solidFill>
                  <a:schemeClr val="accent6">
                    <a:lumMod val="50000"/>
                  </a:schemeClr>
                </a:solidFill>
              </a:rPr>
              <a:t> </a:t>
            </a:r>
            <a:r>
              <a:rPr lang="en-US" sz="1600" dirty="0" err="1">
                <a:solidFill>
                  <a:schemeClr val="accent6">
                    <a:lumMod val="50000"/>
                  </a:schemeClr>
                </a:solidFill>
              </a:rPr>
              <a:t>upoznavanja</a:t>
            </a:r>
            <a:r>
              <a:rPr lang="en-US" sz="1600" dirty="0">
                <a:solidFill>
                  <a:schemeClr val="accent6">
                    <a:lumMod val="50000"/>
                  </a:schemeClr>
                </a:solidFill>
              </a:rPr>
              <a:t> </a:t>
            </a:r>
            <a:r>
              <a:rPr lang="en-US" sz="1600" dirty="0" err="1">
                <a:solidFill>
                  <a:schemeClr val="accent6">
                    <a:lumMod val="50000"/>
                  </a:schemeClr>
                </a:solidFill>
              </a:rPr>
              <a:t>svojstava</a:t>
            </a:r>
            <a:r>
              <a:rPr lang="en-US" sz="1600" dirty="0">
                <a:solidFill>
                  <a:schemeClr val="accent6">
                    <a:lumMod val="50000"/>
                  </a:schemeClr>
                </a:solidFill>
              </a:rPr>
              <a:t> </a:t>
            </a:r>
            <a:r>
              <a:rPr lang="en-US" sz="1600" dirty="0" err="1">
                <a:solidFill>
                  <a:schemeClr val="accent6">
                    <a:lumMod val="50000"/>
                  </a:schemeClr>
                </a:solidFill>
              </a:rPr>
              <a:t>metala</a:t>
            </a:r>
            <a:r>
              <a:rPr lang="en-US" sz="1600" dirty="0">
                <a:solidFill>
                  <a:schemeClr val="accent6">
                    <a:lumMod val="50000"/>
                  </a:schemeClr>
                </a:solidFill>
              </a:rPr>
              <a:t>, </a:t>
            </a:r>
            <a:r>
              <a:rPr lang="en-US" sz="1600" dirty="0" err="1">
                <a:solidFill>
                  <a:schemeClr val="accent6">
                    <a:lumMod val="50000"/>
                  </a:schemeClr>
                </a:solidFill>
              </a:rPr>
              <a:t>kao</a:t>
            </a:r>
            <a:r>
              <a:rPr lang="en-US" sz="1600" dirty="0">
                <a:solidFill>
                  <a:schemeClr val="accent6">
                    <a:lumMod val="50000"/>
                  </a:schemeClr>
                </a:solidFill>
              </a:rPr>
              <a:t> </a:t>
            </a:r>
            <a:r>
              <a:rPr lang="en-US" sz="1600" dirty="0" err="1">
                <a:solidFill>
                  <a:schemeClr val="accent6">
                    <a:lumMod val="50000"/>
                  </a:schemeClr>
                </a:solidFill>
              </a:rPr>
              <a:t>i</a:t>
            </a:r>
            <a:r>
              <a:rPr lang="en-US" sz="1600" dirty="0">
                <a:solidFill>
                  <a:schemeClr val="accent6">
                    <a:lumMod val="50000"/>
                  </a:schemeClr>
                </a:solidFill>
              </a:rPr>
              <a:t> u </a:t>
            </a:r>
            <a:r>
              <a:rPr lang="en-US" sz="1600" dirty="0" err="1">
                <a:solidFill>
                  <a:schemeClr val="accent6">
                    <a:lumMod val="50000"/>
                  </a:schemeClr>
                </a:solidFill>
              </a:rPr>
              <a:t>cilju</a:t>
            </a:r>
            <a:r>
              <a:rPr lang="en-US" sz="1600" dirty="0">
                <a:solidFill>
                  <a:schemeClr val="accent6">
                    <a:lumMod val="50000"/>
                  </a:schemeClr>
                </a:solidFill>
              </a:rPr>
              <a:t> </a:t>
            </a:r>
            <a:r>
              <a:rPr lang="en-US" sz="1600" dirty="0" err="1">
                <a:solidFill>
                  <a:schemeClr val="accent6">
                    <a:lumMod val="50000"/>
                  </a:schemeClr>
                </a:solidFill>
              </a:rPr>
              <a:t>poboljšanja</a:t>
            </a:r>
            <a:r>
              <a:rPr lang="en-US" sz="1600" dirty="0">
                <a:solidFill>
                  <a:schemeClr val="accent6">
                    <a:lumMod val="50000"/>
                  </a:schemeClr>
                </a:solidFill>
              </a:rPr>
              <a:t> </a:t>
            </a:r>
            <a:r>
              <a:rPr lang="en-US" sz="1600" dirty="0" err="1">
                <a:solidFill>
                  <a:schemeClr val="accent6">
                    <a:lumMod val="50000"/>
                  </a:schemeClr>
                </a:solidFill>
              </a:rPr>
              <a:t>tih</a:t>
            </a:r>
            <a:r>
              <a:rPr lang="en-US" sz="1600" dirty="0">
                <a:solidFill>
                  <a:schemeClr val="accent6">
                    <a:lumMod val="50000"/>
                  </a:schemeClr>
                </a:solidFill>
              </a:rPr>
              <a:t> </a:t>
            </a:r>
            <a:r>
              <a:rPr lang="en-US" sz="1600" dirty="0" err="1">
                <a:solidFill>
                  <a:schemeClr val="accent6">
                    <a:lumMod val="50000"/>
                  </a:schemeClr>
                </a:solidFill>
              </a:rPr>
              <a:t>svojstava</a:t>
            </a:r>
            <a:r>
              <a:rPr lang="en-US" sz="1600" dirty="0">
                <a:solidFill>
                  <a:schemeClr val="accent6">
                    <a:lumMod val="50000"/>
                  </a:schemeClr>
                </a:solidFill>
              </a:rPr>
              <a:t>.</a:t>
            </a:r>
          </a:p>
        </p:txBody>
      </p:sp>
      <p:sp>
        <p:nvSpPr>
          <p:cNvPr id="4" name="Rectangle 3"/>
          <p:cNvSpPr/>
          <p:nvPr/>
        </p:nvSpPr>
        <p:spPr>
          <a:xfrm>
            <a:off x="3027217" y="1600200"/>
            <a:ext cx="6116783" cy="1815882"/>
          </a:xfrm>
          <a:prstGeom prst="rect">
            <a:avLst/>
          </a:prstGeom>
        </p:spPr>
        <p:txBody>
          <a:bodyPr wrap="square">
            <a:spAutoFit/>
          </a:bodyPr>
          <a:lstStyle/>
          <a:p>
            <a:r>
              <a:rPr lang="en-US" sz="1600" dirty="0" err="1">
                <a:solidFill>
                  <a:srgbClr val="7030A0"/>
                </a:solidFill>
              </a:rPr>
              <a:t>Ispitivanja</a:t>
            </a:r>
            <a:r>
              <a:rPr lang="en-US" sz="1600" dirty="0">
                <a:solidFill>
                  <a:srgbClr val="7030A0"/>
                </a:solidFill>
              </a:rPr>
              <a:t> </a:t>
            </a:r>
            <a:r>
              <a:rPr lang="en-US" sz="1600" dirty="0" err="1">
                <a:solidFill>
                  <a:srgbClr val="7030A0"/>
                </a:solidFill>
              </a:rPr>
              <a:t>mehanićkih</a:t>
            </a:r>
            <a:r>
              <a:rPr lang="en-US" sz="1600" dirty="0">
                <a:solidFill>
                  <a:srgbClr val="7030A0"/>
                </a:solidFill>
              </a:rPr>
              <a:t> </a:t>
            </a:r>
            <a:r>
              <a:rPr lang="en-US" sz="1600" dirty="0" err="1">
                <a:solidFill>
                  <a:srgbClr val="7030A0"/>
                </a:solidFill>
              </a:rPr>
              <a:t>svojstava</a:t>
            </a:r>
            <a:r>
              <a:rPr lang="en-US" sz="1600" dirty="0">
                <a:solidFill>
                  <a:srgbClr val="7030A0"/>
                </a:solidFill>
              </a:rPr>
              <a:t> </a:t>
            </a:r>
            <a:r>
              <a:rPr lang="en-US" sz="1600" dirty="0" err="1">
                <a:solidFill>
                  <a:srgbClr val="7030A0"/>
                </a:solidFill>
              </a:rPr>
              <a:t>materijača</a:t>
            </a:r>
            <a:r>
              <a:rPr lang="en-US" sz="1600" dirty="0">
                <a:solidFill>
                  <a:srgbClr val="7030A0"/>
                </a:solidFill>
              </a:rPr>
              <a:t> se dele </a:t>
            </a:r>
            <a:r>
              <a:rPr lang="en-US" sz="1600" dirty="0" err="1">
                <a:solidFill>
                  <a:srgbClr val="7030A0"/>
                </a:solidFill>
              </a:rPr>
              <a:t>na</a:t>
            </a:r>
            <a:r>
              <a:rPr lang="en-US" sz="1600" dirty="0">
                <a:solidFill>
                  <a:srgbClr val="7030A0"/>
                </a:solidFill>
              </a:rPr>
              <a:t>: </a:t>
            </a:r>
            <a:r>
              <a:rPr lang="en-US" sz="1600" dirty="0" err="1">
                <a:solidFill>
                  <a:srgbClr val="7030A0"/>
                </a:solidFill>
              </a:rPr>
              <a:t>ispitivanja</a:t>
            </a:r>
            <a:r>
              <a:rPr lang="en-US" sz="1600" dirty="0">
                <a:solidFill>
                  <a:srgbClr val="7030A0"/>
                </a:solidFill>
              </a:rPr>
              <a:t> </a:t>
            </a:r>
            <a:r>
              <a:rPr lang="en-US" sz="1600" dirty="0" err="1">
                <a:solidFill>
                  <a:srgbClr val="7030A0"/>
                </a:solidFill>
              </a:rPr>
              <a:t>sa</a:t>
            </a:r>
            <a:r>
              <a:rPr lang="en-US" sz="1600" dirty="0">
                <a:solidFill>
                  <a:srgbClr val="7030A0"/>
                </a:solidFill>
              </a:rPr>
              <a:t> </a:t>
            </a:r>
            <a:r>
              <a:rPr lang="en-US" sz="1600" dirty="0" err="1">
                <a:solidFill>
                  <a:srgbClr val="7030A0"/>
                </a:solidFill>
              </a:rPr>
              <a:t>razaranjem</a:t>
            </a:r>
            <a:r>
              <a:rPr lang="en-US" sz="1600" dirty="0">
                <a:solidFill>
                  <a:srgbClr val="7030A0"/>
                </a:solidFill>
              </a:rPr>
              <a:t> </a:t>
            </a:r>
            <a:r>
              <a:rPr lang="en-US" sz="1600" dirty="0" err="1">
                <a:solidFill>
                  <a:srgbClr val="7030A0"/>
                </a:solidFill>
              </a:rPr>
              <a:t>i</a:t>
            </a:r>
            <a:r>
              <a:rPr lang="en-US" sz="1600" dirty="0">
                <a:solidFill>
                  <a:srgbClr val="7030A0"/>
                </a:solidFill>
              </a:rPr>
              <a:t> </a:t>
            </a:r>
            <a:r>
              <a:rPr lang="en-US" sz="1600" dirty="0" err="1">
                <a:solidFill>
                  <a:srgbClr val="7030A0"/>
                </a:solidFill>
              </a:rPr>
              <a:t>ispitivanja</a:t>
            </a:r>
            <a:r>
              <a:rPr lang="en-US" sz="1600" dirty="0">
                <a:solidFill>
                  <a:srgbClr val="7030A0"/>
                </a:solidFill>
              </a:rPr>
              <a:t> </a:t>
            </a:r>
            <a:r>
              <a:rPr lang="en-US" sz="1600" dirty="0" err="1">
                <a:solidFill>
                  <a:srgbClr val="7030A0"/>
                </a:solidFill>
              </a:rPr>
              <a:t>bez</a:t>
            </a:r>
            <a:r>
              <a:rPr lang="en-US" sz="1600" dirty="0">
                <a:solidFill>
                  <a:srgbClr val="7030A0"/>
                </a:solidFill>
              </a:rPr>
              <a:t> </a:t>
            </a:r>
            <a:r>
              <a:rPr lang="en-US" sz="1600" dirty="0" err="1">
                <a:solidFill>
                  <a:srgbClr val="7030A0"/>
                </a:solidFill>
              </a:rPr>
              <a:t>razaranja</a:t>
            </a:r>
            <a:r>
              <a:rPr lang="en-US" sz="1600" dirty="0">
                <a:solidFill>
                  <a:srgbClr val="7030A0"/>
                </a:solidFill>
              </a:rPr>
              <a:t>.</a:t>
            </a:r>
          </a:p>
          <a:p>
            <a:r>
              <a:rPr lang="en-US" sz="1600" dirty="0">
                <a:solidFill>
                  <a:srgbClr val="7030A0"/>
                </a:solidFill>
              </a:rPr>
              <a:t> </a:t>
            </a:r>
            <a:endParaRPr lang="sr-Latn-RS" sz="1600" dirty="0" smtClean="0">
              <a:solidFill>
                <a:srgbClr val="7030A0"/>
              </a:solidFill>
            </a:endParaRPr>
          </a:p>
          <a:p>
            <a:r>
              <a:rPr lang="en-US" sz="1600" dirty="0" smtClean="0">
                <a:solidFill>
                  <a:srgbClr val="7030A0"/>
                </a:solidFill>
              </a:rPr>
              <a:t> </a:t>
            </a:r>
            <a:r>
              <a:rPr lang="en-US" sz="1600" dirty="0" err="1">
                <a:solidFill>
                  <a:srgbClr val="7030A0"/>
                </a:solidFill>
              </a:rPr>
              <a:t>Ako</a:t>
            </a:r>
            <a:r>
              <a:rPr lang="en-US" sz="1600" dirty="0">
                <a:solidFill>
                  <a:srgbClr val="7030A0"/>
                </a:solidFill>
              </a:rPr>
              <a:t> se </a:t>
            </a:r>
            <a:r>
              <a:rPr lang="en-US" sz="1600" dirty="0" err="1">
                <a:solidFill>
                  <a:srgbClr val="7030A0"/>
                </a:solidFill>
              </a:rPr>
              <a:t>epruveta</a:t>
            </a:r>
            <a:r>
              <a:rPr lang="en-US" sz="1600" dirty="0">
                <a:solidFill>
                  <a:srgbClr val="7030A0"/>
                </a:solidFill>
              </a:rPr>
              <a:t> </a:t>
            </a:r>
            <a:r>
              <a:rPr lang="en-US" sz="1600" dirty="0" err="1">
                <a:solidFill>
                  <a:srgbClr val="7030A0"/>
                </a:solidFill>
              </a:rPr>
              <a:t>ili</a:t>
            </a:r>
            <a:r>
              <a:rPr lang="en-US" sz="1600" dirty="0">
                <a:solidFill>
                  <a:srgbClr val="7030A0"/>
                </a:solidFill>
              </a:rPr>
              <a:t> </a:t>
            </a:r>
            <a:r>
              <a:rPr lang="en-US" sz="1600" dirty="0" err="1">
                <a:solidFill>
                  <a:srgbClr val="7030A0"/>
                </a:solidFill>
              </a:rPr>
              <a:t>mašinski</a:t>
            </a:r>
            <a:r>
              <a:rPr lang="en-US" sz="1600" dirty="0">
                <a:solidFill>
                  <a:srgbClr val="7030A0"/>
                </a:solidFill>
              </a:rPr>
              <a:t> </a:t>
            </a:r>
            <a:r>
              <a:rPr lang="en-US" sz="1600" dirty="0" err="1">
                <a:solidFill>
                  <a:srgbClr val="7030A0"/>
                </a:solidFill>
              </a:rPr>
              <a:t>deo</a:t>
            </a:r>
            <a:r>
              <a:rPr lang="en-US" sz="1600" dirty="0">
                <a:solidFill>
                  <a:srgbClr val="7030A0"/>
                </a:solidFill>
              </a:rPr>
              <a:t> </a:t>
            </a:r>
            <a:r>
              <a:rPr lang="en-US" sz="1600" dirty="0" err="1">
                <a:solidFill>
                  <a:srgbClr val="7030A0"/>
                </a:solidFill>
              </a:rPr>
              <a:t>pri</a:t>
            </a:r>
            <a:r>
              <a:rPr lang="en-US" sz="1600" dirty="0">
                <a:solidFill>
                  <a:srgbClr val="7030A0"/>
                </a:solidFill>
              </a:rPr>
              <a:t> </a:t>
            </a:r>
            <a:r>
              <a:rPr lang="en-US" sz="1600" dirty="0" err="1">
                <a:solidFill>
                  <a:srgbClr val="7030A0"/>
                </a:solidFill>
              </a:rPr>
              <a:t>ispitivanju</a:t>
            </a:r>
            <a:r>
              <a:rPr lang="en-US" sz="1600" dirty="0">
                <a:solidFill>
                  <a:srgbClr val="7030A0"/>
                </a:solidFill>
              </a:rPr>
              <a:t> </a:t>
            </a:r>
            <a:r>
              <a:rPr lang="en-US" sz="1600" dirty="0" err="1">
                <a:solidFill>
                  <a:srgbClr val="7030A0"/>
                </a:solidFill>
              </a:rPr>
              <a:t>uništava</a:t>
            </a:r>
            <a:r>
              <a:rPr lang="en-US" sz="1600" dirty="0">
                <a:solidFill>
                  <a:srgbClr val="7030A0"/>
                </a:solidFill>
              </a:rPr>
              <a:t>, </a:t>
            </a:r>
            <a:r>
              <a:rPr lang="en-US" sz="1600" dirty="0" err="1">
                <a:solidFill>
                  <a:srgbClr val="7030A0"/>
                </a:solidFill>
              </a:rPr>
              <a:t>onda</a:t>
            </a:r>
            <a:r>
              <a:rPr lang="en-US" sz="1600" dirty="0">
                <a:solidFill>
                  <a:srgbClr val="7030A0"/>
                </a:solidFill>
              </a:rPr>
              <a:t> </a:t>
            </a:r>
            <a:r>
              <a:rPr lang="en-US" sz="1600" dirty="0" err="1">
                <a:solidFill>
                  <a:srgbClr val="7030A0"/>
                </a:solidFill>
              </a:rPr>
              <a:t>su</a:t>
            </a:r>
            <a:r>
              <a:rPr lang="en-US" sz="1600" dirty="0">
                <a:solidFill>
                  <a:srgbClr val="7030A0"/>
                </a:solidFill>
              </a:rPr>
              <a:t> to </a:t>
            </a:r>
            <a:r>
              <a:rPr lang="en-US" sz="1600" dirty="0" err="1">
                <a:solidFill>
                  <a:srgbClr val="7030A0"/>
                </a:solidFill>
              </a:rPr>
              <a:t>ispitivanja</a:t>
            </a:r>
            <a:r>
              <a:rPr lang="en-US" sz="1600" dirty="0">
                <a:solidFill>
                  <a:srgbClr val="7030A0"/>
                </a:solidFill>
              </a:rPr>
              <a:t> </a:t>
            </a:r>
            <a:r>
              <a:rPr lang="en-US" sz="1600" dirty="0" err="1">
                <a:solidFill>
                  <a:srgbClr val="7030A0"/>
                </a:solidFill>
              </a:rPr>
              <a:t>sa</a:t>
            </a:r>
            <a:r>
              <a:rPr lang="en-US" sz="1600" dirty="0">
                <a:solidFill>
                  <a:srgbClr val="7030A0"/>
                </a:solidFill>
              </a:rPr>
              <a:t> </a:t>
            </a:r>
            <a:r>
              <a:rPr lang="en-US" sz="1600" dirty="0" err="1">
                <a:solidFill>
                  <a:srgbClr val="7030A0"/>
                </a:solidFill>
              </a:rPr>
              <a:t>razaranjem</a:t>
            </a:r>
            <a:r>
              <a:rPr lang="en-US" sz="1600" dirty="0">
                <a:solidFill>
                  <a:srgbClr val="7030A0"/>
                </a:solidFill>
              </a:rPr>
              <a:t>. U </a:t>
            </a:r>
            <a:r>
              <a:rPr lang="en-US" sz="1600" dirty="0" err="1">
                <a:solidFill>
                  <a:srgbClr val="7030A0"/>
                </a:solidFill>
              </a:rPr>
              <a:t>suprotnom</a:t>
            </a:r>
            <a:r>
              <a:rPr lang="en-US" sz="1600" dirty="0">
                <a:solidFill>
                  <a:srgbClr val="7030A0"/>
                </a:solidFill>
              </a:rPr>
              <a:t>, </a:t>
            </a:r>
            <a:r>
              <a:rPr lang="en-US" sz="1600" dirty="0" err="1">
                <a:solidFill>
                  <a:srgbClr val="7030A0"/>
                </a:solidFill>
              </a:rPr>
              <a:t>ako</a:t>
            </a:r>
            <a:r>
              <a:rPr lang="en-US" sz="1600" dirty="0">
                <a:solidFill>
                  <a:srgbClr val="7030A0"/>
                </a:solidFill>
              </a:rPr>
              <a:t> </a:t>
            </a:r>
            <a:r>
              <a:rPr lang="en-US" sz="1600" dirty="0" err="1">
                <a:solidFill>
                  <a:srgbClr val="7030A0"/>
                </a:solidFill>
              </a:rPr>
              <a:t>pri</a:t>
            </a:r>
            <a:r>
              <a:rPr lang="en-US" sz="1600" dirty="0">
                <a:solidFill>
                  <a:srgbClr val="7030A0"/>
                </a:solidFill>
              </a:rPr>
              <a:t> </a:t>
            </a:r>
            <a:r>
              <a:rPr lang="en-US" sz="1600" dirty="0" err="1">
                <a:solidFill>
                  <a:srgbClr val="7030A0"/>
                </a:solidFill>
              </a:rPr>
              <a:t>ispitivanju</a:t>
            </a:r>
            <a:r>
              <a:rPr lang="en-US" sz="1600" dirty="0">
                <a:solidFill>
                  <a:srgbClr val="7030A0"/>
                </a:solidFill>
              </a:rPr>
              <a:t> </a:t>
            </a:r>
            <a:r>
              <a:rPr lang="en-US" sz="1600" dirty="0" err="1">
                <a:solidFill>
                  <a:srgbClr val="7030A0"/>
                </a:solidFill>
              </a:rPr>
              <a:t>mašinski</a:t>
            </a:r>
            <a:r>
              <a:rPr lang="en-US" sz="1600" dirty="0">
                <a:solidFill>
                  <a:srgbClr val="7030A0"/>
                </a:solidFill>
              </a:rPr>
              <a:t> </a:t>
            </a:r>
            <a:r>
              <a:rPr lang="en-US" sz="1600" dirty="0" err="1">
                <a:solidFill>
                  <a:srgbClr val="7030A0"/>
                </a:solidFill>
              </a:rPr>
              <a:t>deo</a:t>
            </a:r>
            <a:r>
              <a:rPr lang="en-US" sz="1600" dirty="0">
                <a:solidFill>
                  <a:srgbClr val="7030A0"/>
                </a:solidFill>
              </a:rPr>
              <a:t> </a:t>
            </a:r>
            <a:r>
              <a:rPr lang="en-US" sz="1600" dirty="0" err="1">
                <a:solidFill>
                  <a:srgbClr val="7030A0"/>
                </a:solidFill>
              </a:rPr>
              <a:t>ili</a:t>
            </a:r>
            <a:r>
              <a:rPr lang="en-US" sz="1600" dirty="0">
                <a:solidFill>
                  <a:srgbClr val="7030A0"/>
                </a:solidFill>
              </a:rPr>
              <a:t> </a:t>
            </a:r>
            <a:r>
              <a:rPr lang="en-US" sz="1600" dirty="0" err="1">
                <a:solidFill>
                  <a:srgbClr val="7030A0"/>
                </a:solidFill>
              </a:rPr>
              <a:t>epruveta</a:t>
            </a:r>
            <a:r>
              <a:rPr lang="en-US" sz="1600" dirty="0">
                <a:solidFill>
                  <a:srgbClr val="7030A0"/>
                </a:solidFill>
              </a:rPr>
              <a:t> </a:t>
            </a:r>
            <a:r>
              <a:rPr lang="en-US" sz="1600" dirty="0" err="1">
                <a:solidFill>
                  <a:srgbClr val="7030A0"/>
                </a:solidFill>
              </a:rPr>
              <a:t>ostaju</a:t>
            </a:r>
            <a:r>
              <a:rPr lang="en-US" sz="1600" dirty="0">
                <a:solidFill>
                  <a:srgbClr val="7030A0"/>
                </a:solidFill>
              </a:rPr>
              <a:t> </a:t>
            </a:r>
            <a:r>
              <a:rPr lang="en-US" sz="1600" dirty="0" err="1">
                <a:solidFill>
                  <a:srgbClr val="7030A0"/>
                </a:solidFill>
              </a:rPr>
              <a:t>nepromenjeni</a:t>
            </a:r>
            <a:r>
              <a:rPr lang="en-US" sz="1600" dirty="0">
                <a:solidFill>
                  <a:srgbClr val="7030A0"/>
                </a:solidFill>
              </a:rPr>
              <a:t> </a:t>
            </a:r>
            <a:r>
              <a:rPr lang="en-US" sz="1600" dirty="0" err="1">
                <a:solidFill>
                  <a:srgbClr val="7030A0"/>
                </a:solidFill>
              </a:rPr>
              <a:t>i</a:t>
            </a:r>
            <a:r>
              <a:rPr lang="en-US" sz="1600" dirty="0">
                <a:solidFill>
                  <a:srgbClr val="7030A0"/>
                </a:solidFill>
              </a:rPr>
              <a:t> </a:t>
            </a:r>
            <a:r>
              <a:rPr lang="en-US" sz="1600" dirty="0" err="1">
                <a:solidFill>
                  <a:srgbClr val="7030A0"/>
                </a:solidFill>
              </a:rPr>
              <a:t>mogu</a:t>
            </a:r>
            <a:r>
              <a:rPr lang="en-US" sz="1600" dirty="0">
                <a:solidFill>
                  <a:srgbClr val="7030A0"/>
                </a:solidFill>
              </a:rPr>
              <a:t> se </a:t>
            </a:r>
            <a:r>
              <a:rPr lang="en-US" sz="1600" dirty="0" err="1">
                <a:solidFill>
                  <a:srgbClr val="7030A0"/>
                </a:solidFill>
              </a:rPr>
              <a:t>po</a:t>
            </a:r>
            <a:r>
              <a:rPr lang="en-US" sz="1600" dirty="0">
                <a:solidFill>
                  <a:srgbClr val="7030A0"/>
                </a:solidFill>
              </a:rPr>
              <a:t> </a:t>
            </a:r>
            <a:r>
              <a:rPr lang="en-US" sz="1600" dirty="0" err="1">
                <a:solidFill>
                  <a:srgbClr val="7030A0"/>
                </a:solidFill>
              </a:rPr>
              <a:t>završenom</a:t>
            </a:r>
            <a:r>
              <a:rPr lang="en-US" sz="1600" dirty="0">
                <a:solidFill>
                  <a:srgbClr val="7030A0"/>
                </a:solidFill>
              </a:rPr>
              <a:t> </a:t>
            </a:r>
            <a:r>
              <a:rPr lang="en-US" sz="1600" dirty="0" err="1">
                <a:solidFill>
                  <a:srgbClr val="7030A0"/>
                </a:solidFill>
              </a:rPr>
              <a:t>ispitivanju</a:t>
            </a:r>
            <a:r>
              <a:rPr lang="en-US" sz="1600" dirty="0">
                <a:solidFill>
                  <a:srgbClr val="7030A0"/>
                </a:solidFill>
              </a:rPr>
              <a:t> </a:t>
            </a:r>
            <a:r>
              <a:rPr lang="en-US" sz="1600" dirty="0" err="1">
                <a:solidFill>
                  <a:srgbClr val="7030A0"/>
                </a:solidFill>
              </a:rPr>
              <a:t>ponovo</a:t>
            </a:r>
            <a:r>
              <a:rPr lang="en-US" sz="1600" dirty="0">
                <a:solidFill>
                  <a:srgbClr val="7030A0"/>
                </a:solidFill>
              </a:rPr>
              <a:t> </a:t>
            </a:r>
            <a:r>
              <a:rPr lang="en-US" sz="1600" dirty="0" err="1">
                <a:solidFill>
                  <a:srgbClr val="7030A0"/>
                </a:solidFill>
              </a:rPr>
              <a:t>iskoristiti</a:t>
            </a:r>
            <a:r>
              <a:rPr lang="en-US" sz="1600" dirty="0">
                <a:solidFill>
                  <a:srgbClr val="7030A0"/>
                </a:solidFill>
              </a:rPr>
              <a:t>, </a:t>
            </a:r>
            <a:r>
              <a:rPr lang="en-US" sz="1600" dirty="0" err="1">
                <a:solidFill>
                  <a:srgbClr val="7030A0"/>
                </a:solidFill>
              </a:rPr>
              <a:t>onda</a:t>
            </a:r>
            <a:r>
              <a:rPr lang="en-US" sz="1600" dirty="0">
                <a:solidFill>
                  <a:srgbClr val="7030A0"/>
                </a:solidFill>
              </a:rPr>
              <a:t> </a:t>
            </a:r>
            <a:r>
              <a:rPr lang="en-US" sz="1600" dirty="0" err="1">
                <a:solidFill>
                  <a:srgbClr val="7030A0"/>
                </a:solidFill>
              </a:rPr>
              <a:t>su</a:t>
            </a:r>
            <a:r>
              <a:rPr lang="en-US" sz="1600" dirty="0">
                <a:solidFill>
                  <a:srgbClr val="7030A0"/>
                </a:solidFill>
              </a:rPr>
              <a:t> </a:t>
            </a:r>
            <a:r>
              <a:rPr lang="en-US" sz="1600" dirty="0" err="1">
                <a:solidFill>
                  <a:srgbClr val="7030A0"/>
                </a:solidFill>
              </a:rPr>
              <a:t>izvršena</a:t>
            </a:r>
            <a:r>
              <a:rPr lang="en-US" sz="1600" dirty="0">
                <a:solidFill>
                  <a:srgbClr val="7030A0"/>
                </a:solidFill>
              </a:rPr>
              <a:t> </a:t>
            </a:r>
            <a:r>
              <a:rPr lang="en-US" sz="1600" dirty="0" err="1">
                <a:solidFill>
                  <a:srgbClr val="7030A0"/>
                </a:solidFill>
              </a:rPr>
              <a:t>ispitivanja</a:t>
            </a:r>
            <a:r>
              <a:rPr lang="en-US" sz="1600" dirty="0">
                <a:solidFill>
                  <a:srgbClr val="7030A0"/>
                </a:solidFill>
              </a:rPr>
              <a:t> </a:t>
            </a:r>
            <a:r>
              <a:rPr lang="en-US" sz="1600" dirty="0" err="1">
                <a:solidFill>
                  <a:srgbClr val="7030A0"/>
                </a:solidFill>
              </a:rPr>
              <a:t>bez</a:t>
            </a:r>
            <a:r>
              <a:rPr lang="en-US" sz="1600" dirty="0">
                <a:solidFill>
                  <a:srgbClr val="7030A0"/>
                </a:solidFill>
              </a:rPr>
              <a:t> </a:t>
            </a:r>
            <a:r>
              <a:rPr lang="en-US" sz="1600" dirty="0" err="1">
                <a:solidFill>
                  <a:srgbClr val="7030A0"/>
                </a:solidFill>
              </a:rPr>
              <a:t>razaranja</a:t>
            </a:r>
            <a:r>
              <a:rPr lang="en-US" sz="1600" dirty="0">
                <a:solidFill>
                  <a:srgbClr val="7030A0"/>
                </a:solidFill>
              </a:rPr>
              <a:t>.</a:t>
            </a:r>
          </a:p>
        </p:txBody>
      </p:sp>
      <p:pic>
        <p:nvPicPr>
          <p:cNvPr id="9" name="Picture 8" descr="image002.jpg"/>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66799"/>
            <a:ext cx="1981200" cy="2348001"/>
          </a:xfrm>
          <a:prstGeom prst="rect">
            <a:avLst/>
          </a:prstGeom>
          <a:noFill/>
          <a:ln>
            <a:noFill/>
          </a:ln>
        </p:spPr>
      </p:pic>
      <p:sp>
        <p:nvSpPr>
          <p:cNvPr id="7" name="Rectangle 6"/>
          <p:cNvSpPr/>
          <p:nvPr/>
        </p:nvSpPr>
        <p:spPr>
          <a:xfrm>
            <a:off x="76200" y="4345610"/>
            <a:ext cx="3512126" cy="2308324"/>
          </a:xfrm>
          <a:prstGeom prst="rect">
            <a:avLst/>
          </a:prstGeom>
        </p:spPr>
        <p:txBody>
          <a:bodyPr wrap="square">
            <a:spAutoFit/>
          </a:bodyPr>
          <a:lstStyle/>
          <a:p>
            <a:r>
              <a:rPr lang="en-US" sz="1600" dirty="0" err="1">
                <a:solidFill>
                  <a:srgbClr val="0070C0"/>
                </a:solidFill>
              </a:rPr>
              <a:t>Prema</a:t>
            </a:r>
            <a:r>
              <a:rPr lang="en-US" sz="1600" dirty="0">
                <a:solidFill>
                  <a:srgbClr val="0070C0"/>
                </a:solidFill>
              </a:rPr>
              <a:t> </a:t>
            </a:r>
            <a:r>
              <a:rPr lang="en-US" sz="1600" dirty="0" err="1">
                <a:solidFill>
                  <a:srgbClr val="0070C0"/>
                </a:solidFill>
              </a:rPr>
              <a:t>načinu</a:t>
            </a:r>
            <a:r>
              <a:rPr lang="en-US" sz="1600" dirty="0">
                <a:solidFill>
                  <a:srgbClr val="0070C0"/>
                </a:solidFill>
              </a:rPr>
              <a:t> </a:t>
            </a:r>
            <a:r>
              <a:rPr lang="en-US" sz="1600" dirty="0" err="1">
                <a:solidFill>
                  <a:srgbClr val="0070C0"/>
                </a:solidFill>
              </a:rPr>
              <a:t>delovanja</a:t>
            </a:r>
            <a:r>
              <a:rPr lang="en-US" sz="1600" dirty="0">
                <a:solidFill>
                  <a:srgbClr val="0070C0"/>
                </a:solidFill>
              </a:rPr>
              <a:t> </a:t>
            </a:r>
            <a:r>
              <a:rPr lang="en-US" sz="1600" dirty="0" err="1">
                <a:solidFill>
                  <a:srgbClr val="0070C0"/>
                </a:solidFill>
              </a:rPr>
              <a:t>sile</a:t>
            </a:r>
            <a:r>
              <a:rPr lang="en-US" sz="1600" dirty="0">
                <a:solidFill>
                  <a:srgbClr val="0070C0"/>
                </a:solidFill>
              </a:rPr>
              <a:t> </a:t>
            </a:r>
            <a:r>
              <a:rPr lang="en-US" sz="1600" dirty="0" err="1">
                <a:solidFill>
                  <a:srgbClr val="0070C0"/>
                </a:solidFill>
              </a:rPr>
              <a:t>sva</a:t>
            </a:r>
            <a:r>
              <a:rPr lang="en-US" sz="1600" dirty="0">
                <a:solidFill>
                  <a:srgbClr val="0070C0"/>
                </a:solidFill>
              </a:rPr>
              <a:t> </a:t>
            </a:r>
            <a:r>
              <a:rPr lang="en-US" sz="1600" dirty="0" err="1">
                <a:solidFill>
                  <a:srgbClr val="0070C0"/>
                </a:solidFill>
              </a:rPr>
              <a:t>mehanička</a:t>
            </a:r>
            <a:r>
              <a:rPr lang="en-US" sz="1600" dirty="0">
                <a:solidFill>
                  <a:srgbClr val="0070C0"/>
                </a:solidFill>
              </a:rPr>
              <a:t> </a:t>
            </a:r>
            <a:r>
              <a:rPr lang="en-US" sz="1600" dirty="0" err="1">
                <a:solidFill>
                  <a:srgbClr val="0070C0"/>
                </a:solidFill>
              </a:rPr>
              <a:t>ispitivanja</a:t>
            </a:r>
            <a:r>
              <a:rPr lang="en-US" sz="1600" dirty="0">
                <a:solidFill>
                  <a:srgbClr val="0070C0"/>
                </a:solidFill>
              </a:rPr>
              <a:t> se </a:t>
            </a:r>
            <a:r>
              <a:rPr lang="en-US" sz="1600" dirty="0" err="1">
                <a:solidFill>
                  <a:srgbClr val="0070C0"/>
                </a:solidFill>
              </a:rPr>
              <a:t>mogu</a:t>
            </a:r>
            <a:r>
              <a:rPr lang="en-US" sz="1600" dirty="0">
                <a:solidFill>
                  <a:srgbClr val="0070C0"/>
                </a:solidFill>
              </a:rPr>
              <a:t> </a:t>
            </a:r>
            <a:r>
              <a:rPr lang="en-US" sz="1600" dirty="0" err="1">
                <a:solidFill>
                  <a:srgbClr val="0070C0"/>
                </a:solidFill>
              </a:rPr>
              <a:t>podeliti</a:t>
            </a:r>
            <a:r>
              <a:rPr lang="en-US" sz="1600" dirty="0">
                <a:solidFill>
                  <a:srgbClr val="0070C0"/>
                </a:solidFill>
              </a:rPr>
              <a:t> </a:t>
            </a:r>
            <a:r>
              <a:rPr lang="en-US" sz="1600" dirty="0" err="1">
                <a:solidFill>
                  <a:srgbClr val="0070C0"/>
                </a:solidFill>
              </a:rPr>
              <a:t>na</a:t>
            </a:r>
            <a:r>
              <a:rPr lang="en-US" sz="1600" dirty="0">
                <a:solidFill>
                  <a:srgbClr val="0070C0"/>
                </a:solidFill>
              </a:rPr>
              <a:t> </a:t>
            </a:r>
            <a:r>
              <a:rPr lang="en-US" sz="1600" dirty="0" err="1">
                <a:solidFill>
                  <a:srgbClr val="0070C0"/>
                </a:solidFill>
              </a:rPr>
              <a:t>statička</a:t>
            </a:r>
            <a:r>
              <a:rPr lang="en-US" sz="1600" dirty="0">
                <a:solidFill>
                  <a:srgbClr val="0070C0"/>
                </a:solidFill>
              </a:rPr>
              <a:t> </a:t>
            </a:r>
            <a:r>
              <a:rPr lang="en-US" sz="1600" dirty="0" err="1">
                <a:solidFill>
                  <a:srgbClr val="0070C0"/>
                </a:solidFill>
              </a:rPr>
              <a:t>i</a:t>
            </a:r>
            <a:r>
              <a:rPr lang="en-US" sz="1600" dirty="0">
                <a:solidFill>
                  <a:srgbClr val="0070C0"/>
                </a:solidFill>
              </a:rPr>
              <a:t> </a:t>
            </a:r>
            <a:r>
              <a:rPr lang="en-US" sz="1600" dirty="0" err="1">
                <a:solidFill>
                  <a:srgbClr val="0070C0"/>
                </a:solidFill>
              </a:rPr>
              <a:t>dinamička</a:t>
            </a:r>
            <a:r>
              <a:rPr lang="en-US" sz="1600" dirty="0">
                <a:solidFill>
                  <a:srgbClr val="0070C0"/>
                </a:solidFill>
              </a:rPr>
              <a:t>. Pod </a:t>
            </a:r>
            <a:r>
              <a:rPr lang="en-US" sz="1600" dirty="0" err="1">
                <a:solidFill>
                  <a:srgbClr val="0070C0"/>
                </a:solidFill>
              </a:rPr>
              <a:t>statičkim</a:t>
            </a:r>
            <a:r>
              <a:rPr lang="en-US" sz="1600" dirty="0">
                <a:solidFill>
                  <a:srgbClr val="0070C0"/>
                </a:solidFill>
              </a:rPr>
              <a:t> </a:t>
            </a:r>
            <a:r>
              <a:rPr lang="en-US" sz="1600" dirty="0" err="1">
                <a:solidFill>
                  <a:srgbClr val="0070C0"/>
                </a:solidFill>
              </a:rPr>
              <a:t>ispitivanjima</a:t>
            </a:r>
            <a:r>
              <a:rPr lang="en-US" sz="1600" dirty="0">
                <a:solidFill>
                  <a:srgbClr val="0070C0"/>
                </a:solidFill>
              </a:rPr>
              <a:t> </a:t>
            </a:r>
            <a:r>
              <a:rPr lang="en-US" sz="1600" dirty="0" err="1">
                <a:solidFill>
                  <a:srgbClr val="0070C0"/>
                </a:solidFill>
              </a:rPr>
              <a:t>podrazumevaju</a:t>
            </a:r>
            <a:r>
              <a:rPr lang="en-US" sz="1600" dirty="0">
                <a:solidFill>
                  <a:srgbClr val="0070C0"/>
                </a:solidFill>
              </a:rPr>
              <a:t> se </a:t>
            </a:r>
            <a:r>
              <a:rPr lang="en-US" sz="1600" dirty="0" err="1">
                <a:solidFill>
                  <a:srgbClr val="0070C0"/>
                </a:solidFill>
              </a:rPr>
              <a:t>ona</a:t>
            </a:r>
            <a:r>
              <a:rPr lang="en-US" sz="1600" dirty="0">
                <a:solidFill>
                  <a:srgbClr val="0070C0"/>
                </a:solidFill>
              </a:rPr>
              <a:t> </a:t>
            </a:r>
            <a:r>
              <a:rPr lang="en-US" sz="1600" dirty="0" err="1">
                <a:solidFill>
                  <a:srgbClr val="0070C0"/>
                </a:solidFill>
              </a:rPr>
              <a:t>koja</a:t>
            </a:r>
            <a:r>
              <a:rPr lang="en-US" sz="1600" dirty="0">
                <a:solidFill>
                  <a:srgbClr val="0070C0"/>
                </a:solidFill>
              </a:rPr>
              <a:t> se </a:t>
            </a:r>
            <a:r>
              <a:rPr lang="en-US" sz="1600" dirty="0" err="1">
                <a:solidFill>
                  <a:srgbClr val="0070C0"/>
                </a:solidFill>
              </a:rPr>
              <a:t>obavljaju</a:t>
            </a:r>
            <a:r>
              <a:rPr lang="en-US" sz="1600" dirty="0">
                <a:solidFill>
                  <a:srgbClr val="0070C0"/>
                </a:solidFill>
              </a:rPr>
              <a:t> </a:t>
            </a:r>
            <a:r>
              <a:rPr lang="en-US" sz="1600" dirty="0" err="1">
                <a:solidFill>
                  <a:srgbClr val="0070C0"/>
                </a:solidFill>
              </a:rPr>
              <a:t>pri</a:t>
            </a:r>
            <a:r>
              <a:rPr lang="en-US" sz="1600" dirty="0">
                <a:solidFill>
                  <a:srgbClr val="0070C0"/>
                </a:solidFill>
              </a:rPr>
              <a:t> </a:t>
            </a:r>
            <a:r>
              <a:rPr lang="en-US" sz="1600" dirty="0" err="1">
                <a:solidFill>
                  <a:srgbClr val="0070C0"/>
                </a:solidFill>
              </a:rPr>
              <a:t>mirnom</a:t>
            </a:r>
            <a:r>
              <a:rPr lang="en-US" sz="1600" dirty="0">
                <a:solidFill>
                  <a:srgbClr val="0070C0"/>
                </a:solidFill>
              </a:rPr>
              <a:t> </a:t>
            </a:r>
            <a:r>
              <a:rPr lang="en-US" sz="1600" dirty="0" err="1">
                <a:solidFill>
                  <a:srgbClr val="0070C0"/>
                </a:solidFill>
              </a:rPr>
              <a:t>dejstvu</a:t>
            </a:r>
            <a:r>
              <a:rPr lang="en-US" sz="1600" dirty="0">
                <a:solidFill>
                  <a:srgbClr val="0070C0"/>
                </a:solidFill>
              </a:rPr>
              <a:t> </a:t>
            </a:r>
            <a:r>
              <a:rPr lang="en-US" sz="1600" dirty="0" err="1">
                <a:solidFill>
                  <a:srgbClr val="0070C0"/>
                </a:solidFill>
              </a:rPr>
              <a:t>sile</a:t>
            </a:r>
            <a:r>
              <a:rPr lang="en-US" sz="1600" dirty="0">
                <a:solidFill>
                  <a:srgbClr val="0070C0"/>
                </a:solidFill>
              </a:rPr>
              <a:t> </a:t>
            </a:r>
            <a:r>
              <a:rPr lang="en-US" sz="1600" dirty="0" err="1">
                <a:solidFill>
                  <a:srgbClr val="0070C0"/>
                </a:solidFill>
              </a:rPr>
              <a:t>tako</a:t>
            </a:r>
            <a:r>
              <a:rPr lang="en-US" sz="1600" dirty="0">
                <a:solidFill>
                  <a:srgbClr val="0070C0"/>
                </a:solidFill>
              </a:rPr>
              <a:t> da </a:t>
            </a:r>
            <a:r>
              <a:rPr lang="en-US" sz="1600" dirty="0" err="1">
                <a:solidFill>
                  <a:srgbClr val="0070C0"/>
                </a:solidFill>
              </a:rPr>
              <a:t>napon</a:t>
            </a:r>
            <a:r>
              <a:rPr lang="en-US" sz="1600" dirty="0">
                <a:solidFill>
                  <a:srgbClr val="0070C0"/>
                </a:solidFill>
              </a:rPr>
              <a:t> </a:t>
            </a:r>
            <a:r>
              <a:rPr lang="en-US" sz="1600" dirty="0" err="1">
                <a:solidFill>
                  <a:srgbClr val="0070C0"/>
                </a:solidFill>
              </a:rPr>
              <a:t>postepeno</a:t>
            </a:r>
            <a:r>
              <a:rPr lang="en-US" sz="1600" dirty="0">
                <a:solidFill>
                  <a:srgbClr val="0070C0"/>
                </a:solidFill>
              </a:rPr>
              <a:t> </a:t>
            </a:r>
            <a:r>
              <a:rPr lang="en-US" sz="1600" dirty="0" err="1">
                <a:solidFill>
                  <a:srgbClr val="0070C0"/>
                </a:solidFill>
              </a:rPr>
              <a:t>raste</a:t>
            </a:r>
            <a:r>
              <a:rPr lang="en-US" sz="1600" dirty="0">
                <a:solidFill>
                  <a:srgbClr val="0070C0"/>
                </a:solidFill>
              </a:rPr>
              <a:t>. </a:t>
            </a:r>
            <a:r>
              <a:rPr lang="en-US" sz="1600" dirty="0" err="1">
                <a:solidFill>
                  <a:srgbClr val="0070C0"/>
                </a:solidFill>
              </a:rPr>
              <a:t>Kod</a:t>
            </a:r>
            <a:r>
              <a:rPr lang="en-US" sz="1600" dirty="0">
                <a:solidFill>
                  <a:srgbClr val="0070C0"/>
                </a:solidFill>
              </a:rPr>
              <a:t> </a:t>
            </a:r>
            <a:r>
              <a:rPr lang="en-US" sz="1600" dirty="0" err="1">
                <a:solidFill>
                  <a:srgbClr val="0070C0"/>
                </a:solidFill>
              </a:rPr>
              <a:t>dinamičkog</a:t>
            </a:r>
            <a:r>
              <a:rPr lang="en-US" sz="1600" dirty="0">
                <a:solidFill>
                  <a:srgbClr val="0070C0"/>
                </a:solidFill>
              </a:rPr>
              <a:t> </a:t>
            </a:r>
            <a:r>
              <a:rPr lang="en-US" sz="1600" dirty="0" err="1">
                <a:solidFill>
                  <a:srgbClr val="0070C0"/>
                </a:solidFill>
              </a:rPr>
              <a:t>ispitivanja</a:t>
            </a:r>
            <a:r>
              <a:rPr lang="en-US" sz="1600" dirty="0">
                <a:solidFill>
                  <a:srgbClr val="0070C0"/>
                </a:solidFill>
              </a:rPr>
              <a:t> </a:t>
            </a:r>
            <a:r>
              <a:rPr lang="en-US" sz="1600" dirty="0" err="1">
                <a:solidFill>
                  <a:srgbClr val="0070C0"/>
                </a:solidFill>
              </a:rPr>
              <a:t>sila</a:t>
            </a:r>
            <a:r>
              <a:rPr lang="en-US" sz="1600" dirty="0">
                <a:solidFill>
                  <a:srgbClr val="0070C0"/>
                </a:solidFill>
              </a:rPr>
              <a:t> </a:t>
            </a:r>
            <a:r>
              <a:rPr lang="en-US" sz="1600" dirty="0" err="1">
                <a:solidFill>
                  <a:srgbClr val="0070C0"/>
                </a:solidFill>
              </a:rPr>
              <a:t>deluje</a:t>
            </a:r>
            <a:r>
              <a:rPr lang="en-US" sz="1600" dirty="0">
                <a:solidFill>
                  <a:srgbClr val="0070C0"/>
                </a:solidFill>
              </a:rPr>
              <a:t> </a:t>
            </a:r>
            <a:r>
              <a:rPr lang="en-US" sz="1600" dirty="0" err="1">
                <a:solidFill>
                  <a:srgbClr val="0070C0"/>
                </a:solidFill>
              </a:rPr>
              <a:t>udarom</a:t>
            </a:r>
            <a:r>
              <a:rPr lang="en-US" sz="1600" dirty="0">
                <a:solidFill>
                  <a:srgbClr val="0070C0"/>
                </a:solidFill>
              </a:rPr>
              <a:t> </a:t>
            </a:r>
            <a:r>
              <a:rPr lang="en-US" sz="1600" dirty="0" err="1">
                <a:solidFill>
                  <a:srgbClr val="0070C0"/>
                </a:solidFill>
              </a:rPr>
              <a:t>ili</a:t>
            </a:r>
            <a:r>
              <a:rPr lang="en-US" sz="1600" dirty="0">
                <a:solidFill>
                  <a:srgbClr val="0070C0"/>
                </a:solidFill>
              </a:rPr>
              <a:t> se </a:t>
            </a:r>
            <a:r>
              <a:rPr lang="en-US" sz="1600" dirty="0" err="1">
                <a:solidFill>
                  <a:srgbClr val="0070C0"/>
                </a:solidFill>
              </a:rPr>
              <a:t>učestano</a:t>
            </a:r>
            <a:r>
              <a:rPr lang="en-US" sz="1600" dirty="0">
                <a:solidFill>
                  <a:srgbClr val="0070C0"/>
                </a:solidFill>
              </a:rPr>
              <a:t> </a:t>
            </a:r>
            <a:r>
              <a:rPr lang="en-US" sz="1600" dirty="0" err="1">
                <a:solidFill>
                  <a:srgbClr val="0070C0"/>
                </a:solidFill>
              </a:rPr>
              <a:t>menja</a:t>
            </a:r>
            <a:r>
              <a:rPr lang="en-US" sz="1600" dirty="0">
                <a:solidFill>
                  <a:srgbClr val="0070C0"/>
                </a:solidFill>
              </a:rPr>
              <a:t> u </a:t>
            </a:r>
            <a:r>
              <a:rPr lang="en-US" sz="1600" dirty="0" err="1">
                <a:solidFill>
                  <a:srgbClr val="0070C0"/>
                </a:solidFill>
              </a:rPr>
              <a:t>toku</a:t>
            </a:r>
            <a:r>
              <a:rPr lang="en-US" sz="1600" dirty="0">
                <a:solidFill>
                  <a:srgbClr val="0070C0"/>
                </a:solidFill>
              </a:rPr>
              <a:t> </a:t>
            </a:r>
            <a:r>
              <a:rPr lang="en-US" sz="1600" dirty="0" err="1">
                <a:solidFill>
                  <a:srgbClr val="0070C0"/>
                </a:solidFill>
              </a:rPr>
              <a:t>vremena</a:t>
            </a:r>
            <a:r>
              <a:rPr lang="en-US" sz="1600" dirty="0">
                <a:solidFill>
                  <a:srgbClr val="0070C0"/>
                </a:solidFill>
              </a:rPr>
              <a:t> </a:t>
            </a:r>
            <a:r>
              <a:rPr lang="en-US" sz="1600" dirty="0" err="1">
                <a:solidFill>
                  <a:srgbClr val="0070C0"/>
                </a:solidFill>
              </a:rPr>
              <a:t>po</a:t>
            </a:r>
            <a:r>
              <a:rPr lang="en-US" sz="1600" dirty="0">
                <a:solidFill>
                  <a:srgbClr val="0070C0"/>
                </a:solidFill>
              </a:rPr>
              <a:t> </a:t>
            </a:r>
            <a:r>
              <a:rPr lang="en-US" sz="1600" dirty="0" err="1">
                <a:solidFill>
                  <a:srgbClr val="0070C0"/>
                </a:solidFill>
              </a:rPr>
              <a:t>određenom</a:t>
            </a:r>
            <a:r>
              <a:rPr lang="en-US" sz="1600" dirty="0">
                <a:solidFill>
                  <a:srgbClr val="0070C0"/>
                </a:solidFill>
              </a:rPr>
              <a:t> </a:t>
            </a:r>
            <a:r>
              <a:rPr lang="en-US" sz="1600" dirty="0" err="1">
                <a:solidFill>
                  <a:srgbClr val="0070C0"/>
                </a:solidFill>
              </a:rPr>
              <a:t>zakonu</a:t>
            </a:r>
            <a:endParaRPr lang="en-US" sz="1600" dirty="0">
              <a:solidFill>
                <a:srgbClr val="0070C0"/>
              </a:solidFill>
            </a:endParaRPr>
          </a:p>
        </p:txBody>
      </p:sp>
      <p:pic>
        <p:nvPicPr>
          <p:cNvPr id="10" name="Picture 9" descr="prema nacinu opterecenja"/>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581400"/>
            <a:ext cx="3143680" cy="990600"/>
          </a:xfrm>
          <a:prstGeom prst="rect">
            <a:avLst/>
          </a:prstGeom>
          <a:noFill/>
          <a:ln>
            <a:noFill/>
          </a:ln>
        </p:spPr>
      </p:pic>
      <p:sp>
        <p:nvSpPr>
          <p:cNvPr id="11" name="Rectangle 10"/>
          <p:cNvSpPr/>
          <p:nvPr/>
        </p:nvSpPr>
        <p:spPr>
          <a:xfrm>
            <a:off x="3810000" y="4648200"/>
            <a:ext cx="5410200" cy="2339102"/>
          </a:xfrm>
          <a:prstGeom prst="rect">
            <a:avLst/>
          </a:prstGeom>
        </p:spPr>
        <p:txBody>
          <a:bodyPr wrap="square">
            <a:spAutoFit/>
          </a:bodyPr>
          <a:lstStyle/>
          <a:p>
            <a:r>
              <a:rPr lang="en-US" sz="1600" dirty="0" err="1">
                <a:solidFill>
                  <a:schemeClr val="tx1">
                    <a:lumMod val="65000"/>
                    <a:lumOff val="35000"/>
                  </a:schemeClr>
                </a:solidFill>
              </a:rPr>
              <a:t>Sve</a:t>
            </a:r>
            <a:r>
              <a:rPr lang="en-US" sz="1600" dirty="0">
                <a:solidFill>
                  <a:schemeClr val="tx1">
                    <a:lumMod val="65000"/>
                    <a:lumOff val="35000"/>
                  </a:schemeClr>
                </a:solidFill>
              </a:rPr>
              <a:t> </a:t>
            </a:r>
            <a:r>
              <a:rPr lang="en-US" sz="1600" dirty="0" err="1">
                <a:solidFill>
                  <a:schemeClr val="tx1">
                    <a:lumMod val="65000"/>
                    <a:lumOff val="35000"/>
                  </a:schemeClr>
                </a:solidFill>
              </a:rPr>
              <a:t>vrste</a:t>
            </a:r>
            <a:r>
              <a:rPr lang="en-US" sz="1600" dirty="0">
                <a:solidFill>
                  <a:schemeClr val="tx1">
                    <a:lumMod val="65000"/>
                    <a:lumOff val="35000"/>
                  </a:schemeClr>
                </a:solidFill>
              </a:rPr>
              <a:t> </a:t>
            </a:r>
            <a:r>
              <a:rPr lang="en-US" sz="1600" dirty="0" err="1">
                <a:solidFill>
                  <a:schemeClr val="tx1">
                    <a:lumMod val="65000"/>
                    <a:lumOff val="35000"/>
                  </a:schemeClr>
                </a:solidFill>
              </a:rPr>
              <a:t>ispitivanja</a:t>
            </a:r>
            <a:r>
              <a:rPr lang="en-US" sz="1600" dirty="0">
                <a:solidFill>
                  <a:schemeClr val="tx1">
                    <a:lumMod val="65000"/>
                    <a:lumOff val="35000"/>
                  </a:schemeClr>
                </a:solidFill>
              </a:rPr>
              <a:t> </a:t>
            </a:r>
            <a:r>
              <a:rPr lang="en-US" sz="1600" dirty="0" err="1">
                <a:solidFill>
                  <a:schemeClr val="tx1">
                    <a:lumMod val="65000"/>
                    <a:lumOff val="35000"/>
                  </a:schemeClr>
                </a:solidFill>
              </a:rPr>
              <a:t>mašinskih</a:t>
            </a:r>
            <a:r>
              <a:rPr lang="en-US" sz="1600" dirty="0">
                <a:solidFill>
                  <a:schemeClr val="tx1">
                    <a:lumMod val="65000"/>
                    <a:lumOff val="35000"/>
                  </a:schemeClr>
                </a:solidFill>
              </a:rPr>
              <a:t> </a:t>
            </a:r>
            <a:r>
              <a:rPr lang="en-US" sz="1600" dirty="0" err="1">
                <a:solidFill>
                  <a:schemeClr val="tx1">
                    <a:lumMod val="65000"/>
                    <a:lumOff val="35000"/>
                  </a:schemeClr>
                </a:solidFill>
              </a:rPr>
              <a:t>materijala</a:t>
            </a:r>
            <a:r>
              <a:rPr lang="en-US" sz="1600" dirty="0">
                <a:solidFill>
                  <a:schemeClr val="tx1">
                    <a:lumMod val="65000"/>
                    <a:lumOff val="35000"/>
                  </a:schemeClr>
                </a:solidFill>
              </a:rPr>
              <a:t> </a:t>
            </a:r>
            <a:r>
              <a:rPr lang="en-US" sz="1600" dirty="0" err="1">
                <a:solidFill>
                  <a:schemeClr val="tx1">
                    <a:lumMod val="65000"/>
                    <a:lumOff val="35000"/>
                  </a:schemeClr>
                </a:solidFill>
              </a:rPr>
              <a:t>obavljaju</a:t>
            </a:r>
            <a:r>
              <a:rPr lang="en-US" sz="1600" dirty="0">
                <a:solidFill>
                  <a:schemeClr val="tx1">
                    <a:lumMod val="65000"/>
                    <a:lumOff val="35000"/>
                  </a:schemeClr>
                </a:solidFill>
              </a:rPr>
              <a:t> se </a:t>
            </a:r>
            <a:r>
              <a:rPr lang="en-US" sz="1600" dirty="0" err="1">
                <a:solidFill>
                  <a:schemeClr val="tx1">
                    <a:lumMod val="65000"/>
                    <a:lumOff val="35000"/>
                  </a:schemeClr>
                </a:solidFill>
              </a:rPr>
              <a:t>prema</a:t>
            </a:r>
            <a:r>
              <a:rPr lang="en-US" sz="1600" dirty="0">
                <a:solidFill>
                  <a:schemeClr val="tx1">
                    <a:lumMod val="65000"/>
                    <a:lumOff val="35000"/>
                  </a:schemeClr>
                </a:solidFill>
              </a:rPr>
              <a:t> </a:t>
            </a:r>
            <a:r>
              <a:rPr lang="en-US" sz="1600" dirty="0" err="1">
                <a:solidFill>
                  <a:schemeClr val="tx1">
                    <a:lumMod val="65000"/>
                    <a:lumOff val="35000"/>
                  </a:schemeClr>
                </a:solidFill>
              </a:rPr>
              <a:t>standardima</a:t>
            </a:r>
            <a:r>
              <a:rPr lang="en-US" sz="1600" dirty="0">
                <a:solidFill>
                  <a:schemeClr val="tx1">
                    <a:lumMod val="65000"/>
                    <a:lumOff val="35000"/>
                  </a:schemeClr>
                </a:solidFill>
              </a:rPr>
              <a:t> </a:t>
            </a:r>
            <a:r>
              <a:rPr lang="en-US" sz="1600" dirty="0" err="1">
                <a:solidFill>
                  <a:schemeClr val="tx1">
                    <a:lumMod val="65000"/>
                    <a:lumOff val="35000"/>
                  </a:schemeClr>
                </a:solidFill>
              </a:rPr>
              <a:t>ili</a:t>
            </a:r>
            <a:r>
              <a:rPr lang="en-US" sz="1600" dirty="0">
                <a:solidFill>
                  <a:schemeClr val="tx1">
                    <a:lumMod val="65000"/>
                    <a:lumOff val="35000"/>
                  </a:schemeClr>
                </a:solidFill>
              </a:rPr>
              <a:t> </a:t>
            </a:r>
            <a:r>
              <a:rPr lang="en-US" sz="1600" dirty="0" err="1">
                <a:solidFill>
                  <a:schemeClr val="tx1">
                    <a:lumMod val="65000"/>
                    <a:lumOff val="35000"/>
                  </a:schemeClr>
                </a:solidFill>
              </a:rPr>
              <a:t>normama</a:t>
            </a:r>
            <a:r>
              <a:rPr lang="en-US" sz="1600" dirty="0">
                <a:solidFill>
                  <a:schemeClr val="tx1">
                    <a:lumMod val="65000"/>
                    <a:lumOff val="35000"/>
                  </a:schemeClr>
                </a:solidFill>
              </a:rPr>
              <a:t>. Standard je </a:t>
            </a:r>
            <a:r>
              <a:rPr lang="en-US" sz="1600" dirty="0" err="1">
                <a:solidFill>
                  <a:schemeClr val="tx1">
                    <a:lumMod val="65000"/>
                    <a:lumOff val="35000"/>
                  </a:schemeClr>
                </a:solidFill>
              </a:rPr>
              <a:t>zakonom</a:t>
            </a:r>
            <a:r>
              <a:rPr lang="en-US" sz="1600" dirty="0">
                <a:solidFill>
                  <a:schemeClr val="tx1">
                    <a:lumMod val="65000"/>
                    <a:lumOff val="35000"/>
                  </a:schemeClr>
                </a:solidFill>
              </a:rPr>
              <a:t> </a:t>
            </a:r>
            <a:r>
              <a:rPr lang="en-US" sz="1600" dirty="0" err="1">
                <a:solidFill>
                  <a:schemeClr val="tx1">
                    <a:lumMod val="65000"/>
                    <a:lumOff val="35000"/>
                  </a:schemeClr>
                </a:solidFill>
              </a:rPr>
              <a:t>utvrđena</a:t>
            </a:r>
            <a:r>
              <a:rPr lang="en-US" sz="1600" dirty="0">
                <a:solidFill>
                  <a:schemeClr val="tx1">
                    <a:lumMod val="65000"/>
                    <a:lumOff val="35000"/>
                  </a:schemeClr>
                </a:solidFill>
              </a:rPr>
              <a:t> </a:t>
            </a:r>
            <a:r>
              <a:rPr lang="en-US" sz="1600" dirty="0" err="1">
                <a:solidFill>
                  <a:schemeClr val="tx1">
                    <a:lumMod val="65000"/>
                    <a:lumOff val="35000"/>
                  </a:schemeClr>
                </a:solidFill>
              </a:rPr>
              <a:t>mera</a:t>
            </a:r>
            <a:r>
              <a:rPr lang="en-US" sz="1600" dirty="0">
                <a:solidFill>
                  <a:schemeClr val="tx1">
                    <a:lumMod val="65000"/>
                    <a:lumOff val="35000"/>
                  </a:schemeClr>
                </a:solidFill>
              </a:rPr>
              <a:t>, </a:t>
            </a:r>
            <a:r>
              <a:rPr lang="en-US" sz="1600" dirty="0" err="1">
                <a:solidFill>
                  <a:schemeClr val="tx1">
                    <a:lumMod val="65000"/>
                    <a:lumOff val="35000"/>
                  </a:schemeClr>
                </a:solidFill>
              </a:rPr>
              <a:t>propis</a:t>
            </a:r>
            <a:r>
              <a:rPr lang="en-US" sz="1600" dirty="0">
                <a:solidFill>
                  <a:schemeClr val="tx1">
                    <a:lumMod val="65000"/>
                    <a:lumOff val="35000"/>
                  </a:schemeClr>
                </a:solidFill>
              </a:rPr>
              <a:t> </a:t>
            </a:r>
            <a:r>
              <a:rPr lang="en-US" sz="1600" dirty="0" err="1">
                <a:solidFill>
                  <a:schemeClr val="tx1">
                    <a:lumMod val="65000"/>
                    <a:lumOff val="35000"/>
                  </a:schemeClr>
                </a:solidFill>
              </a:rPr>
              <a:t>ili</a:t>
            </a:r>
            <a:r>
              <a:rPr lang="en-US" sz="1600" dirty="0">
                <a:solidFill>
                  <a:schemeClr val="tx1">
                    <a:lumMod val="65000"/>
                    <a:lumOff val="35000"/>
                  </a:schemeClr>
                </a:solidFill>
              </a:rPr>
              <a:t> </a:t>
            </a:r>
            <a:r>
              <a:rPr lang="en-US" sz="1600" dirty="0" err="1">
                <a:solidFill>
                  <a:schemeClr val="tx1">
                    <a:lumMod val="65000"/>
                    <a:lumOff val="35000"/>
                  </a:schemeClr>
                </a:solidFill>
              </a:rPr>
              <a:t>naziv</a:t>
            </a:r>
            <a:r>
              <a:rPr lang="en-US" sz="1600" dirty="0">
                <a:solidFill>
                  <a:schemeClr val="tx1">
                    <a:lumMod val="65000"/>
                    <a:lumOff val="35000"/>
                  </a:schemeClr>
                </a:solidFill>
              </a:rPr>
              <a:t> </a:t>
            </a:r>
            <a:r>
              <a:rPr lang="en-US" sz="1600" dirty="0" err="1">
                <a:solidFill>
                  <a:schemeClr val="tx1">
                    <a:lumMod val="65000"/>
                    <a:lumOff val="35000"/>
                  </a:schemeClr>
                </a:solidFill>
              </a:rPr>
              <a:t>i</a:t>
            </a:r>
            <a:r>
              <a:rPr lang="en-US" sz="1600" dirty="0">
                <a:solidFill>
                  <a:schemeClr val="tx1">
                    <a:lumMod val="65000"/>
                    <a:lumOff val="35000"/>
                  </a:schemeClr>
                </a:solidFill>
              </a:rPr>
              <a:t> </a:t>
            </a:r>
            <a:r>
              <a:rPr lang="en-US" sz="1600" dirty="0" err="1">
                <a:solidFill>
                  <a:schemeClr val="tx1">
                    <a:lumMod val="65000"/>
                    <a:lumOff val="35000"/>
                  </a:schemeClr>
                </a:solidFill>
              </a:rPr>
              <a:t>važi</a:t>
            </a:r>
            <a:r>
              <a:rPr lang="en-US" sz="1600" dirty="0">
                <a:solidFill>
                  <a:schemeClr val="tx1">
                    <a:lumMod val="65000"/>
                    <a:lumOff val="35000"/>
                  </a:schemeClr>
                </a:solidFill>
              </a:rPr>
              <a:t> </a:t>
            </a:r>
            <a:r>
              <a:rPr lang="en-US" sz="1600" dirty="0" err="1">
                <a:solidFill>
                  <a:schemeClr val="tx1">
                    <a:lumMod val="65000"/>
                    <a:lumOff val="35000"/>
                  </a:schemeClr>
                </a:solidFill>
              </a:rPr>
              <a:t>kao</a:t>
            </a:r>
            <a:r>
              <a:rPr lang="en-US" sz="1600" dirty="0">
                <a:solidFill>
                  <a:schemeClr val="tx1">
                    <a:lumMod val="65000"/>
                    <a:lumOff val="35000"/>
                  </a:schemeClr>
                </a:solidFill>
              </a:rPr>
              <a:t> </a:t>
            </a:r>
            <a:r>
              <a:rPr lang="en-US" sz="1600" dirty="0" err="1">
                <a:solidFill>
                  <a:schemeClr val="tx1">
                    <a:lumMod val="65000"/>
                    <a:lumOff val="35000"/>
                  </a:schemeClr>
                </a:solidFill>
              </a:rPr>
              <a:t>uzor</a:t>
            </a:r>
            <a:r>
              <a:rPr lang="en-US" sz="1600" dirty="0">
                <a:solidFill>
                  <a:schemeClr val="tx1">
                    <a:lumMod val="65000"/>
                    <a:lumOff val="35000"/>
                  </a:schemeClr>
                </a:solidFill>
              </a:rPr>
              <a:t>.</a:t>
            </a:r>
          </a:p>
          <a:p>
            <a:r>
              <a:rPr lang="en-US" sz="1600" dirty="0" err="1">
                <a:solidFill>
                  <a:schemeClr val="tx1">
                    <a:lumMod val="65000"/>
                    <a:lumOff val="35000"/>
                  </a:schemeClr>
                </a:solidFill>
              </a:rPr>
              <a:t>Standardima</a:t>
            </a:r>
            <a:r>
              <a:rPr lang="en-US" sz="1600" dirty="0">
                <a:solidFill>
                  <a:schemeClr val="tx1">
                    <a:lumMod val="65000"/>
                    <a:lumOff val="35000"/>
                  </a:schemeClr>
                </a:solidFill>
              </a:rPr>
              <a:t> se </a:t>
            </a:r>
            <a:r>
              <a:rPr lang="en-US" sz="1600" dirty="0" err="1">
                <a:solidFill>
                  <a:schemeClr val="tx1">
                    <a:lumMod val="65000"/>
                    <a:lumOff val="35000"/>
                  </a:schemeClr>
                </a:solidFill>
              </a:rPr>
              <a:t>definišu</a:t>
            </a:r>
            <a:r>
              <a:rPr lang="en-US" sz="1600" dirty="0">
                <a:solidFill>
                  <a:schemeClr val="tx1">
                    <a:lumMod val="65000"/>
                    <a:lumOff val="35000"/>
                  </a:schemeClr>
                </a:solidFill>
              </a:rPr>
              <a:t>:</a:t>
            </a:r>
          </a:p>
          <a:p>
            <a:r>
              <a:rPr lang="en-US" sz="1600" dirty="0">
                <a:solidFill>
                  <a:schemeClr val="tx1">
                    <a:lumMod val="65000"/>
                    <a:lumOff val="35000"/>
                  </a:schemeClr>
                </a:solidFill>
              </a:rPr>
              <a:t>– </a:t>
            </a:r>
            <a:r>
              <a:rPr lang="en-US" sz="1600" dirty="0" err="1">
                <a:solidFill>
                  <a:schemeClr val="tx1">
                    <a:lumMod val="65000"/>
                    <a:lumOff val="35000"/>
                  </a:schemeClr>
                </a:solidFill>
              </a:rPr>
              <a:t>karakteristike</a:t>
            </a:r>
            <a:r>
              <a:rPr lang="en-US" sz="1600" dirty="0">
                <a:solidFill>
                  <a:schemeClr val="tx1">
                    <a:lumMod val="65000"/>
                    <a:lumOff val="35000"/>
                  </a:schemeClr>
                </a:solidFill>
              </a:rPr>
              <a:t> </a:t>
            </a:r>
            <a:r>
              <a:rPr lang="en-US" sz="1600" dirty="0" err="1">
                <a:solidFill>
                  <a:schemeClr val="tx1">
                    <a:lumMod val="65000"/>
                    <a:lumOff val="35000"/>
                  </a:schemeClr>
                </a:solidFill>
              </a:rPr>
              <a:t>materijala</a:t>
            </a:r>
            <a:r>
              <a:rPr lang="en-US" sz="1600" dirty="0">
                <a:solidFill>
                  <a:schemeClr val="tx1">
                    <a:lumMod val="65000"/>
                    <a:lumOff val="35000"/>
                  </a:schemeClr>
                </a:solidFill>
              </a:rPr>
              <a:t>;</a:t>
            </a:r>
          </a:p>
          <a:p>
            <a:r>
              <a:rPr lang="en-US" sz="1600" dirty="0">
                <a:solidFill>
                  <a:schemeClr val="tx1">
                    <a:lumMod val="65000"/>
                    <a:lumOff val="35000"/>
                  </a:schemeClr>
                </a:solidFill>
              </a:rPr>
              <a:t>– </a:t>
            </a:r>
            <a:r>
              <a:rPr lang="en-US" sz="1600" dirty="0" err="1">
                <a:solidFill>
                  <a:schemeClr val="tx1">
                    <a:lumMod val="65000"/>
                    <a:lumOff val="35000"/>
                  </a:schemeClr>
                </a:solidFill>
              </a:rPr>
              <a:t>metode</a:t>
            </a:r>
            <a:r>
              <a:rPr lang="en-US" sz="1600" dirty="0">
                <a:solidFill>
                  <a:schemeClr val="tx1">
                    <a:lumMod val="65000"/>
                    <a:lumOff val="35000"/>
                  </a:schemeClr>
                </a:solidFill>
              </a:rPr>
              <a:t>, </a:t>
            </a:r>
            <a:r>
              <a:rPr lang="en-US" sz="1600" dirty="0" err="1">
                <a:solidFill>
                  <a:schemeClr val="tx1">
                    <a:lumMod val="65000"/>
                    <a:lumOff val="35000"/>
                  </a:schemeClr>
                </a:solidFill>
              </a:rPr>
              <a:t>mašine</a:t>
            </a:r>
            <a:r>
              <a:rPr lang="en-US" sz="1600" dirty="0">
                <a:solidFill>
                  <a:schemeClr val="tx1">
                    <a:lumMod val="65000"/>
                    <a:lumOff val="35000"/>
                  </a:schemeClr>
                </a:solidFill>
              </a:rPr>
              <a:t> </a:t>
            </a:r>
            <a:r>
              <a:rPr lang="en-US" sz="1600" dirty="0" err="1">
                <a:solidFill>
                  <a:schemeClr val="tx1">
                    <a:lumMod val="65000"/>
                    <a:lumOff val="35000"/>
                  </a:schemeClr>
                </a:solidFill>
              </a:rPr>
              <a:t>i</a:t>
            </a:r>
            <a:r>
              <a:rPr lang="en-US" sz="1600" dirty="0">
                <a:solidFill>
                  <a:schemeClr val="tx1">
                    <a:lumMod val="65000"/>
                    <a:lumOff val="35000"/>
                  </a:schemeClr>
                </a:solidFill>
              </a:rPr>
              <a:t> </a:t>
            </a:r>
            <a:r>
              <a:rPr lang="en-US" sz="1600" dirty="0" err="1">
                <a:solidFill>
                  <a:schemeClr val="tx1">
                    <a:lumMod val="65000"/>
                    <a:lumOff val="35000"/>
                  </a:schemeClr>
                </a:solidFill>
              </a:rPr>
              <a:t>aparati</a:t>
            </a:r>
            <a:r>
              <a:rPr lang="en-US" sz="1600" dirty="0">
                <a:solidFill>
                  <a:schemeClr val="tx1">
                    <a:lumMod val="65000"/>
                    <a:lumOff val="35000"/>
                  </a:schemeClr>
                </a:solidFill>
              </a:rPr>
              <a:t> </a:t>
            </a:r>
            <a:r>
              <a:rPr lang="en-US" sz="1600" dirty="0" err="1">
                <a:solidFill>
                  <a:schemeClr val="tx1">
                    <a:lumMod val="65000"/>
                    <a:lumOff val="35000"/>
                  </a:schemeClr>
                </a:solidFill>
              </a:rPr>
              <a:t>za</a:t>
            </a:r>
            <a:r>
              <a:rPr lang="en-US" sz="1600" dirty="0">
                <a:solidFill>
                  <a:schemeClr val="tx1">
                    <a:lumMod val="65000"/>
                    <a:lumOff val="35000"/>
                  </a:schemeClr>
                </a:solidFill>
              </a:rPr>
              <a:t> </a:t>
            </a:r>
            <a:r>
              <a:rPr lang="en-US" sz="1600" dirty="0" err="1">
                <a:solidFill>
                  <a:schemeClr val="tx1">
                    <a:lumMod val="65000"/>
                    <a:lumOff val="35000"/>
                  </a:schemeClr>
                </a:solidFill>
              </a:rPr>
              <a:t>ispitivanje</a:t>
            </a:r>
            <a:r>
              <a:rPr lang="en-US" sz="1600" dirty="0">
                <a:solidFill>
                  <a:schemeClr val="tx1">
                    <a:lumMod val="65000"/>
                    <a:lumOff val="35000"/>
                  </a:schemeClr>
                </a:solidFill>
              </a:rPr>
              <a:t> </a:t>
            </a:r>
            <a:r>
              <a:rPr lang="en-US" sz="1600" dirty="0" err="1">
                <a:solidFill>
                  <a:schemeClr val="tx1">
                    <a:lumMod val="65000"/>
                    <a:lumOff val="35000"/>
                  </a:schemeClr>
                </a:solidFill>
              </a:rPr>
              <a:t>osobina</a:t>
            </a:r>
            <a:r>
              <a:rPr lang="en-US" sz="1600" dirty="0">
                <a:solidFill>
                  <a:schemeClr val="tx1">
                    <a:lumMod val="65000"/>
                    <a:lumOff val="35000"/>
                  </a:schemeClr>
                </a:solidFill>
              </a:rPr>
              <a:t> </a:t>
            </a:r>
            <a:r>
              <a:rPr lang="en-US" sz="1600" dirty="0" err="1">
                <a:solidFill>
                  <a:schemeClr val="tx1">
                    <a:lumMod val="65000"/>
                    <a:lumOff val="35000"/>
                  </a:schemeClr>
                </a:solidFill>
              </a:rPr>
              <a:t>materijala</a:t>
            </a:r>
            <a:r>
              <a:rPr lang="en-US" sz="1600" dirty="0">
                <a:solidFill>
                  <a:schemeClr val="tx1">
                    <a:lumMod val="65000"/>
                    <a:lumOff val="35000"/>
                  </a:schemeClr>
                </a:solidFill>
              </a:rPr>
              <a:t>;</a:t>
            </a:r>
          </a:p>
          <a:p>
            <a:r>
              <a:rPr lang="en-US" sz="1600" dirty="0">
                <a:solidFill>
                  <a:schemeClr val="tx1">
                    <a:lumMod val="65000"/>
                    <a:lumOff val="35000"/>
                  </a:schemeClr>
                </a:solidFill>
              </a:rPr>
              <a:t>– </a:t>
            </a:r>
            <a:r>
              <a:rPr lang="en-US" sz="1600" dirty="0" err="1">
                <a:solidFill>
                  <a:schemeClr val="tx1">
                    <a:lumMod val="65000"/>
                    <a:lumOff val="35000"/>
                  </a:schemeClr>
                </a:solidFill>
              </a:rPr>
              <a:t>oblik</a:t>
            </a:r>
            <a:r>
              <a:rPr lang="en-US" sz="1600" dirty="0">
                <a:solidFill>
                  <a:schemeClr val="tx1">
                    <a:lumMod val="65000"/>
                    <a:lumOff val="35000"/>
                  </a:schemeClr>
                </a:solidFill>
              </a:rPr>
              <a:t>, </a:t>
            </a:r>
            <a:r>
              <a:rPr lang="en-US" sz="1600" dirty="0" err="1">
                <a:solidFill>
                  <a:schemeClr val="tx1">
                    <a:lumMod val="65000"/>
                    <a:lumOff val="35000"/>
                  </a:schemeClr>
                </a:solidFill>
              </a:rPr>
              <a:t>veličine</a:t>
            </a:r>
            <a:r>
              <a:rPr lang="en-US" sz="1600" dirty="0">
                <a:solidFill>
                  <a:schemeClr val="tx1">
                    <a:lumMod val="65000"/>
                    <a:lumOff val="35000"/>
                  </a:schemeClr>
                </a:solidFill>
              </a:rPr>
              <a:t>, </a:t>
            </a:r>
            <a:r>
              <a:rPr lang="en-US" sz="1600" dirty="0" err="1">
                <a:solidFill>
                  <a:schemeClr val="tx1">
                    <a:lumMod val="65000"/>
                    <a:lumOff val="35000"/>
                  </a:schemeClr>
                </a:solidFill>
              </a:rPr>
              <a:t>stanje</a:t>
            </a:r>
            <a:r>
              <a:rPr lang="en-US" sz="1600" dirty="0">
                <a:solidFill>
                  <a:schemeClr val="tx1">
                    <a:lumMod val="65000"/>
                    <a:lumOff val="35000"/>
                  </a:schemeClr>
                </a:solidFill>
              </a:rPr>
              <a:t> </a:t>
            </a:r>
            <a:r>
              <a:rPr lang="en-US" sz="1600" dirty="0" err="1">
                <a:solidFill>
                  <a:schemeClr val="tx1">
                    <a:lumMod val="65000"/>
                    <a:lumOff val="35000"/>
                  </a:schemeClr>
                </a:solidFill>
              </a:rPr>
              <a:t>isporuke</a:t>
            </a:r>
            <a:r>
              <a:rPr lang="en-US" sz="1600" dirty="0">
                <a:solidFill>
                  <a:schemeClr val="tx1">
                    <a:lumMod val="65000"/>
                    <a:lumOff val="35000"/>
                  </a:schemeClr>
                </a:solidFill>
              </a:rPr>
              <a:t>, oblast </a:t>
            </a:r>
            <a:r>
              <a:rPr lang="en-US" sz="1600" dirty="0" err="1">
                <a:solidFill>
                  <a:schemeClr val="tx1">
                    <a:lumMod val="65000"/>
                    <a:lumOff val="35000"/>
                  </a:schemeClr>
                </a:solidFill>
              </a:rPr>
              <a:t>primene</a:t>
            </a:r>
            <a:r>
              <a:rPr lang="en-US" sz="1600" dirty="0">
                <a:solidFill>
                  <a:schemeClr val="tx1">
                    <a:lumMod val="65000"/>
                    <a:lumOff val="35000"/>
                  </a:schemeClr>
                </a:solidFill>
              </a:rPr>
              <a:t> </a:t>
            </a:r>
            <a:r>
              <a:rPr lang="en-US" sz="1600" dirty="0" err="1">
                <a:solidFill>
                  <a:schemeClr val="tx1">
                    <a:lumMod val="65000"/>
                    <a:lumOff val="35000"/>
                  </a:schemeClr>
                </a:solidFill>
              </a:rPr>
              <a:t>i</a:t>
            </a:r>
            <a:r>
              <a:rPr lang="en-US" sz="1600" dirty="0">
                <a:solidFill>
                  <a:schemeClr val="tx1">
                    <a:lumMod val="65000"/>
                    <a:lumOff val="35000"/>
                  </a:schemeClr>
                </a:solidFill>
              </a:rPr>
              <a:t> </a:t>
            </a:r>
            <a:r>
              <a:rPr lang="en-US" sz="1600" dirty="0" err="1">
                <a:solidFill>
                  <a:schemeClr val="tx1">
                    <a:lumMod val="65000"/>
                    <a:lumOff val="35000"/>
                  </a:schemeClr>
                </a:solidFill>
              </a:rPr>
              <a:t>druge</a:t>
            </a:r>
            <a:r>
              <a:rPr lang="en-US" sz="1600" dirty="0">
                <a:solidFill>
                  <a:schemeClr val="tx1">
                    <a:lumMod val="65000"/>
                    <a:lumOff val="35000"/>
                  </a:schemeClr>
                </a:solidFill>
              </a:rPr>
              <a:t> </a:t>
            </a:r>
            <a:r>
              <a:rPr lang="en-US" sz="1600" dirty="0" err="1">
                <a:solidFill>
                  <a:schemeClr val="tx1">
                    <a:lumMod val="65000"/>
                    <a:lumOff val="35000"/>
                  </a:schemeClr>
                </a:solidFill>
              </a:rPr>
              <a:t>karakteristike</a:t>
            </a:r>
            <a:r>
              <a:rPr lang="en-US" sz="1600" dirty="0">
                <a:solidFill>
                  <a:schemeClr val="tx1">
                    <a:lumMod val="65000"/>
                    <a:lumOff val="35000"/>
                  </a:schemeClr>
                </a:solidFill>
              </a:rPr>
              <a:t> </a:t>
            </a:r>
            <a:r>
              <a:rPr lang="en-US" sz="1600" dirty="0" err="1">
                <a:solidFill>
                  <a:schemeClr val="tx1">
                    <a:lumMod val="65000"/>
                    <a:lumOff val="35000"/>
                  </a:schemeClr>
                </a:solidFill>
              </a:rPr>
              <a:t>gotovih</a:t>
            </a:r>
            <a:r>
              <a:rPr lang="en-US" sz="1600" dirty="0">
                <a:solidFill>
                  <a:schemeClr val="tx1">
                    <a:lumMod val="65000"/>
                    <a:lumOff val="35000"/>
                  </a:schemeClr>
                </a:solidFill>
              </a:rPr>
              <a:t> </a:t>
            </a:r>
            <a:r>
              <a:rPr lang="en-US" sz="1600" dirty="0" err="1">
                <a:solidFill>
                  <a:schemeClr val="tx1">
                    <a:lumMod val="65000"/>
                    <a:lumOff val="35000"/>
                  </a:schemeClr>
                </a:solidFill>
              </a:rPr>
              <a:t>proizvoda</a:t>
            </a:r>
            <a:r>
              <a:rPr lang="en-US" sz="1600" dirty="0">
                <a:solidFill>
                  <a:schemeClr val="tx1">
                    <a:lumMod val="65000"/>
                    <a:lumOff val="35000"/>
                  </a:schemeClr>
                </a:solidFill>
              </a:rPr>
              <a:t>.</a:t>
            </a:r>
          </a:p>
          <a:p>
            <a:r>
              <a:rPr lang="sr-Latn-RS" dirty="0"/>
              <a:t> </a:t>
            </a:r>
            <a:endParaRPr lang="en-US" dirty="0"/>
          </a:p>
        </p:txBody>
      </p:sp>
    </p:spTree>
    <p:extLst>
      <p:ext uri="{BB962C8B-B14F-4D97-AF65-F5344CB8AC3E}">
        <p14:creationId xmlns:p14="http://schemas.microsoft.com/office/powerpoint/2010/main" val="3800501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95400" y="152400"/>
            <a:ext cx="6400800" cy="533400"/>
          </a:xfrm>
        </p:spPr>
        <p:txBody>
          <a:bodyPr>
            <a:noAutofit/>
          </a:bodyPr>
          <a:lstStyle/>
          <a:p>
            <a:r>
              <a:rPr lang="en-US" sz="3600" dirty="0" err="1" smtClean="0">
                <a:solidFill>
                  <a:srgbClr val="008000"/>
                </a:solidFill>
              </a:rPr>
              <a:t>Biotehni</a:t>
            </a:r>
            <a:r>
              <a:rPr lang="sr-Latn-RS" sz="3600" dirty="0" smtClean="0">
                <a:solidFill>
                  <a:srgbClr val="008000"/>
                </a:solidFill>
              </a:rPr>
              <a:t>čki materijali</a:t>
            </a:r>
            <a:endParaRPr lang="en-US" sz="3600" dirty="0">
              <a:solidFill>
                <a:srgbClr val="008000"/>
              </a:solidFill>
            </a:endParaRPr>
          </a:p>
        </p:txBody>
      </p:sp>
      <p:sp>
        <p:nvSpPr>
          <p:cNvPr id="2" name="Rectangle 1"/>
          <p:cNvSpPr/>
          <p:nvPr/>
        </p:nvSpPr>
        <p:spPr>
          <a:xfrm>
            <a:off x="410029" y="349125"/>
            <a:ext cx="8305800" cy="646331"/>
          </a:xfrm>
          <a:prstGeom prst="rect">
            <a:avLst/>
          </a:prstGeom>
        </p:spPr>
        <p:txBody>
          <a:bodyPr wrap="square">
            <a:spAutoFit/>
          </a:bodyPr>
          <a:lstStyle/>
          <a:p>
            <a:endParaRPr lang="en-US" dirty="0"/>
          </a:p>
          <a:p>
            <a:r>
              <a:rPr lang="en-US" dirty="0"/>
              <a:t> </a:t>
            </a:r>
            <a:endParaRPr lang="en-US" sz="2400" dirty="0">
              <a:solidFill>
                <a:schemeClr val="tx1">
                  <a:lumMod val="50000"/>
                  <a:lumOff val="50000"/>
                </a:schemeClr>
              </a:solidFill>
            </a:endParaRPr>
          </a:p>
        </p:txBody>
      </p:sp>
      <p:sp>
        <p:nvSpPr>
          <p:cNvPr id="6" name="Rectangle 5"/>
          <p:cNvSpPr/>
          <p:nvPr/>
        </p:nvSpPr>
        <p:spPr>
          <a:xfrm>
            <a:off x="67129" y="762000"/>
            <a:ext cx="8991600" cy="2739211"/>
          </a:xfrm>
          <a:prstGeom prst="rect">
            <a:avLst/>
          </a:prstGeom>
        </p:spPr>
        <p:txBody>
          <a:bodyPr wrap="square">
            <a:spAutoFit/>
          </a:bodyPr>
          <a:lstStyle/>
          <a:p>
            <a:r>
              <a:rPr lang="ru-RU" dirty="0">
                <a:solidFill>
                  <a:srgbClr val="002060"/>
                </a:solidFill>
              </a:rPr>
              <a:t>Ispitivanje zatezne čvrstoće </a:t>
            </a:r>
            <a:r>
              <a:rPr lang="ru-RU" sz="1400" dirty="0">
                <a:solidFill>
                  <a:srgbClr val="0070C0"/>
                </a:solidFill>
              </a:rPr>
              <a:t>vrši se na uzorcima (standardnim epruvetama), određenog oblika i dimenzija, od materijala koji se ispituje.</a:t>
            </a:r>
            <a:endParaRPr lang="en-US" sz="1400" dirty="0">
              <a:solidFill>
                <a:srgbClr val="0070C0"/>
              </a:solidFill>
            </a:endParaRPr>
          </a:p>
          <a:p>
            <a:r>
              <a:rPr lang="ru-RU" sz="1400" dirty="0"/>
              <a:t>	</a:t>
            </a:r>
            <a:r>
              <a:rPr lang="sr-Latn-RS" sz="1400" dirty="0" smtClean="0">
                <a:solidFill>
                  <a:srgbClr val="0070C0"/>
                </a:solidFill>
              </a:rPr>
              <a:t>Epruvete m</a:t>
            </a:r>
            <a:r>
              <a:rPr lang="ru-RU" sz="1400" dirty="0" smtClean="0">
                <a:solidFill>
                  <a:srgbClr val="0070C0"/>
                </a:solidFill>
              </a:rPr>
              <a:t>ogu </a:t>
            </a:r>
            <a:r>
              <a:rPr lang="ru-RU" sz="1400" dirty="0">
                <a:solidFill>
                  <a:srgbClr val="0070C0"/>
                </a:solidFill>
              </a:rPr>
              <a:t>biti-proporcionalne (kod njih se razlikuje Lo - početna merna dužina, pre dejstva sile istezanja i Ls - ispitna dužina),  neproporcionalne (početna dužina epruvete je nezavisna od početne površine poprečnog preseka). Ispitna dužina mora biti kvalitetno obrađena  i najmanjeg je poprečnog preseka( kružnog, kvadratnog ili pravougaonog). Krajevi epruvete su ojačani radi lakšeg i sigurnijeg postavljanja u čeljusti  kidalice (gornja čeljust je nepokretna a donja pokretna). Epruveta se postavlja u kidalicu i isteže statičkom silom sve dok se ne prekine, za vreme ispitivanja mere se i beleže veličina sile i izduženje epruvete do kidanja. Porastom opterećenja, epruveta se izdužuje (prvo proporcionalno, a za to vreme deformacija je elastična). Daljim porastom opterećenja deformacija je i dalje elastična, ali više nije proporcionalna sili (naponu). Zatim, porastom opterećenja dolazi do pojave plastičnih deformacija. Kada se površina poprečnog preseka na mestu velike plastične deformacije (suženja) toliko smanji da materijal više ne može da pruža otpor opterećenju koje stalno raste, dolazi do kidanja epruvete.To je "dijagram kidanja" ("dijagram sila -izduženje").</a:t>
            </a:r>
            <a:endParaRPr lang="en-US" sz="1400" dirty="0">
              <a:solidFill>
                <a:srgbClr val="0070C0"/>
              </a:solidFill>
            </a:endParaRPr>
          </a:p>
        </p:txBody>
      </p:sp>
      <p:pic>
        <p:nvPicPr>
          <p:cNvPr id="12" name="Picture 11" descr="image001.jpg"/>
          <p:cNvPicPr/>
          <p:nvPr/>
        </p:nvPicPr>
        <p:blipFill>
          <a:blip r:embed="rId3">
            <a:extLst>
              <a:ext uri="{28A0092B-C50C-407E-A947-70E740481C1C}">
                <a14:useLocalDpi xmlns:a14="http://schemas.microsoft.com/office/drawing/2010/main" val="0"/>
              </a:ext>
            </a:extLst>
          </a:blip>
          <a:srcRect/>
          <a:stretch>
            <a:fillRect/>
          </a:stretch>
        </p:blipFill>
        <p:spPr bwMode="auto">
          <a:xfrm>
            <a:off x="623455" y="3418085"/>
            <a:ext cx="2838904" cy="914400"/>
          </a:xfrm>
          <a:prstGeom prst="rect">
            <a:avLst/>
          </a:prstGeom>
          <a:noFill/>
          <a:ln>
            <a:noFill/>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584338"/>
            <a:ext cx="4250277" cy="304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image90.png"/>
          <p:cNvPicPr/>
          <p:nvPr/>
        </p:nvPicPr>
        <p:blipFill>
          <a:blip r:embed="rId5" cstate="print"/>
          <a:stretch>
            <a:fillRect/>
          </a:stretch>
        </p:blipFill>
        <p:spPr>
          <a:xfrm>
            <a:off x="893618" y="4332485"/>
            <a:ext cx="1981200" cy="1981200"/>
          </a:xfrm>
          <a:prstGeom prst="rect">
            <a:avLst/>
          </a:prstGeom>
        </p:spPr>
      </p:pic>
      <p:sp>
        <p:nvSpPr>
          <p:cNvPr id="8" name="Rectangle 7"/>
          <p:cNvSpPr/>
          <p:nvPr/>
        </p:nvSpPr>
        <p:spPr>
          <a:xfrm>
            <a:off x="494239" y="6329910"/>
            <a:ext cx="2968120" cy="338554"/>
          </a:xfrm>
          <a:prstGeom prst="rect">
            <a:avLst/>
          </a:prstGeom>
        </p:spPr>
        <p:txBody>
          <a:bodyPr wrap="none">
            <a:spAutoFit/>
          </a:bodyPr>
          <a:lstStyle/>
          <a:p>
            <a:r>
              <a:rPr lang="en-US" sz="1600" dirty="0" err="1">
                <a:solidFill>
                  <a:schemeClr val="tx1">
                    <a:lumMod val="65000"/>
                    <a:lumOff val="35000"/>
                  </a:schemeClr>
                </a:solidFill>
              </a:rPr>
              <a:t>Kidalica</a:t>
            </a:r>
            <a:r>
              <a:rPr lang="en-US" sz="1600" dirty="0">
                <a:solidFill>
                  <a:schemeClr val="tx1">
                    <a:lumMod val="65000"/>
                    <a:lumOff val="35000"/>
                  </a:schemeClr>
                </a:solidFill>
              </a:rPr>
              <a:t> </a:t>
            </a:r>
            <a:r>
              <a:rPr lang="en-US" sz="1600" dirty="0" err="1">
                <a:solidFill>
                  <a:schemeClr val="tx1">
                    <a:lumMod val="65000"/>
                    <a:lumOff val="35000"/>
                  </a:schemeClr>
                </a:solidFill>
              </a:rPr>
              <a:t>sa</a:t>
            </a:r>
            <a:r>
              <a:rPr lang="en-US" sz="1600" dirty="0">
                <a:solidFill>
                  <a:schemeClr val="tx1">
                    <a:lumMod val="65000"/>
                    <a:lumOff val="35000"/>
                  </a:schemeClr>
                </a:solidFill>
              </a:rPr>
              <a:t> </a:t>
            </a:r>
            <a:r>
              <a:rPr lang="en-US" sz="1600" dirty="0" err="1">
                <a:solidFill>
                  <a:schemeClr val="tx1">
                    <a:lumMod val="65000"/>
                    <a:lumOff val="35000"/>
                  </a:schemeClr>
                </a:solidFill>
              </a:rPr>
              <a:t>hidrauličnim</a:t>
            </a:r>
            <a:r>
              <a:rPr lang="en-US" sz="1600" dirty="0">
                <a:solidFill>
                  <a:schemeClr val="tx1">
                    <a:lumMod val="65000"/>
                    <a:lumOff val="35000"/>
                  </a:schemeClr>
                </a:solidFill>
              </a:rPr>
              <a:t> </a:t>
            </a:r>
            <a:r>
              <a:rPr lang="en-US" sz="1600" dirty="0" err="1">
                <a:solidFill>
                  <a:schemeClr val="tx1">
                    <a:lumMod val="65000"/>
                    <a:lumOff val="35000"/>
                  </a:schemeClr>
                </a:solidFill>
              </a:rPr>
              <a:t>pogonom</a:t>
            </a:r>
            <a:endParaRPr lang="en-US" sz="1600" dirty="0">
              <a:solidFill>
                <a:schemeClr val="tx1">
                  <a:lumMod val="65000"/>
                  <a:lumOff val="35000"/>
                </a:schemeClr>
              </a:solidFill>
            </a:endParaRPr>
          </a:p>
        </p:txBody>
      </p:sp>
    </p:spTree>
    <p:extLst>
      <p:ext uri="{BB962C8B-B14F-4D97-AF65-F5344CB8AC3E}">
        <p14:creationId xmlns:p14="http://schemas.microsoft.com/office/powerpoint/2010/main" val="372123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95400" y="152400"/>
            <a:ext cx="6400800" cy="533400"/>
          </a:xfrm>
        </p:spPr>
        <p:txBody>
          <a:bodyPr>
            <a:noAutofit/>
          </a:bodyPr>
          <a:lstStyle/>
          <a:p>
            <a:r>
              <a:rPr lang="en-US" sz="3600" dirty="0" err="1" smtClean="0">
                <a:solidFill>
                  <a:srgbClr val="008000"/>
                </a:solidFill>
              </a:rPr>
              <a:t>Biotehni</a:t>
            </a:r>
            <a:r>
              <a:rPr lang="sr-Latn-RS" sz="3600" dirty="0" smtClean="0">
                <a:solidFill>
                  <a:srgbClr val="008000"/>
                </a:solidFill>
              </a:rPr>
              <a:t>čki materijali</a:t>
            </a:r>
            <a:endParaRPr lang="en-US" sz="3600" dirty="0">
              <a:solidFill>
                <a:srgbClr val="008000"/>
              </a:solidFill>
            </a:endParaRPr>
          </a:p>
        </p:txBody>
      </p:sp>
      <p:sp>
        <p:nvSpPr>
          <p:cNvPr id="2" name="Rectangle 1"/>
          <p:cNvSpPr/>
          <p:nvPr/>
        </p:nvSpPr>
        <p:spPr>
          <a:xfrm>
            <a:off x="410029" y="349125"/>
            <a:ext cx="8305800" cy="646331"/>
          </a:xfrm>
          <a:prstGeom prst="rect">
            <a:avLst/>
          </a:prstGeom>
        </p:spPr>
        <p:txBody>
          <a:bodyPr wrap="square">
            <a:spAutoFit/>
          </a:bodyPr>
          <a:lstStyle/>
          <a:p>
            <a:endParaRPr lang="en-US" dirty="0"/>
          </a:p>
          <a:p>
            <a:r>
              <a:rPr lang="en-US" dirty="0"/>
              <a:t> </a:t>
            </a:r>
            <a:endParaRPr lang="en-US" sz="2400" dirty="0">
              <a:solidFill>
                <a:schemeClr val="tx1">
                  <a:lumMod val="50000"/>
                  <a:lumOff val="50000"/>
                </a:schemeClr>
              </a:solidFill>
            </a:endParaRPr>
          </a:p>
        </p:txBody>
      </p:sp>
      <p:sp>
        <p:nvSpPr>
          <p:cNvPr id="3" name="Rectangle 2"/>
          <p:cNvSpPr/>
          <p:nvPr/>
        </p:nvSpPr>
        <p:spPr>
          <a:xfrm>
            <a:off x="152400" y="941882"/>
            <a:ext cx="4038600" cy="5755422"/>
          </a:xfrm>
          <a:prstGeom prst="rect">
            <a:avLst/>
          </a:prstGeom>
        </p:spPr>
        <p:txBody>
          <a:bodyPr wrap="square">
            <a:spAutoFit/>
          </a:bodyPr>
          <a:lstStyle/>
          <a:p>
            <a:r>
              <a:rPr lang="en-US" sz="1600" dirty="0" err="1">
                <a:solidFill>
                  <a:srgbClr val="0070C0"/>
                </a:solidFill>
              </a:rPr>
              <a:t>Slično</a:t>
            </a:r>
            <a:r>
              <a:rPr lang="en-US" sz="1600" dirty="0">
                <a:solidFill>
                  <a:srgbClr val="0070C0"/>
                </a:solidFill>
              </a:rPr>
              <a:t> </a:t>
            </a:r>
            <a:r>
              <a:rPr lang="en-US" sz="1600" dirty="0" err="1">
                <a:solidFill>
                  <a:srgbClr val="0070C0"/>
                </a:solidFill>
              </a:rPr>
              <a:t>mašinskim</a:t>
            </a:r>
            <a:r>
              <a:rPr lang="en-US" sz="1600" dirty="0">
                <a:solidFill>
                  <a:srgbClr val="0070C0"/>
                </a:solidFill>
              </a:rPr>
              <a:t> </a:t>
            </a:r>
            <a:r>
              <a:rPr lang="en-US" sz="1600" dirty="0" err="1">
                <a:solidFill>
                  <a:srgbClr val="0070C0"/>
                </a:solidFill>
              </a:rPr>
              <a:t>i</a:t>
            </a:r>
            <a:r>
              <a:rPr lang="en-US" sz="1600" dirty="0">
                <a:solidFill>
                  <a:srgbClr val="0070C0"/>
                </a:solidFill>
              </a:rPr>
              <a:t> </a:t>
            </a:r>
            <a:r>
              <a:rPr lang="en-US" sz="1600" dirty="0" err="1">
                <a:solidFill>
                  <a:srgbClr val="0070C0"/>
                </a:solidFill>
              </a:rPr>
              <a:t>građevinskim</a:t>
            </a:r>
            <a:r>
              <a:rPr lang="en-US" sz="1600" dirty="0">
                <a:solidFill>
                  <a:srgbClr val="0070C0"/>
                </a:solidFill>
              </a:rPr>
              <a:t> </a:t>
            </a:r>
            <a:r>
              <a:rPr lang="en-US" sz="1600" dirty="0" err="1">
                <a:solidFill>
                  <a:srgbClr val="0070C0"/>
                </a:solidFill>
              </a:rPr>
              <a:t>materijalima</a:t>
            </a:r>
            <a:r>
              <a:rPr lang="en-US" sz="1600" dirty="0">
                <a:solidFill>
                  <a:srgbClr val="0070C0"/>
                </a:solidFill>
              </a:rPr>
              <a:t> </a:t>
            </a:r>
            <a:r>
              <a:rPr lang="en-US" sz="1600" dirty="0" err="1">
                <a:solidFill>
                  <a:srgbClr val="0070C0"/>
                </a:solidFill>
              </a:rPr>
              <a:t>i</a:t>
            </a:r>
            <a:r>
              <a:rPr lang="en-US" sz="1600" dirty="0">
                <a:solidFill>
                  <a:srgbClr val="0070C0"/>
                </a:solidFill>
              </a:rPr>
              <a:t> </a:t>
            </a:r>
            <a:r>
              <a:rPr lang="en-US" sz="1600" dirty="0" err="1">
                <a:solidFill>
                  <a:srgbClr val="0070C0"/>
                </a:solidFill>
              </a:rPr>
              <a:t>poljoprivredni</a:t>
            </a:r>
            <a:r>
              <a:rPr lang="en-US" sz="1600" dirty="0">
                <a:solidFill>
                  <a:srgbClr val="0070C0"/>
                </a:solidFill>
              </a:rPr>
              <a:t> </a:t>
            </a:r>
            <a:r>
              <a:rPr lang="en-US" sz="1600" dirty="0" err="1">
                <a:solidFill>
                  <a:srgbClr val="0070C0"/>
                </a:solidFill>
              </a:rPr>
              <a:t>materijali</a:t>
            </a:r>
            <a:r>
              <a:rPr lang="en-US" sz="1600" dirty="0">
                <a:solidFill>
                  <a:srgbClr val="0070C0"/>
                </a:solidFill>
              </a:rPr>
              <a:t> se </a:t>
            </a:r>
            <a:r>
              <a:rPr lang="en-US" sz="1600" dirty="0" err="1">
                <a:solidFill>
                  <a:srgbClr val="0070C0"/>
                </a:solidFill>
              </a:rPr>
              <a:t>ispituju</a:t>
            </a:r>
            <a:r>
              <a:rPr lang="en-US" sz="1600" dirty="0">
                <a:solidFill>
                  <a:srgbClr val="0070C0"/>
                </a:solidFill>
              </a:rPr>
              <a:t> </a:t>
            </a:r>
            <a:r>
              <a:rPr lang="en-US" sz="1600" dirty="0" err="1">
                <a:solidFill>
                  <a:srgbClr val="0070C0"/>
                </a:solidFill>
              </a:rPr>
              <a:t>na</a:t>
            </a:r>
            <a:endParaRPr lang="en-US" sz="1600" dirty="0">
              <a:solidFill>
                <a:srgbClr val="0070C0"/>
              </a:solidFill>
            </a:endParaRPr>
          </a:p>
          <a:p>
            <a:r>
              <a:rPr lang="en-US" sz="1600" dirty="0" err="1">
                <a:solidFill>
                  <a:srgbClr val="0070C0"/>
                </a:solidFill>
              </a:rPr>
              <a:t>istezanje</a:t>
            </a:r>
            <a:r>
              <a:rPr lang="en-US" sz="1600" dirty="0">
                <a:solidFill>
                  <a:srgbClr val="0070C0"/>
                </a:solidFill>
              </a:rPr>
              <a:t>, </a:t>
            </a:r>
            <a:r>
              <a:rPr lang="en-US" sz="1600" dirty="0" err="1">
                <a:solidFill>
                  <a:srgbClr val="0070C0"/>
                </a:solidFill>
              </a:rPr>
              <a:t>pritisak</a:t>
            </a:r>
            <a:r>
              <a:rPr lang="en-US" sz="1600" dirty="0">
                <a:solidFill>
                  <a:srgbClr val="0070C0"/>
                </a:solidFill>
              </a:rPr>
              <a:t>, </a:t>
            </a:r>
            <a:r>
              <a:rPr lang="en-US" sz="1600" dirty="0" err="1">
                <a:solidFill>
                  <a:srgbClr val="0070C0"/>
                </a:solidFill>
              </a:rPr>
              <a:t>smicanje</a:t>
            </a:r>
            <a:r>
              <a:rPr lang="en-US" sz="1600" dirty="0">
                <a:solidFill>
                  <a:srgbClr val="0070C0"/>
                </a:solidFill>
              </a:rPr>
              <a:t>, </a:t>
            </a:r>
            <a:r>
              <a:rPr lang="en-US" sz="1600" dirty="0" err="1">
                <a:solidFill>
                  <a:srgbClr val="0070C0"/>
                </a:solidFill>
              </a:rPr>
              <a:t>savijanje</a:t>
            </a:r>
            <a:r>
              <a:rPr lang="en-US" sz="1600" dirty="0">
                <a:solidFill>
                  <a:srgbClr val="0070C0"/>
                </a:solidFill>
              </a:rPr>
              <a:t> </a:t>
            </a:r>
            <a:r>
              <a:rPr lang="en-US" sz="1600" dirty="0" err="1">
                <a:solidFill>
                  <a:srgbClr val="0070C0"/>
                </a:solidFill>
              </a:rPr>
              <a:t>i</a:t>
            </a:r>
            <a:r>
              <a:rPr lang="en-US" sz="1600" dirty="0">
                <a:solidFill>
                  <a:srgbClr val="0070C0"/>
                </a:solidFill>
              </a:rPr>
              <a:t> </a:t>
            </a:r>
            <a:r>
              <a:rPr lang="en-US" sz="1600" dirty="0" err="1">
                <a:solidFill>
                  <a:srgbClr val="0070C0"/>
                </a:solidFill>
              </a:rPr>
              <a:t>uvijanje</a:t>
            </a:r>
            <a:r>
              <a:rPr lang="en-US" sz="1600" dirty="0">
                <a:solidFill>
                  <a:srgbClr val="0070C0"/>
                </a:solidFill>
              </a:rPr>
              <a:t>. </a:t>
            </a:r>
            <a:r>
              <a:rPr lang="en-US" sz="1600" dirty="0" err="1">
                <a:solidFill>
                  <a:srgbClr val="0070C0"/>
                </a:solidFill>
              </a:rPr>
              <a:t>Upotreba</a:t>
            </a:r>
            <a:r>
              <a:rPr lang="en-US" sz="1600" dirty="0">
                <a:solidFill>
                  <a:srgbClr val="0070C0"/>
                </a:solidFill>
              </a:rPr>
              <a:t> </a:t>
            </a:r>
            <a:r>
              <a:rPr lang="en-US" sz="1600" dirty="0" err="1">
                <a:solidFill>
                  <a:srgbClr val="0070C0"/>
                </a:solidFill>
              </a:rPr>
              <a:t>standardne</a:t>
            </a:r>
            <a:r>
              <a:rPr lang="en-US" sz="1600" dirty="0">
                <a:solidFill>
                  <a:srgbClr val="0070C0"/>
                </a:solidFill>
              </a:rPr>
              <a:t> "</a:t>
            </a:r>
            <a:r>
              <a:rPr lang="en-US" sz="1600" dirty="0" err="1">
                <a:solidFill>
                  <a:srgbClr val="0070C0"/>
                </a:solidFill>
              </a:rPr>
              <a:t>epruvete</a:t>
            </a:r>
            <a:r>
              <a:rPr lang="en-US" sz="1600" dirty="0">
                <a:solidFill>
                  <a:srgbClr val="0070C0"/>
                </a:solidFill>
              </a:rPr>
              <a:t>", u </a:t>
            </a:r>
            <a:r>
              <a:rPr lang="en-US" sz="1600" dirty="0" err="1" smtClean="0">
                <a:solidFill>
                  <a:srgbClr val="0070C0"/>
                </a:solidFill>
              </a:rPr>
              <a:t>slučaju</a:t>
            </a:r>
            <a:r>
              <a:rPr lang="sr-Latn-RS" sz="1600" dirty="0" smtClean="0">
                <a:solidFill>
                  <a:srgbClr val="0070C0"/>
                </a:solidFill>
              </a:rPr>
              <a:t> </a:t>
            </a:r>
            <a:r>
              <a:rPr lang="en-US" sz="1600" dirty="0" err="1" smtClean="0">
                <a:solidFill>
                  <a:srgbClr val="0070C0"/>
                </a:solidFill>
              </a:rPr>
              <a:t>poljoprivrednih</a:t>
            </a:r>
            <a:r>
              <a:rPr lang="en-US" sz="1600" dirty="0" smtClean="0">
                <a:solidFill>
                  <a:srgbClr val="0070C0"/>
                </a:solidFill>
              </a:rPr>
              <a:t> </a:t>
            </a:r>
            <a:r>
              <a:rPr lang="en-US" sz="1600" dirty="0" err="1">
                <a:solidFill>
                  <a:srgbClr val="0070C0"/>
                </a:solidFill>
              </a:rPr>
              <a:t>materijala</a:t>
            </a:r>
            <a:r>
              <a:rPr lang="en-US" sz="1600" dirty="0">
                <a:solidFill>
                  <a:srgbClr val="0070C0"/>
                </a:solidFill>
              </a:rPr>
              <a:t>, je </a:t>
            </a:r>
            <a:r>
              <a:rPr lang="en-US" sz="1600" dirty="0" err="1">
                <a:solidFill>
                  <a:srgbClr val="0070C0"/>
                </a:solidFill>
              </a:rPr>
              <a:t>nemoguća</a:t>
            </a:r>
            <a:r>
              <a:rPr lang="en-US" sz="1600" dirty="0">
                <a:solidFill>
                  <a:srgbClr val="0070C0"/>
                </a:solidFill>
              </a:rPr>
              <a:t>, pa </a:t>
            </a:r>
            <a:r>
              <a:rPr lang="en-US" sz="1600" dirty="0" err="1">
                <a:solidFill>
                  <a:srgbClr val="0070C0"/>
                </a:solidFill>
              </a:rPr>
              <a:t>ostaje</a:t>
            </a:r>
            <a:r>
              <a:rPr lang="en-US" sz="1600" dirty="0">
                <a:solidFill>
                  <a:srgbClr val="0070C0"/>
                </a:solidFill>
              </a:rPr>
              <a:t> </a:t>
            </a:r>
            <a:r>
              <a:rPr lang="en-US" sz="1600" dirty="0" err="1">
                <a:solidFill>
                  <a:srgbClr val="0070C0"/>
                </a:solidFill>
              </a:rPr>
              <a:t>neminovnost</a:t>
            </a:r>
            <a:r>
              <a:rPr lang="en-US" sz="1600" dirty="0">
                <a:solidFill>
                  <a:srgbClr val="0070C0"/>
                </a:solidFill>
              </a:rPr>
              <a:t> da se </a:t>
            </a:r>
            <a:r>
              <a:rPr lang="en-US" sz="1600" dirty="0" err="1">
                <a:solidFill>
                  <a:srgbClr val="0070C0"/>
                </a:solidFill>
              </a:rPr>
              <a:t>ovi</a:t>
            </a:r>
            <a:r>
              <a:rPr lang="en-US" sz="1600" dirty="0">
                <a:solidFill>
                  <a:srgbClr val="0070C0"/>
                </a:solidFill>
              </a:rPr>
              <a:t> </a:t>
            </a:r>
            <a:r>
              <a:rPr lang="en-US" sz="1600" dirty="0" err="1">
                <a:solidFill>
                  <a:srgbClr val="0070C0"/>
                </a:solidFill>
              </a:rPr>
              <a:t>materijali</a:t>
            </a:r>
            <a:r>
              <a:rPr lang="en-US" sz="1600" dirty="0">
                <a:solidFill>
                  <a:srgbClr val="0070C0"/>
                </a:solidFill>
              </a:rPr>
              <a:t> </a:t>
            </a:r>
            <a:r>
              <a:rPr lang="en-US" sz="1600" dirty="0" err="1">
                <a:solidFill>
                  <a:srgbClr val="0070C0"/>
                </a:solidFill>
              </a:rPr>
              <a:t>uzimaju</a:t>
            </a:r>
            <a:r>
              <a:rPr lang="en-US" sz="1600" dirty="0">
                <a:solidFill>
                  <a:srgbClr val="0070C0"/>
                </a:solidFill>
              </a:rPr>
              <a:t> </a:t>
            </a:r>
            <a:r>
              <a:rPr lang="en-US" sz="1600" dirty="0" smtClean="0">
                <a:solidFill>
                  <a:srgbClr val="0070C0"/>
                </a:solidFill>
              </a:rPr>
              <a:t>u</a:t>
            </a:r>
            <a:r>
              <a:rPr lang="sr-Latn-RS" sz="1600" dirty="0" smtClean="0">
                <a:solidFill>
                  <a:srgbClr val="0070C0"/>
                </a:solidFill>
              </a:rPr>
              <a:t> </a:t>
            </a:r>
            <a:r>
              <a:rPr lang="en-US" sz="1600" dirty="0" err="1" smtClean="0">
                <a:solidFill>
                  <a:srgbClr val="0070C0"/>
                </a:solidFill>
              </a:rPr>
              <a:t>izvornom</a:t>
            </a:r>
            <a:r>
              <a:rPr lang="en-US" sz="1600" dirty="0" smtClean="0">
                <a:solidFill>
                  <a:srgbClr val="0070C0"/>
                </a:solidFill>
              </a:rPr>
              <a:t> </a:t>
            </a:r>
            <a:r>
              <a:rPr lang="en-US" sz="1600" dirty="0" err="1">
                <a:solidFill>
                  <a:srgbClr val="0070C0"/>
                </a:solidFill>
              </a:rPr>
              <a:t>obliku</a:t>
            </a:r>
            <a:r>
              <a:rPr lang="en-US" sz="1600" dirty="0">
                <a:solidFill>
                  <a:srgbClr val="0070C0"/>
                </a:solidFill>
              </a:rPr>
              <a:t> </a:t>
            </a:r>
            <a:r>
              <a:rPr lang="en-US" sz="1600" dirty="0" err="1">
                <a:solidFill>
                  <a:srgbClr val="0070C0"/>
                </a:solidFill>
              </a:rPr>
              <a:t>i</a:t>
            </a:r>
            <a:r>
              <a:rPr lang="en-US" sz="1600" dirty="0">
                <a:solidFill>
                  <a:srgbClr val="0070C0"/>
                </a:solidFill>
              </a:rPr>
              <a:t> </a:t>
            </a:r>
            <a:r>
              <a:rPr lang="en-US" sz="1600" dirty="0" err="1">
                <a:solidFill>
                  <a:srgbClr val="0070C0"/>
                </a:solidFill>
              </a:rPr>
              <a:t>dimenzijama</a:t>
            </a:r>
            <a:r>
              <a:rPr lang="en-US" sz="1600" dirty="0">
                <a:solidFill>
                  <a:srgbClr val="0070C0"/>
                </a:solidFill>
              </a:rPr>
              <a:t>. To, </a:t>
            </a:r>
            <a:r>
              <a:rPr lang="en-US" sz="1600" dirty="0" err="1">
                <a:solidFill>
                  <a:srgbClr val="0070C0"/>
                </a:solidFill>
              </a:rPr>
              <a:t>naprimer</a:t>
            </a:r>
            <a:r>
              <a:rPr lang="en-US" sz="1600" dirty="0">
                <a:solidFill>
                  <a:srgbClr val="0070C0"/>
                </a:solidFill>
              </a:rPr>
              <a:t>, </a:t>
            </a:r>
            <a:r>
              <a:rPr lang="en-US" sz="1600" dirty="0" err="1">
                <a:solidFill>
                  <a:srgbClr val="0070C0"/>
                </a:solidFill>
              </a:rPr>
              <a:t>znači</a:t>
            </a:r>
            <a:r>
              <a:rPr lang="en-US" sz="1600" dirty="0">
                <a:solidFill>
                  <a:srgbClr val="0070C0"/>
                </a:solidFill>
              </a:rPr>
              <a:t>, da </a:t>
            </a:r>
            <a:r>
              <a:rPr lang="en-US" sz="1600" dirty="0" err="1">
                <a:solidFill>
                  <a:srgbClr val="0070C0"/>
                </a:solidFill>
              </a:rPr>
              <a:t>će</a:t>
            </a:r>
            <a:r>
              <a:rPr lang="en-US" sz="1600" dirty="0">
                <a:solidFill>
                  <a:srgbClr val="0070C0"/>
                </a:solidFill>
              </a:rPr>
              <a:t> se </a:t>
            </a:r>
            <a:r>
              <a:rPr lang="en-US" sz="1600" dirty="0" err="1">
                <a:solidFill>
                  <a:srgbClr val="0070C0"/>
                </a:solidFill>
              </a:rPr>
              <a:t>mehanička</a:t>
            </a:r>
            <a:r>
              <a:rPr lang="en-US" sz="1600" dirty="0">
                <a:solidFill>
                  <a:srgbClr val="0070C0"/>
                </a:solidFill>
              </a:rPr>
              <a:t> </a:t>
            </a:r>
            <a:r>
              <a:rPr lang="en-US" sz="1600" dirty="0" err="1">
                <a:solidFill>
                  <a:srgbClr val="0070C0"/>
                </a:solidFill>
              </a:rPr>
              <a:t>čvrstoća</a:t>
            </a:r>
            <a:r>
              <a:rPr lang="en-US" sz="1600" dirty="0">
                <a:solidFill>
                  <a:srgbClr val="0070C0"/>
                </a:solidFill>
              </a:rPr>
              <a:t> </a:t>
            </a:r>
            <a:r>
              <a:rPr lang="en-US" sz="1600" dirty="0" err="1">
                <a:solidFill>
                  <a:srgbClr val="0070C0"/>
                </a:solidFill>
              </a:rPr>
              <a:t>stabljike</a:t>
            </a:r>
            <a:r>
              <a:rPr lang="en-US" sz="1600" dirty="0">
                <a:solidFill>
                  <a:srgbClr val="0070C0"/>
                </a:solidFill>
              </a:rPr>
              <a:t> </a:t>
            </a:r>
            <a:r>
              <a:rPr lang="en-US" sz="1600" dirty="0" err="1">
                <a:solidFill>
                  <a:srgbClr val="0070C0"/>
                </a:solidFill>
              </a:rPr>
              <a:t>pšenice</a:t>
            </a:r>
            <a:r>
              <a:rPr lang="en-US" sz="1600" dirty="0">
                <a:solidFill>
                  <a:srgbClr val="0070C0"/>
                </a:solidFill>
              </a:rPr>
              <a:t> </a:t>
            </a:r>
            <a:r>
              <a:rPr lang="en-US" sz="1600" dirty="0" err="1">
                <a:solidFill>
                  <a:srgbClr val="0070C0"/>
                </a:solidFill>
              </a:rPr>
              <a:t>ispitati</a:t>
            </a:r>
            <a:r>
              <a:rPr lang="en-US" sz="1600" dirty="0">
                <a:solidFill>
                  <a:srgbClr val="0070C0"/>
                </a:solidFill>
              </a:rPr>
              <a:t> </a:t>
            </a:r>
            <a:r>
              <a:rPr lang="en-US" sz="1600" dirty="0" err="1">
                <a:solidFill>
                  <a:srgbClr val="0070C0"/>
                </a:solidFill>
              </a:rPr>
              <a:t>za</a:t>
            </a:r>
            <a:r>
              <a:rPr lang="en-US" sz="1600" dirty="0">
                <a:solidFill>
                  <a:srgbClr val="0070C0"/>
                </a:solidFill>
              </a:rPr>
              <a:t> </a:t>
            </a:r>
            <a:r>
              <a:rPr lang="en-US" sz="1600" dirty="0" err="1">
                <a:solidFill>
                  <a:srgbClr val="0070C0"/>
                </a:solidFill>
              </a:rPr>
              <a:t>uzorke</a:t>
            </a:r>
            <a:r>
              <a:rPr lang="en-US" sz="1600" dirty="0">
                <a:solidFill>
                  <a:srgbClr val="0070C0"/>
                </a:solidFill>
              </a:rPr>
              <a:t> </a:t>
            </a:r>
            <a:r>
              <a:rPr lang="en-US" sz="1600" dirty="0" err="1">
                <a:solidFill>
                  <a:srgbClr val="0070C0"/>
                </a:solidFill>
              </a:rPr>
              <a:t>stabljike</a:t>
            </a:r>
            <a:r>
              <a:rPr lang="en-US" sz="1600" dirty="0">
                <a:solidFill>
                  <a:srgbClr val="0070C0"/>
                </a:solidFill>
              </a:rPr>
              <a:t> </a:t>
            </a:r>
            <a:r>
              <a:rPr lang="en-US" sz="1600" dirty="0" err="1">
                <a:solidFill>
                  <a:srgbClr val="0070C0"/>
                </a:solidFill>
              </a:rPr>
              <a:t>koji</a:t>
            </a:r>
            <a:r>
              <a:rPr lang="en-US" sz="1600" dirty="0">
                <a:solidFill>
                  <a:srgbClr val="0070C0"/>
                </a:solidFill>
              </a:rPr>
              <a:t> se </a:t>
            </a:r>
            <a:r>
              <a:rPr lang="en-US" sz="1600" dirty="0" err="1">
                <a:solidFill>
                  <a:srgbClr val="0070C0"/>
                </a:solidFill>
              </a:rPr>
              <a:t>odaberu</a:t>
            </a:r>
            <a:r>
              <a:rPr lang="en-US" sz="1600" dirty="0">
                <a:solidFill>
                  <a:srgbClr val="0070C0"/>
                </a:solidFill>
              </a:rPr>
              <a:t> </a:t>
            </a:r>
            <a:r>
              <a:rPr lang="en-US" sz="1600" dirty="0" err="1">
                <a:solidFill>
                  <a:srgbClr val="0070C0"/>
                </a:solidFill>
              </a:rPr>
              <a:t>kao</a:t>
            </a:r>
            <a:r>
              <a:rPr lang="en-US" sz="1600" dirty="0">
                <a:solidFill>
                  <a:srgbClr val="0070C0"/>
                </a:solidFill>
              </a:rPr>
              <a:t> </a:t>
            </a:r>
            <a:r>
              <a:rPr lang="en-US" sz="1600" dirty="0" err="1">
                <a:solidFill>
                  <a:srgbClr val="0070C0"/>
                </a:solidFill>
              </a:rPr>
              <a:t>reprezentativni</a:t>
            </a:r>
            <a:r>
              <a:rPr lang="en-US" sz="1600" dirty="0">
                <a:solidFill>
                  <a:srgbClr val="0070C0"/>
                </a:solidFill>
              </a:rPr>
              <a:t>. </a:t>
            </a:r>
            <a:r>
              <a:rPr lang="en-US" sz="1600" dirty="0" err="1">
                <a:solidFill>
                  <a:srgbClr val="0070C0"/>
                </a:solidFill>
              </a:rPr>
              <a:t>Ovakav</a:t>
            </a:r>
            <a:r>
              <a:rPr lang="en-US" sz="1600" dirty="0">
                <a:solidFill>
                  <a:srgbClr val="0070C0"/>
                </a:solidFill>
              </a:rPr>
              <a:t> </a:t>
            </a:r>
            <a:r>
              <a:rPr lang="en-US" sz="1600" dirty="0" err="1">
                <a:solidFill>
                  <a:srgbClr val="0070C0"/>
                </a:solidFill>
              </a:rPr>
              <a:t>prilaz</a:t>
            </a:r>
            <a:r>
              <a:rPr lang="en-US" sz="1600" dirty="0">
                <a:solidFill>
                  <a:srgbClr val="0070C0"/>
                </a:solidFill>
              </a:rPr>
              <a:t> </a:t>
            </a:r>
            <a:r>
              <a:rPr lang="en-US" sz="1600" dirty="0" err="1">
                <a:solidFill>
                  <a:srgbClr val="0070C0"/>
                </a:solidFill>
              </a:rPr>
              <a:t>zahteva</a:t>
            </a:r>
            <a:r>
              <a:rPr lang="en-US" sz="1600" dirty="0">
                <a:solidFill>
                  <a:srgbClr val="0070C0"/>
                </a:solidFill>
              </a:rPr>
              <a:t> </a:t>
            </a:r>
            <a:r>
              <a:rPr lang="en-US" sz="1600" dirty="0" err="1">
                <a:solidFill>
                  <a:srgbClr val="0070C0"/>
                </a:solidFill>
              </a:rPr>
              <a:t>specifikaciju</a:t>
            </a:r>
            <a:r>
              <a:rPr lang="en-US" sz="1600" dirty="0">
                <a:solidFill>
                  <a:srgbClr val="0070C0"/>
                </a:solidFill>
              </a:rPr>
              <a:t> </a:t>
            </a:r>
            <a:r>
              <a:rPr lang="en-US" sz="1600" dirty="0" err="1">
                <a:solidFill>
                  <a:srgbClr val="0070C0"/>
                </a:solidFill>
              </a:rPr>
              <a:t>svih</a:t>
            </a:r>
            <a:r>
              <a:rPr lang="en-US" sz="1600" dirty="0">
                <a:solidFill>
                  <a:srgbClr val="0070C0"/>
                </a:solidFill>
              </a:rPr>
              <a:t> </a:t>
            </a:r>
            <a:r>
              <a:rPr lang="en-US" sz="1600" dirty="0" err="1">
                <a:solidFill>
                  <a:srgbClr val="0070C0"/>
                </a:solidFill>
              </a:rPr>
              <a:t>relevantnih</a:t>
            </a:r>
            <a:r>
              <a:rPr lang="en-US" sz="1600" dirty="0">
                <a:solidFill>
                  <a:srgbClr val="0070C0"/>
                </a:solidFill>
              </a:rPr>
              <a:t> </a:t>
            </a:r>
            <a:r>
              <a:rPr lang="en-US" sz="1600" dirty="0" err="1">
                <a:solidFill>
                  <a:srgbClr val="0070C0"/>
                </a:solidFill>
              </a:rPr>
              <a:t>uslova</a:t>
            </a:r>
            <a:r>
              <a:rPr lang="en-US" sz="1600" dirty="0">
                <a:solidFill>
                  <a:srgbClr val="0070C0"/>
                </a:solidFill>
              </a:rPr>
              <a:t> (</a:t>
            </a:r>
            <a:r>
              <a:rPr lang="en-US" sz="1600" dirty="0" err="1">
                <a:solidFill>
                  <a:srgbClr val="0070C0"/>
                </a:solidFill>
              </a:rPr>
              <a:t>vlažnost</a:t>
            </a:r>
            <a:r>
              <a:rPr lang="en-US" sz="1600" dirty="0">
                <a:solidFill>
                  <a:srgbClr val="0070C0"/>
                </a:solidFill>
              </a:rPr>
              <a:t>, </a:t>
            </a:r>
            <a:r>
              <a:rPr lang="en-US" sz="1600" dirty="0" err="1">
                <a:solidFill>
                  <a:srgbClr val="0070C0"/>
                </a:solidFill>
              </a:rPr>
              <a:t>sorta</a:t>
            </a:r>
            <a:r>
              <a:rPr lang="en-US" sz="1600" dirty="0">
                <a:solidFill>
                  <a:srgbClr val="0070C0"/>
                </a:solidFill>
              </a:rPr>
              <a:t>, </a:t>
            </a:r>
            <a:r>
              <a:rPr lang="en-US" sz="1600" dirty="0" err="1">
                <a:solidFill>
                  <a:srgbClr val="0070C0"/>
                </a:solidFill>
              </a:rPr>
              <a:t>koji</a:t>
            </a:r>
            <a:r>
              <a:rPr lang="en-US" sz="1600" dirty="0">
                <a:solidFill>
                  <a:srgbClr val="0070C0"/>
                </a:solidFill>
              </a:rPr>
              <a:t> </a:t>
            </a:r>
            <a:r>
              <a:rPr lang="en-US" sz="1600" dirty="0" err="1">
                <a:solidFill>
                  <a:srgbClr val="0070C0"/>
                </a:solidFill>
              </a:rPr>
              <a:t>deo</a:t>
            </a:r>
            <a:r>
              <a:rPr lang="en-US" sz="1600" dirty="0">
                <a:solidFill>
                  <a:srgbClr val="0070C0"/>
                </a:solidFill>
              </a:rPr>
              <a:t> </a:t>
            </a:r>
            <a:r>
              <a:rPr lang="en-US" sz="1600" dirty="0" err="1">
                <a:solidFill>
                  <a:srgbClr val="0070C0"/>
                </a:solidFill>
              </a:rPr>
              <a:t>stabljike</a:t>
            </a:r>
            <a:r>
              <a:rPr lang="en-US" sz="1600" dirty="0">
                <a:solidFill>
                  <a:srgbClr val="0070C0"/>
                </a:solidFill>
              </a:rPr>
              <a:t> je </a:t>
            </a:r>
            <a:r>
              <a:rPr lang="en-US" sz="1600" dirty="0" err="1">
                <a:solidFill>
                  <a:srgbClr val="0070C0"/>
                </a:solidFill>
              </a:rPr>
              <a:t>uzet</a:t>
            </a:r>
            <a:r>
              <a:rPr lang="en-US" sz="1600" dirty="0">
                <a:solidFill>
                  <a:srgbClr val="0070C0"/>
                </a:solidFill>
              </a:rPr>
              <a:t>, </a:t>
            </a:r>
            <a:r>
              <a:rPr lang="en-US" sz="1600" dirty="0" err="1">
                <a:solidFill>
                  <a:srgbClr val="0070C0"/>
                </a:solidFill>
              </a:rPr>
              <a:t>dimenzije</a:t>
            </a:r>
            <a:r>
              <a:rPr lang="en-US" sz="1600" dirty="0">
                <a:solidFill>
                  <a:srgbClr val="0070C0"/>
                </a:solidFill>
              </a:rPr>
              <a:t>, </a:t>
            </a:r>
            <a:r>
              <a:rPr lang="en-US" sz="1600" dirty="0" err="1">
                <a:solidFill>
                  <a:srgbClr val="0070C0"/>
                </a:solidFill>
              </a:rPr>
              <a:t>agrotehnički</a:t>
            </a:r>
            <a:r>
              <a:rPr lang="en-US" sz="1600" dirty="0">
                <a:solidFill>
                  <a:srgbClr val="0070C0"/>
                </a:solidFill>
              </a:rPr>
              <a:t> </a:t>
            </a:r>
            <a:r>
              <a:rPr lang="en-US" sz="1600" dirty="0" err="1">
                <a:solidFill>
                  <a:srgbClr val="0070C0"/>
                </a:solidFill>
              </a:rPr>
              <a:t>i</a:t>
            </a:r>
            <a:r>
              <a:rPr lang="en-US" sz="1600" dirty="0">
                <a:solidFill>
                  <a:srgbClr val="0070C0"/>
                </a:solidFill>
              </a:rPr>
              <a:t> </a:t>
            </a:r>
            <a:r>
              <a:rPr lang="en-US" sz="1600" dirty="0" err="1">
                <a:solidFill>
                  <a:srgbClr val="0070C0"/>
                </a:solidFill>
              </a:rPr>
              <a:t>klimatski</a:t>
            </a:r>
            <a:r>
              <a:rPr lang="en-US" sz="1600" dirty="0">
                <a:solidFill>
                  <a:srgbClr val="0070C0"/>
                </a:solidFill>
              </a:rPr>
              <a:t> </a:t>
            </a:r>
            <a:r>
              <a:rPr lang="en-US" sz="1600" dirty="0" err="1">
                <a:solidFill>
                  <a:srgbClr val="0070C0"/>
                </a:solidFill>
              </a:rPr>
              <a:t>uslovi</a:t>
            </a:r>
            <a:r>
              <a:rPr lang="en-US" sz="1600" dirty="0">
                <a:solidFill>
                  <a:srgbClr val="0070C0"/>
                </a:solidFill>
              </a:rPr>
              <a:t> </a:t>
            </a:r>
            <a:r>
              <a:rPr lang="en-US" sz="1600" dirty="0" err="1">
                <a:solidFill>
                  <a:srgbClr val="0070C0"/>
                </a:solidFill>
              </a:rPr>
              <a:t>proizvodnje</a:t>
            </a:r>
            <a:r>
              <a:rPr lang="en-US" sz="1600" dirty="0">
                <a:solidFill>
                  <a:srgbClr val="0070C0"/>
                </a:solidFill>
              </a:rPr>
              <a:t> </a:t>
            </a:r>
            <a:r>
              <a:rPr lang="en-US" sz="1600" dirty="0" err="1">
                <a:solidFill>
                  <a:srgbClr val="0070C0"/>
                </a:solidFill>
              </a:rPr>
              <a:t>i</a:t>
            </a:r>
            <a:r>
              <a:rPr lang="en-US" sz="1600" dirty="0">
                <a:solidFill>
                  <a:srgbClr val="0070C0"/>
                </a:solidFill>
              </a:rPr>
              <a:t> sl.) </a:t>
            </a:r>
            <a:r>
              <a:rPr lang="en-US" sz="1600" dirty="0" err="1">
                <a:solidFill>
                  <a:srgbClr val="0070C0"/>
                </a:solidFill>
              </a:rPr>
              <a:t>i</a:t>
            </a:r>
            <a:r>
              <a:rPr lang="en-US" sz="1600" dirty="0">
                <a:solidFill>
                  <a:srgbClr val="0070C0"/>
                </a:solidFill>
              </a:rPr>
              <a:t> </a:t>
            </a:r>
            <a:r>
              <a:rPr lang="en-US" sz="1600" dirty="0" err="1">
                <a:solidFill>
                  <a:srgbClr val="0070C0"/>
                </a:solidFill>
              </a:rPr>
              <a:t>rezultati</a:t>
            </a:r>
            <a:r>
              <a:rPr lang="en-US" sz="1600" dirty="0">
                <a:solidFill>
                  <a:srgbClr val="0070C0"/>
                </a:solidFill>
              </a:rPr>
              <a:t> </a:t>
            </a:r>
            <a:r>
              <a:rPr lang="en-US" sz="1600" dirty="0" err="1">
                <a:solidFill>
                  <a:srgbClr val="0070C0"/>
                </a:solidFill>
              </a:rPr>
              <a:t>će</a:t>
            </a:r>
            <a:r>
              <a:rPr lang="en-US" sz="1600" dirty="0">
                <a:solidFill>
                  <a:srgbClr val="0070C0"/>
                </a:solidFill>
              </a:rPr>
              <a:t> </a:t>
            </a:r>
            <a:r>
              <a:rPr lang="en-US" sz="1600" dirty="0" err="1">
                <a:solidFill>
                  <a:srgbClr val="0070C0"/>
                </a:solidFill>
              </a:rPr>
              <a:t>važiti</a:t>
            </a:r>
            <a:r>
              <a:rPr lang="en-US" sz="1600" dirty="0">
                <a:solidFill>
                  <a:srgbClr val="0070C0"/>
                </a:solidFill>
              </a:rPr>
              <a:t> </a:t>
            </a:r>
            <a:r>
              <a:rPr lang="en-US" sz="1600" dirty="0" err="1">
                <a:solidFill>
                  <a:srgbClr val="0070C0"/>
                </a:solidFill>
              </a:rPr>
              <a:t>samo</a:t>
            </a:r>
            <a:r>
              <a:rPr lang="en-US" sz="1600" dirty="0">
                <a:solidFill>
                  <a:srgbClr val="0070C0"/>
                </a:solidFill>
              </a:rPr>
              <a:t> </a:t>
            </a:r>
            <a:r>
              <a:rPr lang="en-US" sz="1600" dirty="0" err="1">
                <a:solidFill>
                  <a:srgbClr val="0070C0"/>
                </a:solidFill>
              </a:rPr>
              <a:t>za</a:t>
            </a:r>
            <a:r>
              <a:rPr lang="en-US" sz="1600" dirty="0">
                <a:solidFill>
                  <a:srgbClr val="0070C0"/>
                </a:solidFill>
              </a:rPr>
              <a:t> </a:t>
            </a:r>
            <a:r>
              <a:rPr lang="en-US" sz="1600" dirty="0" err="1">
                <a:solidFill>
                  <a:srgbClr val="0070C0"/>
                </a:solidFill>
              </a:rPr>
              <a:t>te</a:t>
            </a:r>
            <a:r>
              <a:rPr lang="en-US" sz="1600" dirty="0">
                <a:solidFill>
                  <a:srgbClr val="0070C0"/>
                </a:solidFill>
              </a:rPr>
              <a:t> </a:t>
            </a:r>
            <a:r>
              <a:rPr lang="en-US" sz="1600" dirty="0" err="1">
                <a:solidFill>
                  <a:srgbClr val="0070C0"/>
                </a:solidFill>
              </a:rPr>
              <a:t>uslove</a:t>
            </a:r>
            <a:r>
              <a:rPr lang="en-US" sz="1600" dirty="0">
                <a:solidFill>
                  <a:srgbClr val="0070C0"/>
                </a:solidFill>
              </a:rPr>
              <a:t>. Pored toga </a:t>
            </a:r>
            <a:r>
              <a:rPr lang="en-US" sz="1600" dirty="0" err="1">
                <a:solidFill>
                  <a:srgbClr val="0070C0"/>
                </a:solidFill>
              </a:rPr>
              <a:t>zbog</a:t>
            </a:r>
            <a:r>
              <a:rPr lang="en-US" sz="1600" dirty="0">
                <a:solidFill>
                  <a:srgbClr val="0070C0"/>
                </a:solidFill>
              </a:rPr>
              <a:t> </a:t>
            </a:r>
            <a:r>
              <a:rPr lang="en-US" sz="1600" dirty="0" err="1">
                <a:solidFill>
                  <a:srgbClr val="0070C0"/>
                </a:solidFill>
              </a:rPr>
              <a:t>statističkog</a:t>
            </a:r>
            <a:r>
              <a:rPr lang="en-US" sz="1600" dirty="0">
                <a:solidFill>
                  <a:srgbClr val="0070C0"/>
                </a:solidFill>
              </a:rPr>
              <a:t> </a:t>
            </a:r>
            <a:r>
              <a:rPr lang="en-US" sz="1600" dirty="0" err="1">
                <a:solidFill>
                  <a:srgbClr val="0070C0"/>
                </a:solidFill>
              </a:rPr>
              <a:t>rasipanja</a:t>
            </a:r>
            <a:r>
              <a:rPr lang="en-US" sz="1600" dirty="0">
                <a:solidFill>
                  <a:srgbClr val="0070C0"/>
                </a:solidFill>
              </a:rPr>
              <a:t> </a:t>
            </a:r>
            <a:r>
              <a:rPr lang="en-US" sz="1600" dirty="0" err="1">
                <a:solidFill>
                  <a:srgbClr val="0070C0"/>
                </a:solidFill>
              </a:rPr>
              <a:t>osobina</a:t>
            </a:r>
            <a:r>
              <a:rPr lang="en-US" sz="1600" dirty="0">
                <a:solidFill>
                  <a:srgbClr val="0070C0"/>
                </a:solidFill>
              </a:rPr>
              <a:t> </a:t>
            </a:r>
            <a:r>
              <a:rPr lang="en-US" sz="1600" dirty="0" err="1">
                <a:solidFill>
                  <a:srgbClr val="0070C0"/>
                </a:solidFill>
              </a:rPr>
              <a:t>mora</a:t>
            </a:r>
            <a:r>
              <a:rPr lang="en-US" sz="1600" dirty="0">
                <a:solidFill>
                  <a:srgbClr val="0070C0"/>
                </a:solidFill>
              </a:rPr>
              <a:t> se </a:t>
            </a:r>
            <a:r>
              <a:rPr lang="en-US" sz="1600" dirty="0" err="1">
                <a:solidFill>
                  <a:srgbClr val="0070C0"/>
                </a:solidFill>
              </a:rPr>
              <a:t>uzeti</a:t>
            </a:r>
            <a:r>
              <a:rPr lang="en-US" sz="1600" dirty="0">
                <a:solidFill>
                  <a:srgbClr val="0070C0"/>
                </a:solidFill>
              </a:rPr>
              <a:t> </a:t>
            </a:r>
            <a:r>
              <a:rPr lang="en-US" sz="1600" dirty="0" err="1">
                <a:solidFill>
                  <a:srgbClr val="0070C0"/>
                </a:solidFill>
              </a:rPr>
              <a:t>dovoljan</a:t>
            </a:r>
            <a:r>
              <a:rPr lang="en-US" sz="1600" dirty="0">
                <a:solidFill>
                  <a:srgbClr val="0070C0"/>
                </a:solidFill>
              </a:rPr>
              <a:t> </a:t>
            </a:r>
            <a:r>
              <a:rPr lang="en-US" sz="1600" dirty="0" err="1">
                <a:solidFill>
                  <a:srgbClr val="0070C0"/>
                </a:solidFill>
              </a:rPr>
              <a:t>broj</a:t>
            </a:r>
            <a:r>
              <a:rPr lang="en-US" sz="1600" dirty="0">
                <a:solidFill>
                  <a:srgbClr val="0070C0"/>
                </a:solidFill>
              </a:rPr>
              <a:t> </a:t>
            </a:r>
            <a:r>
              <a:rPr lang="en-US" sz="1600" dirty="0" err="1">
                <a:solidFill>
                  <a:srgbClr val="0070C0"/>
                </a:solidFill>
              </a:rPr>
              <a:t>uzoraka</a:t>
            </a:r>
            <a:r>
              <a:rPr lang="en-US" sz="1600" dirty="0">
                <a:solidFill>
                  <a:srgbClr val="0070C0"/>
                </a:solidFill>
              </a:rPr>
              <a:t>, </a:t>
            </a:r>
            <a:r>
              <a:rPr lang="en-US" sz="1600" dirty="0" err="1">
                <a:solidFill>
                  <a:srgbClr val="0070C0"/>
                </a:solidFill>
              </a:rPr>
              <a:t>na</a:t>
            </a:r>
            <a:r>
              <a:rPr lang="en-US" sz="1600" dirty="0">
                <a:solidFill>
                  <a:srgbClr val="0070C0"/>
                </a:solidFill>
              </a:rPr>
              <a:t> </a:t>
            </a:r>
            <a:r>
              <a:rPr lang="en-US" sz="1600" dirty="0" err="1">
                <a:solidFill>
                  <a:srgbClr val="0070C0"/>
                </a:solidFill>
              </a:rPr>
              <a:t>kome</a:t>
            </a:r>
            <a:r>
              <a:rPr lang="en-US" sz="1600" dirty="0">
                <a:solidFill>
                  <a:srgbClr val="0070C0"/>
                </a:solidFill>
              </a:rPr>
              <a:t> se </a:t>
            </a:r>
            <a:r>
              <a:rPr lang="en-US" sz="1600" dirty="0" err="1">
                <a:solidFill>
                  <a:srgbClr val="0070C0"/>
                </a:solidFill>
              </a:rPr>
              <a:t>utvrđuju</a:t>
            </a:r>
            <a:r>
              <a:rPr lang="en-US" sz="1600" dirty="0">
                <a:solidFill>
                  <a:srgbClr val="0070C0"/>
                </a:solidFill>
              </a:rPr>
              <a:t> </a:t>
            </a:r>
            <a:r>
              <a:rPr lang="en-US" sz="1600" dirty="0" err="1">
                <a:solidFill>
                  <a:srgbClr val="0070C0"/>
                </a:solidFill>
              </a:rPr>
              <a:t>osobine</a:t>
            </a:r>
            <a:r>
              <a:rPr lang="en-US" sz="1600" dirty="0">
                <a:solidFill>
                  <a:srgbClr val="0070C0"/>
                </a:solidFill>
              </a:rPr>
              <a:t>, </a:t>
            </a:r>
            <a:r>
              <a:rPr lang="en-US" sz="1600" dirty="0" err="1">
                <a:solidFill>
                  <a:srgbClr val="0070C0"/>
                </a:solidFill>
              </a:rPr>
              <a:t>kako</a:t>
            </a:r>
            <a:r>
              <a:rPr lang="en-US" sz="1600" dirty="0">
                <a:solidFill>
                  <a:srgbClr val="0070C0"/>
                </a:solidFill>
              </a:rPr>
              <a:t> bi se </a:t>
            </a:r>
            <a:r>
              <a:rPr lang="en-US" sz="1600" dirty="0" err="1">
                <a:solidFill>
                  <a:srgbClr val="0070C0"/>
                </a:solidFill>
              </a:rPr>
              <a:t>smanjile</a:t>
            </a:r>
            <a:r>
              <a:rPr lang="en-US" sz="1600" dirty="0">
                <a:solidFill>
                  <a:srgbClr val="0070C0"/>
                </a:solidFill>
              </a:rPr>
              <a:t> </a:t>
            </a:r>
            <a:r>
              <a:rPr lang="en-US" sz="1600" dirty="0" err="1">
                <a:solidFill>
                  <a:srgbClr val="0070C0"/>
                </a:solidFill>
              </a:rPr>
              <a:t>greške</a:t>
            </a:r>
            <a:r>
              <a:rPr lang="en-US" sz="1600" dirty="0">
                <a:solidFill>
                  <a:srgbClr val="0070C0"/>
                </a:solidFill>
              </a:rPr>
              <a:t> u </a:t>
            </a:r>
            <a:r>
              <a:rPr lang="en-US" sz="1600" dirty="0" err="1">
                <a:solidFill>
                  <a:srgbClr val="0070C0"/>
                </a:solidFill>
              </a:rPr>
              <a:t>zaključcima</a:t>
            </a:r>
            <a:r>
              <a:rPr lang="en-US" sz="1600" dirty="0">
                <a:solidFill>
                  <a:srgbClr val="0070C0"/>
                </a:solidFill>
              </a:rPr>
              <a:t> (</a:t>
            </a:r>
            <a:r>
              <a:rPr lang="en-US" sz="1600" dirty="0" err="1">
                <a:solidFill>
                  <a:srgbClr val="0070C0"/>
                </a:solidFill>
              </a:rPr>
              <a:t>rezultatima</a:t>
            </a:r>
            <a:r>
              <a:rPr lang="en-US" sz="1600" dirty="0">
                <a:solidFill>
                  <a:srgbClr val="0070C0"/>
                </a:solidFill>
              </a:rPr>
              <a:t>). Pored toga, </a:t>
            </a:r>
            <a:r>
              <a:rPr lang="en-US" sz="1600" dirty="0" err="1">
                <a:solidFill>
                  <a:srgbClr val="0070C0"/>
                </a:solidFill>
              </a:rPr>
              <a:t>zbog</a:t>
            </a:r>
            <a:r>
              <a:rPr lang="en-US" sz="1600" dirty="0">
                <a:solidFill>
                  <a:srgbClr val="0070C0"/>
                </a:solidFill>
              </a:rPr>
              <a:t> </a:t>
            </a:r>
            <a:r>
              <a:rPr lang="en-US" sz="1600" dirty="0" err="1">
                <a:solidFill>
                  <a:srgbClr val="0070C0"/>
                </a:solidFill>
              </a:rPr>
              <a:t>različitosti</a:t>
            </a:r>
            <a:r>
              <a:rPr lang="en-US" sz="1600" dirty="0">
                <a:solidFill>
                  <a:srgbClr val="0070C0"/>
                </a:solidFill>
              </a:rPr>
              <a:t> </a:t>
            </a:r>
            <a:r>
              <a:rPr lang="en-US" sz="1600" dirty="0" err="1">
                <a:solidFill>
                  <a:srgbClr val="0070C0"/>
                </a:solidFill>
              </a:rPr>
              <a:t>dimenzija</a:t>
            </a:r>
            <a:r>
              <a:rPr lang="en-US" sz="1600" dirty="0">
                <a:solidFill>
                  <a:srgbClr val="0070C0"/>
                </a:solidFill>
              </a:rPr>
              <a:t>, </a:t>
            </a:r>
            <a:r>
              <a:rPr lang="en-US" sz="1600" dirty="0" err="1">
                <a:solidFill>
                  <a:srgbClr val="0070C0"/>
                </a:solidFill>
              </a:rPr>
              <a:t>oblika</a:t>
            </a:r>
            <a:r>
              <a:rPr lang="en-US" sz="1600" dirty="0">
                <a:solidFill>
                  <a:srgbClr val="0070C0"/>
                </a:solidFill>
              </a:rPr>
              <a:t> </a:t>
            </a:r>
            <a:r>
              <a:rPr lang="en-US" sz="1600" dirty="0" err="1">
                <a:solidFill>
                  <a:srgbClr val="0070C0"/>
                </a:solidFill>
              </a:rPr>
              <a:t>i</a:t>
            </a:r>
            <a:r>
              <a:rPr lang="en-US" sz="1600" dirty="0">
                <a:solidFill>
                  <a:srgbClr val="0070C0"/>
                </a:solidFill>
              </a:rPr>
              <a:t> </a:t>
            </a:r>
            <a:r>
              <a:rPr lang="en-US" sz="1600" dirty="0" err="1">
                <a:solidFill>
                  <a:srgbClr val="0070C0"/>
                </a:solidFill>
              </a:rPr>
              <a:t>mehaničke</a:t>
            </a:r>
            <a:r>
              <a:rPr lang="en-US" sz="1600" dirty="0">
                <a:solidFill>
                  <a:srgbClr val="0070C0"/>
                </a:solidFill>
              </a:rPr>
              <a:t> </a:t>
            </a:r>
            <a:r>
              <a:rPr lang="en-US" sz="1600" dirty="0" err="1">
                <a:solidFill>
                  <a:srgbClr val="0070C0"/>
                </a:solidFill>
              </a:rPr>
              <a:t>otpornosti</a:t>
            </a:r>
            <a:r>
              <a:rPr lang="en-US" sz="1600" dirty="0">
                <a:solidFill>
                  <a:srgbClr val="0070C0"/>
                </a:solidFill>
              </a:rPr>
              <a:t> </a:t>
            </a:r>
            <a:r>
              <a:rPr lang="en-US" sz="1600" dirty="0" err="1">
                <a:solidFill>
                  <a:srgbClr val="0070C0"/>
                </a:solidFill>
              </a:rPr>
              <a:t>materijala</a:t>
            </a:r>
            <a:r>
              <a:rPr lang="en-US" sz="1600" dirty="0">
                <a:solidFill>
                  <a:srgbClr val="0070C0"/>
                </a:solidFill>
              </a:rPr>
              <a:t> </a:t>
            </a:r>
            <a:r>
              <a:rPr lang="en-US" sz="1600" dirty="0" err="1">
                <a:solidFill>
                  <a:srgbClr val="0070C0"/>
                </a:solidFill>
              </a:rPr>
              <a:t>aparature</a:t>
            </a:r>
            <a:r>
              <a:rPr lang="en-US" sz="1600" dirty="0">
                <a:solidFill>
                  <a:srgbClr val="0070C0"/>
                </a:solidFill>
              </a:rPr>
              <a:t> </a:t>
            </a:r>
            <a:r>
              <a:rPr lang="en-US" sz="1600" dirty="0" err="1">
                <a:solidFill>
                  <a:srgbClr val="0070C0"/>
                </a:solidFill>
              </a:rPr>
              <a:t>nisu</a:t>
            </a:r>
            <a:r>
              <a:rPr lang="en-US" sz="1600" dirty="0">
                <a:solidFill>
                  <a:srgbClr val="0070C0"/>
                </a:solidFill>
              </a:rPr>
              <a:t> </a:t>
            </a:r>
            <a:r>
              <a:rPr lang="en-US" sz="1600" dirty="0" err="1">
                <a:solidFill>
                  <a:srgbClr val="0070C0"/>
                </a:solidFill>
              </a:rPr>
              <a:t>univerzalne</a:t>
            </a:r>
            <a:r>
              <a:rPr lang="en-US" sz="1600" dirty="0">
                <a:solidFill>
                  <a:srgbClr val="0070C0"/>
                </a:solidFill>
              </a:rPr>
              <a:t>, </a:t>
            </a:r>
            <a:r>
              <a:rPr lang="en-US" sz="1600" dirty="0" err="1">
                <a:solidFill>
                  <a:srgbClr val="0070C0"/>
                </a:solidFill>
              </a:rPr>
              <a:t>te</a:t>
            </a:r>
            <a:r>
              <a:rPr lang="en-US" sz="1600" dirty="0">
                <a:solidFill>
                  <a:srgbClr val="0070C0"/>
                </a:solidFill>
              </a:rPr>
              <a:t> se </a:t>
            </a:r>
            <a:r>
              <a:rPr lang="en-US" sz="1600" dirty="0" err="1">
                <a:solidFill>
                  <a:srgbClr val="0070C0"/>
                </a:solidFill>
              </a:rPr>
              <a:t>moraju</a:t>
            </a:r>
            <a:r>
              <a:rPr lang="en-US" sz="1600" dirty="0">
                <a:solidFill>
                  <a:srgbClr val="0070C0"/>
                </a:solidFill>
              </a:rPr>
              <a:t> </a:t>
            </a:r>
            <a:r>
              <a:rPr lang="en-US" sz="1600" dirty="0" err="1">
                <a:solidFill>
                  <a:srgbClr val="0070C0"/>
                </a:solidFill>
              </a:rPr>
              <a:t>tako</a:t>
            </a:r>
            <a:r>
              <a:rPr lang="en-US" sz="1600" dirty="0">
                <a:solidFill>
                  <a:srgbClr val="0070C0"/>
                </a:solidFill>
              </a:rPr>
              <a:t> </a:t>
            </a:r>
            <a:r>
              <a:rPr lang="en-US" sz="1600" dirty="0" err="1">
                <a:solidFill>
                  <a:srgbClr val="0070C0"/>
                </a:solidFill>
              </a:rPr>
              <a:t>konstruisati</a:t>
            </a:r>
            <a:r>
              <a:rPr lang="en-US" sz="1600" dirty="0">
                <a:solidFill>
                  <a:srgbClr val="0070C0"/>
                </a:solidFill>
              </a:rPr>
              <a:t> da </a:t>
            </a:r>
            <a:r>
              <a:rPr lang="en-US" sz="1600" dirty="0" err="1">
                <a:solidFill>
                  <a:srgbClr val="0070C0"/>
                </a:solidFill>
              </a:rPr>
              <a:t>budu</a:t>
            </a:r>
            <a:r>
              <a:rPr lang="en-US" sz="1600" dirty="0">
                <a:solidFill>
                  <a:srgbClr val="0070C0"/>
                </a:solidFill>
              </a:rPr>
              <a:t> </a:t>
            </a:r>
            <a:r>
              <a:rPr lang="en-US" sz="1600" dirty="0" err="1">
                <a:solidFill>
                  <a:srgbClr val="0070C0"/>
                </a:solidFill>
              </a:rPr>
              <a:t>podesne</a:t>
            </a:r>
            <a:r>
              <a:rPr lang="en-US" sz="1600" dirty="0">
                <a:solidFill>
                  <a:srgbClr val="0070C0"/>
                </a:solidFill>
              </a:rPr>
              <a:t> </a:t>
            </a:r>
            <a:r>
              <a:rPr lang="en-US" sz="1600" dirty="0" err="1">
                <a:solidFill>
                  <a:srgbClr val="0070C0"/>
                </a:solidFill>
              </a:rPr>
              <a:t>za</a:t>
            </a:r>
            <a:r>
              <a:rPr lang="en-US" sz="1600" dirty="0">
                <a:solidFill>
                  <a:srgbClr val="0070C0"/>
                </a:solidFill>
              </a:rPr>
              <a:t> </a:t>
            </a:r>
            <a:r>
              <a:rPr lang="en-US" sz="1600" dirty="0" err="1">
                <a:solidFill>
                  <a:srgbClr val="0070C0"/>
                </a:solidFill>
              </a:rPr>
              <a:t>srodnu</a:t>
            </a:r>
            <a:r>
              <a:rPr lang="en-US" sz="1600" dirty="0">
                <a:solidFill>
                  <a:srgbClr val="0070C0"/>
                </a:solidFill>
              </a:rPr>
              <a:t> </a:t>
            </a:r>
            <a:r>
              <a:rPr lang="en-US" sz="1600" dirty="0" err="1">
                <a:solidFill>
                  <a:srgbClr val="0070C0"/>
                </a:solidFill>
              </a:rPr>
              <a:t>grupu</a:t>
            </a:r>
            <a:r>
              <a:rPr lang="en-US" sz="1600" dirty="0">
                <a:solidFill>
                  <a:srgbClr val="0070C0"/>
                </a:solidFill>
              </a:rPr>
              <a:t> </a:t>
            </a:r>
            <a:r>
              <a:rPr lang="en-US" sz="1600" dirty="0" err="1">
                <a:solidFill>
                  <a:srgbClr val="0070C0"/>
                </a:solidFill>
              </a:rPr>
              <a:t>materijala</a:t>
            </a:r>
            <a:r>
              <a:rPr lang="en-US" sz="1600" dirty="0">
                <a:solidFill>
                  <a:srgbClr val="0070C0"/>
                </a:solidFill>
              </a:rPr>
              <a:t>.</a:t>
            </a:r>
          </a:p>
        </p:txBody>
      </p:sp>
      <p:sp>
        <p:nvSpPr>
          <p:cNvPr id="4" name="Rectangle 3"/>
          <p:cNvSpPr/>
          <p:nvPr/>
        </p:nvSpPr>
        <p:spPr>
          <a:xfrm>
            <a:off x="4191000" y="3962401"/>
            <a:ext cx="5022273" cy="2800767"/>
          </a:xfrm>
          <a:prstGeom prst="rect">
            <a:avLst/>
          </a:prstGeom>
        </p:spPr>
        <p:txBody>
          <a:bodyPr wrap="square">
            <a:spAutoFit/>
          </a:bodyPr>
          <a:lstStyle/>
          <a:p>
            <a:r>
              <a:rPr lang="en-US" sz="1600" dirty="0" err="1">
                <a:solidFill>
                  <a:schemeClr val="tx1">
                    <a:lumMod val="65000"/>
                    <a:lumOff val="35000"/>
                  </a:schemeClr>
                </a:solidFill>
              </a:rPr>
              <a:t>Pri</a:t>
            </a:r>
            <a:r>
              <a:rPr lang="en-US" sz="1600" dirty="0">
                <a:solidFill>
                  <a:schemeClr val="tx1">
                    <a:lumMod val="65000"/>
                    <a:lumOff val="35000"/>
                  </a:schemeClr>
                </a:solidFill>
              </a:rPr>
              <a:t> </a:t>
            </a:r>
            <a:r>
              <a:rPr lang="en-US" sz="1600" dirty="0" err="1">
                <a:solidFill>
                  <a:schemeClr val="tx1">
                    <a:lumMod val="65000"/>
                    <a:lumOff val="35000"/>
                  </a:schemeClr>
                </a:solidFill>
              </a:rPr>
              <a:t>manjim</a:t>
            </a:r>
            <a:r>
              <a:rPr lang="en-US" sz="1600" dirty="0">
                <a:solidFill>
                  <a:schemeClr val="tx1">
                    <a:lumMod val="65000"/>
                    <a:lumOff val="35000"/>
                  </a:schemeClr>
                </a:solidFill>
              </a:rPr>
              <a:t> </a:t>
            </a:r>
            <a:r>
              <a:rPr lang="en-US" sz="1600" dirty="0" err="1">
                <a:solidFill>
                  <a:schemeClr val="tx1">
                    <a:lumMod val="65000"/>
                    <a:lumOff val="35000"/>
                  </a:schemeClr>
                </a:solidFill>
              </a:rPr>
              <a:t>opterećenjima</a:t>
            </a:r>
            <a:r>
              <a:rPr lang="en-US" sz="1600" dirty="0">
                <a:solidFill>
                  <a:schemeClr val="tx1">
                    <a:lumMod val="65000"/>
                    <a:lumOff val="35000"/>
                  </a:schemeClr>
                </a:solidFill>
              </a:rPr>
              <a:t> </a:t>
            </a:r>
            <a:r>
              <a:rPr lang="en-US" sz="1600" dirty="0" err="1">
                <a:solidFill>
                  <a:schemeClr val="tx1">
                    <a:lumMod val="65000"/>
                    <a:lumOff val="35000"/>
                  </a:schemeClr>
                </a:solidFill>
              </a:rPr>
              <a:t>dešava</a:t>
            </a:r>
            <a:r>
              <a:rPr lang="en-US" sz="1600" dirty="0">
                <a:solidFill>
                  <a:schemeClr val="tx1">
                    <a:lumMod val="65000"/>
                    <a:lumOff val="35000"/>
                  </a:schemeClr>
                </a:solidFill>
              </a:rPr>
              <a:t> se </a:t>
            </a:r>
            <a:r>
              <a:rPr lang="en-US" sz="1600" dirty="0" err="1">
                <a:solidFill>
                  <a:schemeClr val="tx1">
                    <a:lumMod val="65000"/>
                    <a:lumOff val="35000"/>
                  </a:schemeClr>
                </a:solidFill>
              </a:rPr>
              <a:t>nešto</a:t>
            </a:r>
            <a:r>
              <a:rPr lang="en-US" sz="1600" dirty="0">
                <a:solidFill>
                  <a:schemeClr val="tx1">
                    <a:lumMod val="65000"/>
                    <a:lumOff val="35000"/>
                  </a:schemeClr>
                </a:solidFill>
              </a:rPr>
              <a:t> </a:t>
            </a:r>
            <a:r>
              <a:rPr lang="en-US" sz="1600" dirty="0" err="1">
                <a:solidFill>
                  <a:schemeClr val="tx1">
                    <a:lumMod val="65000"/>
                    <a:lumOff val="35000"/>
                  </a:schemeClr>
                </a:solidFill>
              </a:rPr>
              <a:t>slično</a:t>
            </a:r>
            <a:r>
              <a:rPr lang="en-US" sz="1600" dirty="0">
                <a:solidFill>
                  <a:schemeClr val="tx1">
                    <a:lumMod val="65000"/>
                    <a:lumOff val="35000"/>
                  </a:schemeClr>
                </a:solidFill>
              </a:rPr>
              <a:t> </a:t>
            </a:r>
            <a:r>
              <a:rPr lang="en-US" sz="1600" dirty="0" err="1">
                <a:solidFill>
                  <a:schemeClr val="tx1">
                    <a:lumMod val="65000"/>
                    <a:lumOff val="35000"/>
                  </a:schemeClr>
                </a:solidFill>
              </a:rPr>
              <a:t>kao</a:t>
            </a:r>
            <a:r>
              <a:rPr lang="en-US" sz="1600" dirty="0">
                <a:solidFill>
                  <a:schemeClr val="tx1">
                    <a:lumMod val="65000"/>
                    <a:lumOff val="35000"/>
                  </a:schemeClr>
                </a:solidFill>
              </a:rPr>
              <a:t> </a:t>
            </a:r>
            <a:r>
              <a:rPr lang="en-US" sz="1600" dirty="0" err="1">
                <a:solidFill>
                  <a:schemeClr val="tx1">
                    <a:lumMod val="65000"/>
                    <a:lumOff val="35000"/>
                  </a:schemeClr>
                </a:solidFill>
              </a:rPr>
              <a:t>sa</a:t>
            </a:r>
            <a:r>
              <a:rPr lang="en-US" sz="1600" dirty="0">
                <a:solidFill>
                  <a:schemeClr val="tx1">
                    <a:lumMod val="65000"/>
                    <a:lumOff val="35000"/>
                  </a:schemeClr>
                </a:solidFill>
              </a:rPr>
              <a:t> </a:t>
            </a:r>
            <a:r>
              <a:rPr lang="en-US" sz="1600" dirty="0" err="1">
                <a:solidFill>
                  <a:schemeClr val="tx1">
                    <a:lumMod val="65000"/>
                    <a:lumOff val="35000"/>
                  </a:schemeClr>
                </a:solidFill>
              </a:rPr>
              <a:t>tehničkim</a:t>
            </a:r>
            <a:r>
              <a:rPr lang="en-US" sz="1600" dirty="0">
                <a:solidFill>
                  <a:schemeClr val="tx1">
                    <a:lumMod val="65000"/>
                    <a:lumOff val="35000"/>
                  </a:schemeClr>
                </a:solidFill>
              </a:rPr>
              <a:t> </a:t>
            </a:r>
            <a:r>
              <a:rPr lang="en-US" sz="1600" dirty="0" err="1">
                <a:solidFill>
                  <a:schemeClr val="tx1">
                    <a:lumMod val="65000"/>
                    <a:lumOff val="35000"/>
                  </a:schemeClr>
                </a:solidFill>
              </a:rPr>
              <a:t>materijalima</a:t>
            </a:r>
            <a:r>
              <a:rPr lang="en-US" sz="1600" dirty="0">
                <a:solidFill>
                  <a:schemeClr val="tx1">
                    <a:lumMod val="65000"/>
                    <a:lumOff val="35000"/>
                  </a:schemeClr>
                </a:solidFill>
              </a:rPr>
              <a:t>, </a:t>
            </a:r>
            <a:r>
              <a:rPr lang="en-US" sz="1600" dirty="0" err="1">
                <a:solidFill>
                  <a:schemeClr val="tx1">
                    <a:lumMod val="65000"/>
                    <a:lumOff val="35000"/>
                  </a:schemeClr>
                </a:solidFill>
              </a:rPr>
              <a:t>postoji</a:t>
            </a:r>
            <a:r>
              <a:rPr lang="en-US" sz="1600" dirty="0">
                <a:solidFill>
                  <a:schemeClr val="tx1">
                    <a:lumMod val="65000"/>
                    <a:lumOff val="35000"/>
                  </a:schemeClr>
                </a:solidFill>
              </a:rPr>
              <a:t> oblast </a:t>
            </a:r>
            <a:r>
              <a:rPr lang="en-US" sz="1600" dirty="0" err="1">
                <a:solidFill>
                  <a:schemeClr val="tx1">
                    <a:lumMod val="65000"/>
                    <a:lumOff val="35000"/>
                  </a:schemeClr>
                </a:solidFill>
              </a:rPr>
              <a:t>elastičnosti</a:t>
            </a:r>
            <a:r>
              <a:rPr lang="en-US" sz="1600" dirty="0">
                <a:solidFill>
                  <a:schemeClr val="tx1">
                    <a:lumMod val="65000"/>
                    <a:lumOff val="35000"/>
                  </a:schemeClr>
                </a:solidFill>
              </a:rPr>
              <a:t>, </a:t>
            </a:r>
            <a:r>
              <a:rPr lang="en-US" sz="1600" dirty="0" err="1">
                <a:solidFill>
                  <a:schemeClr val="tx1">
                    <a:lumMod val="65000"/>
                    <a:lumOff val="35000"/>
                  </a:schemeClr>
                </a:solidFill>
              </a:rPr>
              <a:t>materijal</a:t>
            </a:r>
            <a:r>
              <a:rPr lang="en-US" sz="1600" dirty="0">
                <a:solidFill>
                  <a:schemeClr val="tx1">
                    <a:lumMod val="65000"/>
                    <a:lumOff val="35000"/>
                  </a:schemeClr>
                </a:solidFill>
              </a:rPr>
              <a:t> se </a:t>
            </a:r>
            <a:r>
              <a:rPr lang="en-US" sz="1600" dirty="0" err="1">
                <a:solidFill>
                  <a:schemeClr val="tx1">
                    <a:lumMod val="65000"/>
                    <a:lumOff val="35000"/>
                  </a:schemeClr>
                </a:solidFill>
              </a:rPr>
              <a:t>elastično</a:t>
            </a:r>
            <a:r>
              <a:rPr lang="en-US" sz="1600" dirty="0">
                <a:solidFill>
                  <a:schemeClr val="tx1">
                    <a:lumMod val="65000"/>
                    <a:lumOff val="35000"/>
                  </a:schemeClr>
                </a:solidFill>
              </a:rPr>
              <a:t> </a:t>
            </a:r>
            <a:r>
              <a:rPr lang="en-US" sz="1600" dirty="0" err="1">
                <a:solidFill>
                  <a:schemeClr val="tx1">
                    <a:lumMod val="65000"/>
                    <a:lumOff val="35000"/>
                  </a:schemeClr>
                </a:solidFill>
              </a:rPr>
              <a:t>deformiše</a:t>
            </a:r>
            <a:r>
              <a:rPr lang="en-US" sz="1600" dirty="0">
                <a:solidFill>
                  <a:schemeClr val="tx1">
                    <a:lumMod val="65000"/>
                    <a:lumOff val="35000"/>
                  </a:schemeClr>
                </a:solidFill>
              </a:rPr>
              <a:t> (</a:t>
            </a:r>
            <a:r>
              <a:rPr lang="en-US" sz="1600" dirty="0" err="1">
                <a:solidFill>
                  <a:schemeClr val="tx1">
                    <a:lumMod val="65000"/>
                    <a:lumOff val="35000"/>
                  </a:schemeClr>
                </a:solidFill>
              </a:rPr>
              <a:t>nakon</a:t>
            </a:r>
            <a:r>
              <a:rPr lang="en-US" sz="1600" dirty="0">
                <a:solidFill>
                  <a:schemeClr val="tx1">
                    <a:lumMod val="65000"/>
                    <a:lumOff val="35000"/>
                  </a:schemeClr>
                </a:solidFill>
              </a:rPr>
              <a:t> </a:t>
            </a:r>
            <a:r>
              <a:rPr lang="en-US" sz="1600" dirty="0" err="1">
                <a:solidFill>
                  <a:schemeClr val="tx1">
                    <a:lumMod val="65000"/>
                    <a:lumOff val="35000"/>
                  </a:schemeClr>
                </a:solidFill>
              </a:rPr>
              <a:t>rasterećenja</a:t>
            </a:r>
            <a:r>
              <a:rPr lang="en-US" sz="1600" dirty="0">
                <a:solidFill>
                  <a:schemeClr val="tx1">
                    <a:lumMod val="65000"/>
                    <a:lumOff val="35000"/>
                  </a:schemeClr>
                </a:solidFill>
              </a:rPr>
              <a:t> </a:t>
            </a:r>
            <a:r>
              <a:rPr lang="en-US" sz="1600" dirty="0" err="1">
                <a:solidFill>
                  <a:schemeClr val="tx1">
                    <a:lumMod val="65000"/>
                    <a:lumOff val="35000"/>
                  </a:schemeClr>
                </a:solidFill>
              </a:rPr>
              <a:t>vraća</a:t>
            </a:r>
            <a:r>
              <a:rPr lang="en-US" sz="1600" dirty="0">
                <a:solidFill>
                  <a:schemeClr val="tx1">
                    <a:lumMod val="65000"/>
                    <a:lumOff val="35000"/>
                  </a:schemeClr>
                </a:solidFill>
              </a:rPr>
              <a:t> mu se </a:t>
            </a:r>
            <a:r>
              <a:rPr lang="en-US" sz="1600" dirty="0" err="1">
                <a:solidFill>
                  <a:schemeClr val="tx1">
                    <a:lumMod val="65000"/>
                    <a:lumOff val="35000"/>
                  </a:schemeClr>
                </a:solidFill>
              </a:rPr>
              <a:t>prvobitni</a:t>
            </a:r>
            <a:r>
              <a:rPr lang="en-US" sz="1600" dirty="0">
                <a:solidFill>
                  <a:schemeClr val="tx1">
                    <a:lumMod val="65000"/>
                    <a:lumOff val="35000"/>
                  </a:schemeClr>
                </a:solidFill>
              </a:rPr>
              <a:t> </a:t>
            </a:r>
            <a:r>
              <a:rPr lang="en-US" sz="1600" dirty="0" err="1">
                <a:solidFill>
                  <a:schemeClr val="tx1">
                    <a:lumMod val="65000"/>
                    <a:lumOff val="35000"/>
                  </a:schemeClr>
                </a:solidFill>
              </a:rPr>
              <a:t>oblik</a:t>
            </a:r>
            <a:r>
              <a:rPr lang="en-US" sz="1600" dirty="0">
                <a:solidFill>
                  <a:schemeClr val="tx1">
                    <a:lumMod val="65000"/>
                    <a:lumOff val="35000"/>
                  </a:schemeClr>
                </a:solidFill>
              </a:rPr>
              <a:t>). Ova oblast </a:t>
            </a:r>
            <a:r>
              <a:rPr lang="en-US" sz="1600" dirty="0" err="1">
                <a:solidFill>
                  <a:schemeClr val="tx1">
                    <a:lumMod val="65000"/>
                    <a:lumOff val="35000"/>
                  </a:schemeClr>
                </a:solidFill>
              </a:rPr>
              <a:t>naprezanja</a:t>
            </a:r>
            <a:r>
              <a:rPr lang="en-US" sz="1600" dirty="0">
                <a:solidFill>
                  <a:schemeClr val="tx1">
                    <a:lumMod val="65000"/>
                    <a:lumOff val="35000"/>
                  </a:schemeClr>
                </a:solidFill>
              </a:rPr>
              <a:t> je do </a:t>
            </a:r>
            <a:r>
              <a:rPr lang="en-US" sz="1600" dirty="0" err="1">
                <a:solidFill>
                  <a:schemeClr val="tx1">
                    <a:lumMod val="65000"/>
                    <a:lumOff val="35000"/>
                  </a:schemeClr>
                </a:solidFill>
              </a:rPr>
              <a:t>tačke</a:t>
            </a:r>
            <a:r>
              <a:rPr lang="en-US" sz="1600" dirty="0">
                <a:solidFill>
                  <a:schemeClr val="tx1">
                    <a:lumMod val="65000"/>
                    <a:lumOff val="35000"/>
                  </a:schemeClr>
                </a:solidFill>
              </a:rPr>
              <a:t> E). U </a:t>
            </a:r>
            <a:r>
              <a:rPr lang="en-US" sz="1600" dirty="0" err="1">
                <a:solidFill>
                  <a:schemeClr val="tx1">
                    <a:lumMod val="65000"/>
                    <a:lumOff val="35000"/>
                  </a:schemeClr>
                </a:solidFill>
              </a:rPr>
              <a:t>ovoj</a:t>
            </a:r>
            <a:r>
              <a:rPr lang="en-US" sz="1600" dirty="0">
                <a:solidFill>
                  <a:schemeClr val="tx1">
                    <a:lumMod val="65000"/>
                    <a:lumOff val="35000"/>
                  </a:schemeClr>
                </a:solidFill>
              </a:rPr>
              <a:t> </a:t>
            </a:r>
            <a:r>
              <a:rPr lang="en-US" sz="1600" dirty="0" err="1">
                <a:solidFill>
                  <a:schemeClr val="tx1">
                    <a:lumMod val="65000"/>
                    <a:lumOff val="35000"/>
                  </a:schemeClr>
                </a:solidFill>
              </a:rPr>
              <a:t>oblasti</a:t>
            </a:r>
            <a:r>
              <a:rPr lang="en-US" sz="1600" dirty="0">
                <a:solidFill>
                  <a:schemeClr val="tx1">
                    <a:lumMod val="65000"/>
                    <a:lumOff val="35000"/>
                  </a:schemeClr>
                </a:solidFill>
              </a:rPr>
              <a:t> </a:t>
            </a:r>
            <a:r>
              <a:rPr lang="en-US" sz="1600" dirty="0" err="1">
                <a:solidFill>
                  <a:schemeClr val="tx1">
                    <a:lumMod val="65000"/>
                    <a:lumOff val="35000"/>
                  </a:schemeClr>
                </a:solidFill>
              </a:rPr>
              <a:t>važi</a:t>
            </a:r>
            <a:r>
              <a:rPr lang="en-US" sz="1600" dirty="0">
                <a:solidFill>
                  <a:schemeClr val="tx1">
                    <a:lumMod val="65000"/>
                    <a:lumOff val="35000"/>
                  </a:schemeClr>
                </a:solidFill>
              </a:rPr>
              <a:t> </a:t>
            </a:r>
            <a:r>
              <a:rPr lang="en-US" sz="1600" i="1" dirty="0">
                <a:solidFill>
                  <a:schemeClr val="tx1">
                    <a:lumMod val="65000"/>
                    <a:lumOff val="35000"/>
                  </a:schemeClr>
                </a:solidFill>
              </a:rPr>
              <a:t>Hook</a:t>
            </a:r>
            <a:r>
              <a:rPr lang="en-US" sz="1600" dirty="0">
                <a:solidFill>
                  <a:schemeClr val="tx1">
                    <a:lumMod val="65000"/>
                    <a:lumOff val="35000"/>
                  </a:schemeClr>
                </a:solidFill>
              </a:rPr>
              <a:t>-</a:t>
            </a:r>
            <a:r>
              <a:rPr lang="en-US" sz="1600" dirty="0" err="1">
                <a:solidFill>
                  <a:schemeClr val="tx1">
                    <a:lumMod val="65000"/>
                    <a:lumOff val="35000"/>
                  </a:schemeClr>
                </a:solidFill>
              </a:rPr>
              <a:t>ov</a:t>
            </a:r>
            <a:r>
              <a:rPr lang="en-US" sz="1600" dirty="0">
                <a:solidFill>
                  <a:schemeClr val="tx1">
                    <a:lumMod val="65000"/>
                    <a:lumOff val="35000"/>
                  </a:schemeClr>
                </a:solidFill>
              </a:rPr>
              <a:t> 15 (</a:t>
            </a:r>
            <a:r>
              <a:rPr lang="en-US" sz="1600" dirty="0" err="1">
                <a:solidFill>
                  <a:schemeClr val="tx1">
                    <a:lumMod val="65000"/>
                    <a:lumOff val="35000"/>
                  </a:schemeClr>
                </a:solidFill>
              </a:rPr>
              <a:t>Hukov</a:t>
            </a:r>
            <a:r>
              <a:rPr lang="en-US" sz="1600" dirty="0">
                <a:solidFill>
                  <a:schemeClr val="tx1">
                    <a:lumMod val="65000"/>
                    <a:lumOff val="35000"/>
                  </a:schemeClr>
                </a:solidFill>
              </a:rPr>
              <a:t>) </a:t>
            </a:r>
            <a:r>
              <a:rPr lang="en-US" sz="1600" dirty="0" err="1">
                <a:solidFill>
                  <a:schemeClr val="tx1">
                    <a:lumMod val="65000"/>
                    <a:lumOff val="35000"/>
                  </a:schemeClr>
                </a:solidFill>
              </a:rPr>
              <a:t>zakon</a:t>
            </a:r>
            <a:r>
              <a:rPr lang="en-US" sz="1600" dirty="0">
                <a:solidFill>
                  <a:schemeClr val="tx1">
                    <a:lumMod val="65000"/>
                    <a:lumOff val="35000"/>
                  </a:schemeClr>
                </a:solidFill>
              </a:rPr>
              <a:t>. </a:t>
            </a:r>
            <a:r>
              <a:rPr lang="en-US" sz="1600" dirty="0" err="1">
                <a:solidFill>
                  <a:schemeClr val="tx1">
                    <a:lumMod val="65000"/>
                    <a:lumOff val="35000"/>
                  </a:schemeClr>
                </a:solidFill>
              </a:rPr>
              <a:t>Nakon</a:t>
            </a:r>
            <a:r>
              <a:rPr lang="en-US" sz="1600" dirty="0">
                <a:solidFill>
                  <a:schemeClr val="tx1">
                    <a:lumMod val="65000"/>
                    <a:lumOff val="35000"/>
                  </a:schemeClr>
                </a:solidFill>
              </a:rPr>
              <a:t> </a:t>
            </a:r>
            <a:r>
              <a:rPr lang="en-US" sz="1600" dirty="0" err="1">
                <a:solidFill>
                  <a:schemeClr val="tx1">
                    <a:lumMod val="65000"/>
                    <a:lumOff val="35000"/>
                  </a:schemeClr>
                </a:solidFill>
              </a:rPr>
              <a:t>tačke</a:t>
            </a:r>
            <a:r>
              <a:rPr lang="en-US" sz="1600" dirty="0">
                <a:solidFill>
                  <a:schemeClr val="tx1">
                    <a:lumMod val="65000"/>
                    <a:lumOff val="35000"/>
                  </a:schemeClr>
                </a:solidFill>
              </a:rPr>
              <a:t> E, </a:t>
            </a:r>
            <a:r>
              <a:rPr lang="en-US" sz="1600" dirty="0" err="1">
                <a:solidFill>
                  <a:schemeClr val="tx1">
                    <a:lumMod val="65000"/>
                    <a:lumOff val="35000"/>
                  </a:schemeClr>
                </a:solidFill>
              </a:rPr>
              <a:t>materijal</a:t>
            </a:r>
            <a:r>
              <a:rPr lang="en-US" sz="1600" dirty="0">
                <a:solidFill>
                  <a:schemeClr val="tx1">
                    <a:lumMod val="65000"/>
                    <a:lumOff val="35000"/>
                  </a:schemeClr>
                </a:solidFill>
              </a:rPr>
              <a:t> </a:t>
            </a:r>
            <a:r>
              <a:rPr lang="en-US" sz="1600" dirty="0" err="1">
                <a:solidFill>
                  <a:schemeClr val="tx1">
                    <a:lumMod val="65000"/>
                    <a:lumOff val="35000"/>
                  </a:schemeClr>
                </a:solidFill>
              </a:rPr>
              <a:t>počinje</a:t>
            </a:r>
            <a:r>
              <a:rPr lang="en-US" sz="1600" dirty="0">
                <a:solidFill>
                  <a:schemeClr val="tx1">
                    <a:lumMod val="65000"/>
                    <a:lumOff val="35000"/>
                  </a:schemeClr>
                </a:solidFill>
              </a:rPr>
              <a:t> da se </a:t>
            </a:r>
            <a:r>
              <a:rPr lang="en-US" sz="1600" dirty="0" err="1">
                <a:solidFill>
                  <a:schemeClr val="tx1">
                    <a:lumMod val="65000"/>
                    <a:lumOff val="35000"/>
                  </a:schemeClr>
                </a:solidFill>
              </a:rPr>
              <a:t>deformiše</a:t>
            </a:r>
            <a:r>
              <a:rPr lang="en-US" sz="1600" dirty="0">
                <a:solidFill>
                  <a:schemeClr val="tx1">
                    <a:lumMod val="65000"/>
                    <a:lumOff val="35000"/>
                  </a:schemeClr>
                </a:solidFill>
              </a:rPr>
              <a:t> </a:t>
            </a:r>
            <a:r>
              <a:rPr lang="en-US" sz="1600" dirty="0" err="1">
                <a:solidFill>
                  <a:schemeClr val="tx1">
                    <a:lumMod val="65000"/>
                    <a:lumOff val="35000"/>
                  </a:schemeClr>
                </a:solidFill>
              </a:rPr>
              <a:t>i</a:t>
            </a:r>
            <a:r>
              <a:rPr lang="en-US" sz="1600" dirty="0">
                <a:solidFill>
                  <a:schemeClr val="tx1">
                    <a:lumMod val="65000"/>
                    <a:lumOff val="35000"/>
                  </a:schemeClr>
                </a:solidFill>
              </a:rPr>
              <a:t> </a:t>
            </a:r>
            <a:r>
              <a:rPr lang="en-US" sz="1600" dirty="0" err="1">
                <a:solidFill>
                  <a:schemeClr val="tx1">
                    <a:lumMod val="65000"/>
                    <a:lumOff val="35000"/>
                  </a:schemeClr>
                </a:solidFill>
              </a:rPr>
              <a:t>elastično</a:t>
            </a:r>
            <a:r>
              <a:rPr lang="en-US" sz="1600" dirty="0">
                <a:solidFill>
                  <a:schemeClr val="tx1">
                    <a:lumMod val="65000"/>
                    <a:lumOff val="35000"/>
                  </a:schemeClr>
                </a:solidFill>
              </a:rPr>
              <a:t> </a:t>
            </a:r>
            <a:r>
              <a:rPr lang="en-US" sz="1600" dirty="0" err="1">
                <a:solidFill>
                  <a:schemeClr val="tx1">
                    <a:lumMod val="65000"/>
                    <a:lumOff val="35000"/>
                  </a:schemeClr>
                </a:solidFill>
              </a:rPr>
              <a:t>i</a:t>
            </a:r>
            <a:r>
              <a:rPr lang="en-US" sz="1600" dirty="0">
                <a:solidFill>
                  <a:schemeClr val="tx1">
                    <a:lumMod val="65000"/>
                    <a:lumOff val="35000"/>
                  </a:schemeClr>
                </a:solidFill>
              </a:rPr>
              <a:t> </a:t>
            </a:r>
            <a:r>
              <a:rPr lang="en-US" sz="1600" dirty="0" err="1">
                <a:solidFill>
                  <a:schemeClr val="tx1">
                    <a:lumMod val="65000"/>
                    <a:lumOff val="35000"/>
                  </a:schemeClr>
                </a:solidFill>
              </a:rPr>
              <a:t>plastično</a:t>
            </a:r>
            <a:r>
              <a:rPr lang="en-US" sz="1600" dirty="0">
                <a:solidFill>
                  <a:schemeClr val="tx1">
                    <a:lumMod val="65000"/>
                    <a:lumOff val="35000"/>
                  </a:schemeClr>
                </a:solidFill>
              </a:rPr>
              <a:t>. </a:t>
            </a:r>
            <a:r>
              <a:rPr lang="en-US" sz="1600" dirty="0" err="1">
                <a:solidFill>
                  <a:schemeClr val="tx1">
                    <a:lumMod val="65000"/>
                    <a:lumOff val="35000"/>
                  </a:schemeClr>
                </a:solidFill>
              </a:rPr>
              <a:t>Ponašanje</a:t>
            </a:r>
            <a:r>
              <a:rPr lang="en-US" sz="1600" dirty="0">
                <a:solidFill>
                  <a:schemeClr val="tx1">
                    <a:lumMod val="65000"/>
                    <a:lumOff val="35000"/>
                  </a:schemeClr>
                </a:solidFill>
              </a:rPr>
              <a:t> </a:t>
            </a:r>
            <a:r>
              <a:rPr lang="en-US" sz="1600" dirty="0" err="1">
                <a:solidFill>
                  <a:schemeClr val="tx1">
                    <a:lumMod val="65000"/>
                    <a:lumOff val="35000"/>
                  </a:schemeClr>
                </a:solidFill>
              </a:rPr>
              <a:t>poljoprivrednih</a:t>
            </a:r>
            <a:r>
              <a:rPr lang="en-US" sz="1600" dirty="0">
                <a:solidFill>
                  <a:schemeClr val="tx1">
                    <a:lumMod val="65000"/>
                    <a:lumOff val="35000"/>
                  </a:schemeClr>
                </a:solidFill>
              </a:rPr>
              <a:t> </a:t>
            </a:r>
            <a:r>
              <a:rPr lang="en-US" sz="1600" dirty="0" err="1">
                <a:solidFill>
                  <a:schemeClr val="tx1">
                    <a:lumMod val="65000"/>
                    <a:lumOff val="35000"/>
                  </a:schemeClr>
                </a:solidFill>
              </a:rPr>
              <a:t>materijala</a:t>
            </a:r>
            <a:r>
              <a:rPr lang="en-US" sz="1600" dirty="0">
                <a:solidFill>
                  <a:schemeClr val="tx1">
                    <a:lumMod val="65000"/>
                    <a:lumOff val="35000"/>
                  </a:schemeClr>
                </a:solidFill>
              </a:rPr>
              <a:t> </a:t>
            </a:r>
            <a:r>
              <a:rPr lang="en-US" sz="1600" dirty="0" err="1">
                <a:solidFill>
                  <a:schemeClr val="tx1">
                    <a:lumMod val="65000"/>
                    <a:lumOff val="35000"/>
                  </a:schemeClr>
                </a:solidFill>
              </a:rPr>
              <a:t>kao</a:t>
            </a:r>
            <a:r>
              <a:rPr lang="en-US" sz="1600" dirty="0">
                <a:solidFill>
                  <a:schemeClr val="tx1">
                    <a:lumMod val="65000"/>
                    <a:lumOff val="35000"/>
                  </a:schemeClr>
                </a:solidFill>
              </a:rPr>
              <a:t> </a:t>
            </a:r>
            <a:r>
              <a:rPr lang="en-US" sz="1600" dirty="0" err="1">
                <a:solidFill>
                  <a:schemeClr val="tx1">
                    <a:lumMod val="65000"/>
                    <a:lumOff val="35000"/>
                  </a:schemeClr>
                </a:solidFill>
              </a:rPr>
              <a:t>čvrstih</a:t>
            </a:r>
            <a:r>
              <a:rPr lang="en-US" sz="1600" dirty="0">
                <a:solidFill>
                  <a:schemeClr val="tx1">
                    <a:lumMod val="65000"/>
                    <a:lumOff val="35000"/>
                  </a:schemeClr>
                </a:solidFill>
              </a:rPr>
              <a:t> </a:t>
            </a:r>
            <a:r>
              <a:rPr lang="en-US" sz="1600" dirty="0" err="1">
                <a:solidFill>
                  <a:schemeClr val="tx1">
                    <a:lumMod val="65000"/>
                    <a:lumOff val="35000"/>
                  </a:schemeClr>
                </a:solidFill>
              </a:rPr>
              <a:t>tela</a:t>
            </a:r>
            <a:r>
              <a:rPr lang="en-US" sz="1600" dirty="0">
                <a:solidFill>
                  <a:schemeClr val="tx1">
                    <a:lumMod val="65000"/>
                    <a:lumOff val="35000"/>
                  </a:schemeClr>
                </a:solidFill>
              </a:rPr>
              <a:t> </a:t>
            </a:r>
            <a:r>
              <a:rPr lang="en-US" sz="1600" dirty="0" err="1">
                <a:solidFill>
                  <a:schemeClr val="tx1">
                    <a:lumMod val="65000"/>
                    <a:lumOff val="35000"/>
                  </a:schemeClr>
                </a:solidFill>
              </a:rPr>
              <a:t>traje</a:t>
            </a:r>
            <a:r>
              <a:rPr lang="en-US" sz="1600" dirty="0">
                <a:solidFill>
                  <a:schemeClr val="tx1">
                    <a:lumMod val="65000"/>
                    <a:lumOff val="35000"/>
                  </a:schemeClr>
                </a:solidFill>
              </a:rPr>
              <a:t> </a:t>
            </a:r>
            <a:r>
              <a:rPr lang="en-US" sz="1600" dirty="0" err="1">
                <a:solidFill>
                  <a:schemeClr val="tx1">
                    <a:lumMod val="65000"/>
                    <a:lumOff val="35000"/>
                  </a:schemeClr>
                </a:solidFill>
              </a:rPr>
              <a:t>sve</a:t>
            </a:r>
            <a:r>
              <a:rPr lang="en-US" sz="1600" dirty="0">
                <a:solidFill>
                  <a:schemeClr val="tx1">
                    <a:lumMod val="65000"/>
                    <a:lumOff val="35000"/>
                  </a:schemeClr>
                </a:solidFill>
              </a:rPr>
              <a:t> do </a:t>
            </a:r>
            <a:r>
              <a:rPr lang="en-US" sz="1600" dirty="0" err="1">
                <a:solidFill>
                  <a:schemeClr val="tx1">
                    <a:lumMod val="65000"/>
                    <a:lumOff val="35000"/>
                  </a:schemeClr>
                </a:solidFill>
              </a:rPr>
              <a:t>granice</a:t>
            </a:r>
            <a:r>
              <a:rPr lang="en-US" sz="1600" dirty="0">
                <a:solidFill>
                  <a:schemeClr val="tx1">
                    <a:lumMod val="65000"/>
                    <a:lumOff val="35000"/>
                  </a:schemeClr>
                </a:solidFill>
              </a:rPr>
              <a:t> A. </a:t>
            </a:r>
            <a:r>
              <a:rPr lang="en-US" sz="1600" dirty="0" err="1">
                <a:solidFill>
                  <a:schemeClr val="tx1">
                    <a:lumMod val="65000"/>
                    <a:lumOff val="35000"/>
                  </a:schemeClr>
                </a:solidFill>
              </a:rPr>
              <a:t>Rasterećenjem</a:t>
            </a:r>
            <a:r>
              <a:rPr lang="en-US" sz="1600" dirty="0">
                <a:solidFill>
                  <a:schemeClr val="tx1">
                    <a:lumMod val="65000"/>
                    <a:lumOff val="35000"/>
                  </a:schemeClr>
                </a:solidFill>
              </a:rPr>
              <a:t> </a:t>
            </a:r>
            <a:r>
              <a:rPr lang="en-US" sz="1600" dirty="0" err="1">
                <a:solidFill>
                  <a:schemeClr val="tx1">
                    <a:lumMod val="65000"/>
                    <a:lumOff val="35000"/>
                  </a:schemeClr>
                </a:solidFill>
              </a:rPr>
              <a:t>nakon</a:t>
            </a:r>
            <a:r>
              <a:rPr lang="en-US" sz="1600" dirty="0">
                <a:solidFill>
                  <a:schemeClr val="tx1">
                    <a:lumMod val="65000"/>
                    <a:lumOff val="35000"/>
                  </a:schemeClr>
                </a:solidFill>
              </a:rPr>
              <a:t> </a:t>
            </a:r>
            <a:r>
              <a:rPr lang="en-US" sz="1600" dirty="0" err="1">
                <a:solidFill>
                  <a:schemeClr val="tx1">
                    <a:lumMod val="65000"/>
                    <a:lumOff val="35000"/>
                  </a:schemeClr>
                </a:solidFill>
              </a:rPr>
              <a:t>ovakve</a:t>
            </a:r>
            <a:endParaRPr lang="en-US" sz="1600" dirty="0">
              <a:solidFill>
                <a:schemeClr val="tx1">
                  <a:lumMod val="65000"/>
                  <a:lumOff val="35000"/>
                </a:schemeClr>
              </a:solidFill>
            </a:endParaRPr>
          </a:p>
          <a:p>
            <a:r>
              <a:rPr lang="en-US" sz="1600" dirty="0" err="1">
                <a:solidFill>
                  <a:schemeClr val="tx1">
                    <a:lumMod val="65000"/>
                    <a:lumOff val="35000"/>
                  </a:schemeClr>
                </a:solidFill>
              </a:rPr>
              <a:t>deformacije</a:t>
            </a:r>
            <a:r>
              <a:rPr lang="en-US" sz="1600" dirty="0">
                <a:solidFill>
                  <a:schemeClr val="tx1">
                    <a:lumMod val="65000"/>
                    <a:lumOff val="35000"/>
                  </a:schemeClr>
                </a:solidFill>
              </a:rPr>
              <a:t> </a:t>
            </a:r>
            <a:r>
              <a:rPr lang="en-US" sz="1600" dirty="0" err="1">
                <a:solidFill>
                  <a:schemeClr val="tx1">
                    <a:lumMod val="65000"/>
                    <a:lumOff val="35000"/>
                  </a:schemeClr>
                </a:solidFill>
              </a:rPr>
              <a:t>materijal</a:t>
            </a:r>
            <a:r>
              <a:rPr lang="en-US" sz="1600" dirty="0">
                <a:solidFill>
                  <a:schemeClr val="tx1">
                    <a:lumMod val="65000"/>
                    <a:lumOff val="35000"/>
                  </a:schemeClr>
                </a:solidFill>
              </a:rPr>
              <a:t> </a:t>
            </a:r>
            <a:r>
              <a:rPr lang="en-US" sz="1600" dirty="0" err="1">
                <a:solidFill>
                  <a:schemeClr val="tx1">
                    <a:lumMod val="65000"/>
                    <a:lumOff val="35000"/>
                  </a:schemeClr>
                </a:solidFill>
              </a:rPr>
              <a:t>ostaje</a:t>
            </a:r>
            <a:r>
              <a:rPr lang="en-US" sz="1600" dirty="0">
                <a:solidFill>
                  <a:schemeClr val="tx1">
                    <a:lumMod val="65000"/>
                    <a:lumOff val="35000"/>
                  </a:schemeClr>
                </a:solidFill>
              </a:rPr>
              <a:t> </a:t>
            </a:r>
            <a:r>
              <a:rPr lang="en-US" sz="1600" dirty="0" err="1">
                <a:solidFill>
                  <a:schemeClr val="tx1">
                    <a:lumMod val="65000"/>
                    <a:lumOff val="35000"/>
                  </a:schemeClr>
                </a:solidFill>
              </a:rPr>
              <a:t>izdužen</a:t>
            </a:r>
            <a:r>
              <a:rPr lang="en-US" sz="1600" dirty="0">
                <a:solidFill>
                  <a:schemeClr val="tx1">
                    <a:lumMod val="65000"/>
                    <a:lumOff val="35000"/>
                  </a:schemeClr>
                </a:solidFill>
              </a:rPr>
              <a:t> </a:t>
            </a:r>
            <a:r>
              <a:rPr lang="en-US" sz="1600" dirty="0" err="1">
                <a:solidFill>
                  <a:schemeClr val="tx1">
                    <a:lumMod val="65000"/>
                    <a:lumOff val="35000"/>
                  </a:schemeClr>
                </a:solidFill>
              </a:rPr>
              <a:t>za</a:t>
            </a:r>
            <a:r>
              <a:rPr lang="en-US" sz="1600" dirty="0">
                <a:solidFill>
                  <a:schemeClr val="tx1">
                    <a:lumMod val="65000"/>
                    <a:lumOff val="35000"/>
                  </a:schemeClr>
                </a:solidFill>
              </a:rPr>
              <a:t> </a:t>
            </a:r>
            <a:r>
              <a:rPr lang="en-US" sz="1600" dirty="0" err="1">
                <a:solidFill>
                  <a:schemeClr val="tx1">
                    <a:lumMod val="65000"/>
                    <a:lumOff val="35000"/>
                  </a:schemeClr>
                </a:solidFill>
              </a:rPr>
              <a:t>plastičnu</a:t>
            </a:r>
            <a:r>
              <a:rPr lang="en-US" sz="1600" dirty="0">
                <a:solidFill>
                  <a:schemeClr val="tx1">
                    <a:lumMod val="65000"/>
                    <a:lumOff val="35000"/>
                  </a:schemeClr>
                </a:solidFill>
              </a:rPr>
              <a:t> </a:t>
            </a:r>
            <a:r>
              <a:rPr lang="en-US" sz="1600" dirty="0" err="1">
                <a:solidFill>
                  <a:schemeClr val="tx1">
                    <a:lumMod val="65000"/>
                    <a:lumOff val="35000"/>
                  </a:schemeClr>
                </a:solidFill>
              </a:rPr>
              <a:t>deformaciju</a:t>
            </a:r>
            <a:r>
              <a:rPr lang="en-US" sz="1600" dirty="0">
                <a:solidFill>
                  <a:schemeClr val="tx1">
                    <a:lumMod val="65000"/>
                    <a:lumOff val="35000"/>
                  </a:schemeClr>
                </a:solidFill>
              </a:rPr>
              <a:t> - </a:t>
            </a:r>
            <a:r>
              <a:rPr lang="en-US" sz="1600" dirty="0" err="1">
                <a:solidFill>
                  <a:schemeClr val="tx1">
                    <a:lumMod val="65000"/>
                    <a:lumOff val="35000"/>
                  </a:schemeClr>
                </a:solidFill>
              </a:rPr>
              <a:t>δlP</a:t>
            </a:r>
            <a:r>
              <a:rPr lang="en-US" sz="1600" dirty="0">
                <a:solidFill>
                  <a:schemeClr val="tx1">
                    <a:lumMod val="65000"/>
                    <a:lumOff val="35000"/>
                  </a:schemeClr>
                </a:solidFill>
              </a:rPr>
              <a:t> (</a:t>
            </a:r>
            <a:r>
              <a:rPr lang="en-US" sz="1600" dirty="0" err="1">
                <a:solidFill>
                  <a:schemeClr val="tx1">
                    <a:lumMod val="65000"/>
                    <a:lumOff val="35000"/>
                  </a:schemeClr>
                </a:solidFill>
              </a:rPr>
              <a:t>duž</a:t>
            </a:r>
            <a:r>
              <a:rPr lang="en-US" sz="1600" dirty="0">
                <a:solidFill>
                  <a:schemeClr val="tx1">
                    <a:lumMod val="65000"/>
                    <a:lumOff val="35000"/>
                  </a:schemeClr>
                </a:solidFill>
              </a:rPr>
              <a:t> O-B</a:t>
            </a:r>
            <a:r>
              <a:rPr lang="en-US" sz="1600" dirty="0" smtClean="0">
                <a:solidFill>
                  <a:schemeClr val="tx1">
                    <a:lumMod val="65000"/>
                    <a:lumOff val="35000"/>
                  </a:schemeClr>
                </a:solidFill>
              </a:rPr>
              <a:t>).</a:t>
            </a:r>
            <a:r>
              <a:rPr lang="sr-Latn-RS" sz="1600" dirty="0" smtClean="0">
                <a:solidFill>
                  <a:schemeClr val="tx1">
                    <a:lumMod val="65000"/>
                    <a:lumOff val="35000"/>
                  </a:schemeClr>
                </a:solidFill>
              </a:rPr>
              <a:t> </a:t>
            </a:r>
            <a:r>
              <a:rPr lang="en-US" sz="1600" dirty="0" err="1" smtClean="0">
                <a:solidFill>
                  <a:schemeClr val="tx1">
                    <a:lumMod val="65000"/>
                    <a:lumOff val="35000"/>
                  </a:schemeClr>
                </a:solidFill>
              </a:rPr>
              <a:t>Elastična</a:t>
            </a:r>
            <a:r>
              <a:rPr lang="en-US" sz="1600" dirty="0" smtClean="0">
                <a:solidFill>
                  <a:schemeClr val="tx1">
                    <a:lumMod val="65000"/>
                    <a:lumOff val="35000"/>
                  </a:schemeClr>
                </a:solidFill>
              </a:rPr>
              <a:t> </a:t>
            </a:r>
            <a:r>
              <a:rPr lang="en-US" sz="1600" dirty="0" err="1">
                <a:solidFill>
                  <a:schemeClr val="tx1">
                    <a:lumMod val="65000"/>
                    <a:lumOff val="35000"/>
                  </a:schemeClr>
                </a:solidFill>
              </a:rPr>
              <a:t>deformcija</a:t>
            </a:r>
            <a:r>
              <a:rPr lang="en-US" sz="1600" dirty="0">
                <a:solidFill>
                  <a:schemeClr val="tx1">
                    <a:lumMod val="65000"/>
                    <a:lumOff val="35000"/>
                  </a:schemeClr>
                </a:solidFill>
              </a:rPr>
              <a:t>, </a:t>
            </a:r>
            <a:r>
              <a:rPr lang="en-US" sz="1600" dirty="0" err="1">
                <a:solidFill>
                  <a:schemeClr val="tx1">
                    <a:lumMod val="65000"/>
                    <a:lumOff val="35000"/>
                  </a:schemeClr>
                </a:solidFill>
              </a:rPr>
              <a:t>koja</a:t>
            </a:r>
            <a:r>
              <a:rPr lang="en-US" sz="1600" dirty="0">
                <a:solidFill>
                  <a:schemeClr val="tx1">
                    <a:lumMod val="65000"/>
                    <a:lumOff val="35000"/>
                  </a:schemeClr>
                </a:solidFill>
              </a:rPr>
              <a:t> je </a:t>
            </a:r>
            <a:r>
              <a:rPr lang="en-US" sz="1600" dirty="0" err="1">
                <a:solidFill>
                  <a:schemeClr val="tx1">
                    <a:lumMod val="65000"/>
                    <a:lumOff val="35000"/>
                  </a:schemeClr>
                </a:solidFill>
              </a:rPr>
              <a:t>prethodila</a:t>
            </a:r>
            <a:r>
              <a:rPr lang="en-US" sz="1600" dirty="0">
                <a:solidFill>
                  <a:schemeClr val="tx1">
                    <a:lumMod val="65000"/>
                    <a:lumOff val="35000"/>
                  </a:schemeClr>
                </a:solidFill>
              </a:rPr>
              <a:t> </a:t>
            </a:r>
            <a:r>
              <a:rPr lang="en-US" sz="1600" dirty="0" err="1">
                <a:solidFill>
                  <a:schemeClr val="tx1">
                    <a:lumMod val="65000"/>
                    <a:lumOff val="35000"/>
                  </a:schemeClr>
                </a:solidFill>
              </a:rPr>
              <a:t>iznosila</a:t>
            </a:r>
            <a:r>
              <a:rPr lang="en-US" sz="1600" dirty="0">
                <a:solidFill>
                  <a:schemeClr val="tx1">
                    <a:lumMod val="65000"/>
                    <a:lumOff val="35000"/>
                  </a:schemeClr>
                </a:solidFill>
              </a:rPr>
              <a:t> je </a:t>
            </a:r>
            <a:r>
              <a:rPr lang="en-US" sz="1600" dirty="0" err="1">
                <a:solidFill>
                  <a:schemeClr val="tx1">
                    <a:lumMod val="65000"/>
                    <a:lumOff val="35000"/>
                  </a:schemeClr>
                </a:solidFill>
              </a:rPr>
              <a:t>δlE</a:t>
            </a:r>
            <a:r>
              <a:rPr lang="en-US" sz="1600" dirty="0">
                <a:solidFill>
                  <a:schemeClr val="tx1">
                    <a:lumMod val="65000"/>
                    <a:lumOff val="35000"/>
                  </a:schemeClr>
                </a:solidFill>
              </a:rPr>
              <a:t>, </a:t>
            </a:r>
            <a:r>
              <a:rPr lang="en-US" sz="1600" dirty="0" err="1">
                <a:solidFill>
                  <a:schemeClr val="tx1">
                    <a:lumMod val="65000"/>
                    <a:lumOff val="35000"/>
                  </a:schemeClr>
                </a:solidFill>
              </a:rPr>
              <a:t>što</a:t>
            </a:r>
            <a:r>
              <a:rPr lang="en-US" sz="1600" dirty="0">
                <a:solidFill>
                  <a:schemeClr val="tx1">
                    <a:lumMod val="65000"/>
                    <a:lumOff val="35000"/>
                  </a:schemeClr>
                </a:solidFill>
              </a:rPr>
              <a:t> </a:t>
            </a:r>
            <a:r>
              <a:rPr lang="en-US" sz="1600" dirty="0" err="1">
                <a:solidFill>
                  <a:schemeClr val="tx1">
                    <a:lumMod val="65000"/>
                    <a:lumOff val="35000"/>
                  </a:schemeClr>
                </a:solidFill>
              </a:rPr>
              <a:t>odgovara</a:t>
            </a:r>
            <a:r>
              <a:rPr lang="en-US" sz="1600" dirty="0">
                <a:solidFill>
                  <a:schemeClr val="tx1">
                    <a:lumMod val="65000"/>
                    <a:lumOff val="35000"/>
                  </a:schemeClr>
                </a:solidFill>
              </a:rPr>
              <a:t> </a:t>
            </a:r>
            <a:r>
              <a:rPr lang="en-US" sz="1600" dirty="0" err="1">
                <a:solidFill>
                  <a:schemeClr val="tx1">
                    <a:lumMod val="65000"/>
                    <a:lumOff val="35000"/>
                  </a:schemeClr>
                </a:solidFill>
              </a:rPr>
              <a:t>duži</a:t>
            </a:r>
            <a:r>
              <a:rPr lang="en-US" sz="1600" dirty="0">
                <a:solidFill>
                  <a:schemeClr val="tx1">
                    <a:lumMod val="65000"/>
                    <a:lumOff val="35000"/>
                  </a:schemeClr>
                </a:solidFill>
              </a:rPr>
              <a:t> B - A'.</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495" y="942824"/>
            <a:ext cx="3748334" cy="26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1012" y="3567238"/>
            <a:ext cx="1209847" cy="50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677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95400" y="152400"/>
            <a:ext cx="6400800" cy="533400"/>
          </a:xfrm>
        </p:spPr>
        <p:txBody>
          <a:bodyPr>
            <a:noAutofit/>
          </a:bodyPr>
          <a:lstStyle/>
          <a:p>
            <a:r>
              <a:rPr lang="en-US" sz="3600" dirty="0" err="1" smtClean="0">
                <a:solidFill>
                  <a:srgbClr val="008000"/>
                </a:solidFill>
              </a:rPr>
              <a:t>Biotehni</a:t>
            </a:r>
            <a:r>
              <a:rPr lang="sr-Latn-RS" sz="3600" dirty="0" smtClean="0">
                <a:solidFill>
                  <a:srgbClr val="008000"/>
                </a:solidFill>
              </a:rPr>
              <a:t>čki materijali</a:t>
            </a:r>
            <a:endParaRPr lang="en-US" sz="3600" dirty="0">
              <a:solidFill>
                <a:srgbClr val="008000"/>
              </a:solidFill>
            </a:endParaRPr>
          </a:p>
        </p:txBody>
      </p:sp>
      <p:sp>
        <p:nvSpPr>
          <p:cNvPr id="2" name="Rectangle 1"/>
          <p:cNvSpPr/>
          <p:nvPr/>
        </p:nvSpPr>
        <p:spPr>
          <a:xfrm>
            <a:off x="410029" y="349125"/>
            <a:ext cx="8305800" cy="646331"/>
          </a:xfrm>
          <a:prstGeom prst="rect">
            <a:avLst/>
          </a:prstGeom>
        </p:spPr>
        <p:txBody>
          <a:bodyPr wrap="square">
            <a:spAutoFit/>
          </a:bodyPr>
          <a:lstStyle/>
          <a:p>
            <a:endParaRPr lang="en-US" dirty="0"/>
          </a:p>
          <a:p>
            <a:r>
              <a:rPr lang="en-US" dirty="0"/>
              <a:t> </a:t>
            </a:r>
            <a:endParaRPr lang="en-US" sz="2400" dirty="0">
              <a:solidFill>
                <a:schemeClr val="tx1">
                  <a:lumMod val="50000"/>
                  <a:lumOff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74" y="846151"/>
            <a:ext cx="4994968" cy="3497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953000" y="780157"/>
            <a:ext cx="3886200" cy="5755422"/>
          </a:xfrm>
          <a:prstGeom prst="rect">
            <a:avLst/>
          </a:prstGeom>
        </p:spPr>
        <p:txBody>
          <a:bodyPr wrap="square">
            <a:spAutoFit/>
          </a:bodyPr>
          <a:lstStyle/>
          <a:p>
            <a:r>
              <a:rPr lang="en-US" sz="1600" dirty="0" err="1">
                <a:solidFill>
                  <a:schemeClr val="tx1">
                    <a:lumMod val="65000"/>
                    <a:lumOff val="35000"/>
                  </a:schemeClr>
                </a:solidFill>
              </a:rPr>
              <a:t>Površina</a:t>
            </a:r>
            <a:r>
              <a:rPr lang="en-US" sz="1600" dirty="0">
                <a:solidFill>
                  <a:schemeClr val="tx1">
                    <a:lumMod val="65000"/>
                    <a:lumOff val="35000"/>
                  </a:schemeClr>
                </a:solidFill>
              </a:rPr>
              <a:t> </a:t>
            </a:r>
            <a:r>
              <a:rPr lang="en-US" sz="1600" dirty="0" err="1">
                <a:solidFill>
                  <a:schemeClr val="tx1">
                    <a:lumMod val="65000"/>
                    <a:lumOff val="35000"/>
                  </a:schemeClr>
                </a:solidFill>
              </a:rPr>
              <a:t>ispod</a:t>
            </a:r>
            <a:r>
              <a:rPr lang="en-US" sz="1600" dirty="0">
                <a:solidFill>
                  <a:schemeClr val="tx1">
                    <a:lumMod val="65000"/>
                    <a:lumOff val="35000"/>
                  </a:schemeClr>
                </a:solidFill>
              </a:rPr>
              <a:t> </a:t>
            </a:r>
            <a:r>
              <a:rPr lang="en-US" sz="1600" dirty="0" err="1">
                <a:solidFill>
                  <a:schemeClr val="tx1">
                    <a:lumMod val="65000"/>
                    <a:lumOff val="35000"/>
                  </a:schemeClr>
                </a:solidFill>
              </a:rPr>
              <a:t>linije</a:t>
            </a:r>
            <a:r>
              <a:rPr lang="en-US" sz="1600" dirty="0">
                <a:solidFill>
                  <a:schemeClr val="tx1">
                    <a:lumMod val="65000"/>
                    <a:lumOff val="35000"/>
                  </a:schemeClr>
                </a:solidFill>
              </a:rPr>
              <a:t> AB (</a:t>
            </a:r>
            <a:r>
              <a:rPr lang="en-US" sz="1600" dirty="0" err="1">
                <a:solidFill>
                  <a:schemeClr val="tx1">
                    <a:lumMod val="65000"/>
                    <a:lumOff val="35000"/>
                  </a:schemeClr>
                </a:solidFill>
              </a:rPr>
              <a:t>površina</a:t>
            </a:r>
            <a:r>
              <a:rPr lang="en-US" sz="1600" dirty="0">
                <a:solidFill>
                  <a:schemeClr val="tx1">
                    <a:lumMod val="65000"/>
                    <a:lumOff val="35000"/>
                  </a:schemeClr>
                </a:solidFill>
              </a:rPr>
              <a:t> ABA') </a:t>
            </a:r>
            <a:r>
              <a:rPr lang="en-US" sz="1600" dirty="0" err="1">
                <a:solidFill>
                  <a:schemeClr val="tx1">
                    <a:lumMod val="65000"/>
                    <a:lumOff val="35000"/>
                  </a:schemeClr>
                </a:solidFill>
              </a:rPr>
              <a:t>proporcionalna</a:t>
            </a:r>
            <a:r>
              <a:rPr lang="en-US" sz="1600" dirty="0">
                <a:solidFill>
                  <a:schemeClr val="tx1">
                    <a:lumMod val="65000"/>
                    <a:lumOff val="35000"/>
                  </a:schemeClr>
                </a:solidFill>
              </a:rPr>
              <a:t> je </a:t>
            </a:r>
            <a:r>
              <a:rPr lang="en-US" sz="1600" dirty="0" err="1">
                <a:solidFill>
                  <a:schemeClr val="tx1">
                    <a:lumMod val="65000"/>
                    <a:lumOff val="35000"/>
                  </a:schemeClr>
                </a:solidFill>
              </a:rPr>
              <a:t>radu</a:t>
            </a:r>
            <a:r>
              <a:rPr lang="en-US" sz="1600" dirty="0">
                <a:solidFill>
                  <a:schemeClr val="tx1">
                    <a:lumMod val="65000"/>
                    <a:lumOff val="35000"/>
                  </a:schemeClr>
                </a:solidFill>
              </a:rPr>
              <a:t> </a:t>
            </a:r>
            <a:r>
              <a:rPr lang="en-US" sz="1600" dirty="0" err="1">
                <a:solidFill>
                  <a:schemeClr val="tx1">
                    <a:lumMod val="65000"/>
                    <a:lumOff val="35000"/>
                  </a:schemeClr>
                </a:solidFill>
              </a:rPr>
              <a:t>elastične</a:t>
            </a:r>
            <a:r>
              <a:rPr lang="en-US" sz="1600" dirty="0">
                <a:solidFill>
                  <a:schemeClr val="tx1">
                    <a:lumMod val="65000"/>
                    <a:lumOff val="35000"/>
                  </a:schemeClr>
                </a:solidFill>
              </a:rPr>
              <a:t> </a:t>
            </a:r>
            <a:r>
              <a:rPr lang="en-US" sz="1600" dirty="0" err="1">
                <a:solidFill>
                  <a:schemeClr val="tx1">
                    <a:lumMod val="65000"/>
                    <a:lumOff val="35000"/>
                  </a:schemeClr>
                </a:solidFill>
              </a:rPr>
              <a:t>deformacije</a:t>
            </a:r>
            <a:r>
              <a:rPr lang="en-US" sz="1600" dirty="0">
                <a:solidFill>
                  <a:schemeClr val="tx1">
                    <a:lumMod val="65000"/>
                    <a:lumOff val="35000"/>
                  </a:schemeClr>
                </a:solidFill>
              </a:rPr>
              <a:t>. Da </a:t>
            </a:r>
            <a:r>
              <a:rPr lang="en-US" sz="1600" dirty="0" smtClean="0">
                <a:solidFill>
                  <a:schemeClr val="tx1">
                    <a:lumMod val="65000"/>
                    <a:lumOff val="35000"/>
                  </a:schemeClr>
                </a:solidFill>
              </a:rPr>
              <a:t>bi</a:t>
            </a:r>
            <a:r>
              <a:rPr lang="sr-Latn-RS" sz="1600" dirty="0" smtClean="0">
                <a:solidFill>
                  <a:schemeClr val="tx1">
                    <a:lumMod val="65000"/>
                    <a:lumOff val="35000"/>
                  </a:schemeClr>
                </a:solidFill>
              </a:rPr>
              <a:t> </a:t>
            </a:r>
            <a:r>
              <a:rPr lang="en-US" sz="1600" dirty="0" smtClean="0">
                <a:solidFill>
                  <a:schemeClr val="tx1">
                    <a:lumMod val="65000"/>
                    <a:lumOff val="35000"/>
                  </a:schemeClr>
                </a:solidFill>
              </a:rPr>
              <a:t>se </a:t>
            </a:r>
            <a:r>
              <a:rPr lang="en-US" sz="1600" dirty="0" err="1">
                <a:solidFill>
                  <a:schemeClr val="tx1">
                    <a:lumMod val="65000"/>
                    <a:lumOff val="35000"/>
                  </a:schemeClr>
                </a:solidFill>
              </a:rPr>
              <a:t>izračunao</a:t>
            </a:r>
            <a:r>
              <a:rPr lang="en-US" sz="1600" dirty="0">
                <a:solidFill>
                  <a:schemeClr val="tx1">
                    <a:lumMod val="65000"/>
                    <a:lumOff val="35000"/>
                  </a:schemeClr>
                </a:solidFill>
              </a:rPr>
              <a:t> rad </a:t>
            </a:r>
            <a:r>
              <a:rPr lang="en-US" sz="1600" dirty="0" err="1">
                <a:solidFill>
                  <a:schemeClr val="tx1">
                    <a:lumMod val="65000"/>
                    <a:lumOff val="35000"/>
                  </a:schemeClr>
                </a:solidFill>
              </a:rPr>
              <a:t>elastične</a:t>
            </a:r>
            <a:r>
              <a:rPr lang="en-US" sz="1600" dirty="0">
                <a:solidFill>
                  <a:schemeClr val="tx1">
                    <a:lumMod val="65000"/>
                    <a:lumOff val="35000"/>
                  </a:schemeClr>
                </a:solidFill>
              </a:rPr>
              <a:t> </a:t>
            </a:r>
            <a:r>
              <a:rPr lang="en-US" sz="1600" dirty="0" err="1">
                <a:solidFill>
                  <a:schemeClr val="tx1">
                    <a:lumMod val="65000"/>
                    <a:lumOff val="35000"/>
                  </a:schemeClr>
                </a:solidFill>
              </a:rPr>
              <a:t>deformacije</a:t>
            </a:r>
            <a:r>
              <a:rPr lang="en-US" sz="1600" dirty="0">
                <a:solidFill>
                  <a:schemeClr val="tx1">
                    <a:lumMod val="65000"/>
                    <a:lumOff val="35000"/>
                  </a:schemeClr>
                </a:solidFill>
              </a:rPr>
              <a:t> </a:t>
            </a:r>
            <a:r>
              <a:rPr lang="en-US" sz="1600" dirty="0" err="1">
                <a:solidFill>
                  <a:schemeClr val="tx1">
                    <a:lumMod val="65000"/>
                    <a:lumOff val="35000"/>
                  </a:schemeClr>
                </a:solidFill>
              </a:rPr>
              <a:t>potrebno</a:t>
            </a:r>
            <a:r>
              <a:rPr lang="en-US" sz="1600" dirty="0">
                <a:solidFill>
                  <a:schemeClr val="tx1">
                    <a:lumMod val="65000"/>
                    <a:lumOff val="35000"/>
                  </a:schemeClr>
                </a:solidFill>
              </a:rPr>
              <a:t> je </a:t>
            </a:r>
            <a:r>
              <a:rPr lang="en-US" sz="1600" dirty="0" err="1">
                <a:solidFill>
                  <a:schemeClr val="tx1">
                    <a:lumMod val="65000"/>
                    <a:lumOff val="35000"/>
                  </a:schemeClr>
                </a:solidFill>
              </a:rPr>
              <a:t>izmeriti</a:t>
            </a:r>
            <a:r>
              <a:rPr lang="en-US" sz="1600" dirty="0">
                <a:solidFill>
                  <a:schemeClr val="tx1">
                    <a:lumMod val="65000"/>
                    <a:lumOff val="35000"/>
                  </a:schemeClr>
                </a:solidFill>
              </a:rPr>
              <a:t> </a:t>
            </a:r>
            <a:r>
              <a:rPr lang="en-US" sz="1600" dirty="0" err="1">
                <a:solidFill>
                  <a:schemeClr val="tx1">
                    <a:lumMod val="65000"/>
                    <a:lumOff val="35000"/>
                  </a:schemeClr>
                </a:solidFill>
              </a:rPr>
              <a:t>ovu</a:t>
            </a:r>
            <a:r>
              <a:rPr lang="en-US" sz="1600" dirty="0">
                <a:solidFill>
                  <a:schemeClr val="tx1">
                    <a:lumMod val="65000"/>
                    <a:lumOff val="35000"/>
                  </a:schemeClr>
                </a:solidFill>
              </a:rPr>
              <a:t> </a:t>
            </a:r>
            <a:r>
              <a:rPr lang="en-US" sz="1600" dirty="0" err="1">
                <a:solidFill>
                  <a:schemeClr val="tx1">
                    <a:lumMod val="65000"/>
                    <a:lumOff val="35000"/>
                  </a:schemeClr>
                </a:solidFill>
              </a:rPr>
              <a:t>površinu</a:t>
            </a:r>
            <a:r>
              <a:rPr lang="en-US" sz="1600" dirty="0">
                <a:solidFill>
                  <a:schemeClr val="tx1">
                    <a:lumMod val="65000"/>
                    <a:lumOff val="35000"/>
                  </a:schemeClr>
                </a:solidFill>
              </a:rPr>
              <a:t> </a:t>
            </a:r>
            <a:r>
              <a:rPr lang="en-US" sz="1600" dirty="0" err="1">
                <a:solidFill>
                  <a:schemeClr val="tx1">
                    <a:lumMod val="65000"/>
                    <a:lumOff val="35000"/>
                  </a:schemeClr>
                </a:solidFill>
              </a:rPr>
              <a:t>i</a:t>
            </a:r>
            <a:r>
              <a:rPr lang="en-US" sz="1600" dirty="0">
                <a:solidFill>
                  <a:schemeClr val="tx1">
                    <a:lumMod val="65000"/>
                    <a:lumOff val="35000"/>
                  </a:schemeClr>
                </a:solidFill>
              </a:rPr>
              <a:t> </a:t>
            </a:r>
            <a:r>
              <a:rPr lang="en-US" sz="1600" dirty="0" err="1">
                <a:solidFill>
                  <a:schemeClr val="tx1">
                    <a:lumMod val="65000"/>
                    <a:lumOff val="35000"/>
                  </a:schemeClr>
                </a:solidFill>
              </a:rPr>
              <a:t>pomnožiti</a:t>
            </a:r>
            <a:r>
              <a:rPr lang="en-US" sz="1600" dirty="0">
                <a:solidFill>
                  <a:schemeClr val="tx1">
                    <a:lumMod val="65000"/>
                    <a:lumOff val="35000"/>
                  </a:schemeClr>
                </a:solidFill>
              </a:rPr>
              <a:t> je </a:t>
            </a:r>
            <a:r>
              <a:rPr lang="en-US" sz="1600" dirty="0" err="1">
                <a:solidFill>
                  <a:schemeClr val="tx1">
                    <a:lumMod val="65000"/>
                    <a:lumOff val="35000"/>
                  </a:schemeClr>
                </a:solidFill>
              </a:rPr>
              <a:t>razmerom</a:t>
            </a:r>
            <a:r>
              <a:rPr lang="en-US" sz="1600" dirty="0">
                <a:solidFill>
                  <a:schemeClr val="tx1">
                    <a:lumMod val="65000"/>
                    <a:lumOff val="35000"/>
                  </a:schemeClr>
                </a:solidFill>
              </a:rPr>
              <a:t> </a:t>
            </a:r>
            <a:r>
              <a:rPr lang="en-US" sz="1600" dirty="0" err="1">
                <a:solidFill>
                  <a:schemeClr val="tx1">
                    <a:lumMod val="65000"/>
                    <a:lumOff val="35000"/>
                  </a:schemeClr>
                </a:solidFill>
              </a:rPr>
              <a:t>za</a:t>
            </a:r>
            <a:r>
              <a:rPr lang="en-US" sz="1600" dirty="0">
                <a:solidFill>
                  <a:schemeClr val="tx1">
                    <a:lumMod val="65000"/>
                    <a:lumOff val="35000"/>
                  </a:schemeClr>
                </a:solidFill>
              </a:rPr>
              <a:t> </a:t>
            </a:r>
            <a:r>
              <a:rPr lang="en-US" sz="1600" dirty="0" err="1">
                <a:solidFill>
                  <a:schemeClr val="tx1">
                    <a:lumMod val="65000"/>
                    <a:lumOff val="35000"/>
                  </a:schemeClr>
                </a:solidFill>
              </a:rPr>
              <a:t>silu</a:t>
            </a:r>
            <a:r>
              <a:rPr lang="en-US" sz="1600" dirty="0">
                <a:solidFill>
                  <a:schemeClr val="tx1">
                    <a:lumMod val="65000"/>
                    <a:lumOff val="35000"/>
                  </a:schemeClr>
                </a:solidFill>
              </a:rPr>
              <a:t> </a:t>
            </a:r>
            <a:r>
              <a:rPr lang="en-US" sz="1600" dirty="0" err="1">
                <a:solidFill>
                  <a:schemeClr val="tx1">
                    <a:lumMod val="65000"/>
                    <a:lumOff val="35000"/>
                  </a:schemeClr>
                </a:solidFill>
              </a:rPr>
              <a:t>i</a:t>
            </a:r>
            <a:r>
              <a:rPr lang="en-US" sz="1600" dirty="0">
                <a:solidFill>
                  <a:schemeClr val="tx1">
                    <a:lumMod val="65000"/>
                    <a:lumOff val="35000"/>
                  </a:schemeClr>
                </a:solidFill>
              </a:rPr>
              <a:t> </a:t>
            </a:r>
            <a:r>
              <a:rPr lang="en-US" sz="1600" dirty="0" err="1">
                <a:solidFill>
                  <a:schemeClr val="tx1">
                    <a:lumMod val="65000"/>
                    <a:lumOff val="35000"/>
                  </a:schemeClr>
                </a:solidFill>
              </a:rPr>
              <a:t>razmerom</a:t>
            </a:r>
            <a:r>
              <a:rPr lang="en-US" sz="1600" dirty="0">
                <a:solidFill>
                  <a:schemeClr val="tx1">
                    <a:lumMod val="65000"/>
                    <a:lumOff val="35000"/>
                  </a:schemeClr>
                </a:solidFill>
              </a:rPr>
              <a:t> </a:t>
            </a:r>
            <a:r>
              <a:rPr lang="en-US" sz="1600" dirty="0" err="1">
                <a:solidFill>
                  <a:schemeClr val="tx1">
                    <a:lumMod val="65000"/>
                    <a:lumOff val="35000"/>
                  </a:schemeClr>
                </a:solidFill>
              </a:rPr>
              <a:t>za</a:t>
            </a:r>
            <a:r>
              <a:rPr lang="en-US" sz="1600" dirty="0">
                <a:solidFill>
                  <a:schemeClr val="tx1">
                    <a:lumMod val="65000"/>
                    <a:lumOff val="35000"/>
                  </a:schemeClr>
                </a:solidFill>
              </a:rPr>
              <a:t> </a:t>
            </a:r>
            <a:r>
              <a:rPr lang="en-US" sz="1600" dirty="0" err="1">
                <a:solidFill>
                  <a:schemeClr val="tx1">
                    <a:lumMod val="65000"/>
                    <a:lumOff val="35000"/>
                  </a:schemeClr>
                </a:solidFill>
              </a:rPr>
              <a:t>deformaciju</a:t>
            </a:r>
            <a:r>
              <a:rPr lang="en-US" sz="1600" dirty="0">
                <a:solidFill>
                  <a:schemeClr val="tx1">
                    <a:lumMod val="65000"/>
                    <a:lumOff val="35000"/>
                  </a:schemeClr>
                </a:solidFill>
              </a:rPr>
              <a:t>. </a:t>
            </a:r>
            <a:r>
              <a:rPr lang="en-US" sz="1600" dirty="0" err="1">
                <a:solidFill>
                  <a:schemeClr val="tx1">
                    <a:lumMod val="65000"/>
                    <a:lumOff val="35000"/>
                  </a:schemeClr>
                </a:solidFill>
              </a:rPr>
              <a:t>Površina</a:t>
            </a:r>
            <a:r>
              <a:rPr lang="en-US" sz="1600" dirty="0">
                <a:solidFill>
                  <a:schemeClr val="tx1">
                    <a:lumMod val="65000"/>
                    <a:lumOff val="35000"/>
                  </a:schemeClr>
                </a:solidFill>
              </a:rPr>
              <a:t> </a:t>
            </a:r>
            <a:r>
              <a:rPr lang="en-US" sz="1600" dirty="0" err="1">
                <a:solidFill>
                  <a:schemeClr val="tx1">
                    <a:lumMod val="65000"/>
                    <a:lumOff val="35000"/>
                  </a:schemeClr>
                </a:solidFill>
              </a:rPr>
              <a:t>definisana</a:t>
            </a:r>
            <a:r>
              <a:rPr lang="en-US" sz="1600" dirty="0">
                <a:solidFill>
                  <a:schemeClr val="tx1">
                    <a:lumMod val="65000"/>
                    <a:lumOff val="35000"/>
                  </a:schemeClr>
                </a:solidFill>
              </a:rPr>
              <a:t> </a:t>
            </a:r>
            <a:r>
              <a:rPr lang="en-US" sz="1600" dirty="0" err="1">
                <a:solidFill>
                  <a:schemeClr val="tx1">
                    <a:lumMod val="65000"/>
                    <a:lumOff val="35000"/>
                  </a:schemeClr>
                </a:solidFill>
              </a:rPr>
              <a:t>konturom</a:t>
            </a:r>
            <a:r>
              <a:rPr lang="en-US" sz="1600" dirty="0">
                <a:solidFill>
                  <a:schemeClr val="tx1">
                    <a:lumMod val="65000"/>
                    <a:lumOff val="35000"/>
                  </a:schemeClr>
                </a:solidFill>
              </a:rPr>
              <a:t> </a:t>
            </a:r>
            <a:r>
              <a:rPr lang="en-US" sz="1600" dirty="0" err="1">
                <a:solidFill>
                  <a:schemeClr val="tx1">
                    <a:lumMod val="65000"/>
                    <a:lumOff val="35000"/>
                  </a:schemeClr>
                </a:solidFill>
              </a:rPr>
              <a:t>OEAB</a:t>
            </a:r>
            <a:r>
              <a:rPr lang="en-US" sz="1600" dirty="0">
                <a:solidFill>
                  <a:schemeClr val="tx1">
                    <a:lumMod val="65000"/>
                    <a:lumOff val="35000"/>
                  </a:schemeClr>
                </a:solidFill>
              </a:rPr>
              <a:t> </a:t>
            </a:r>
            <a:r>
              <a:rPr lang="en-US" sz="1600" dirty="0" err="1">
                <a:solidFill>
                  <a:schemeClr val="tx1">
                    <a:lumMod val="65000"/>
                    <a:lumOff val="35000"/>
                  </a:schemeClr>
                </a:solidFill>
              </a:rPr>
              <a:t>proporcionalana</a:t>
            </a:r>
            <a:r>
              <a:rPr lang="en-US" sz="1600" dirty="0">
                <a:solidFill>
                  <a:schemeClr val="tx1">
                    <a:lumMod val="65000"/>
                    <a:lumOff val="35000"/>
                  </a:schemeClr>
                </a:solidFill>
              </a:rPr>
              <a:t> je </a:t>
            </a:r>
            <a:r>
              <a:rPr lang="en-US" sz="1600" dirty="0" err="1">
                <a:solidFill>
                  <a:schemeClr val="tx1">
                    <a:lumMod val="65000"/>
                    <a:lumOff val="35000"/>
                  </a:schemeClr>
                </a:solidFill>
              </a:rPr>
              <a:t>radu</a:t>
            </a:r>
            <a:r>
              <a:rPr lang="en-US" sz="1600" dirty="0">
                <a:solidFill>
                  <a:schemeClr val="tx1">
                    <a:lumMod val="65000"/>
                    <a:lumOff val="35000"/>
                  </a:schemeClr>
                </a:solidFill>
              </a:rPr>
              <a:t> </a:t>
            </a:r>
            <a:r>
              <a:rPr lang="en-US" sz="1600" dirty="0" err="1">
                <a:solidFill>
                  <a:schemeClr val="tx1">
                    <a:lumMod val="65000"/>
                    <a:lumOff val="35000"/>
                  </a:schemeClr>
                </a:solidFill>
              </a:rPr>
              <a:t>plastične</a:t>
            </a:r>
            <a:r>
              <a:rPr lang="en-US" sz="1600" dirty="0">
                <a:solidFill>
                  <a:schemeClr val="tx1">
                    <a:lumMod val="65000"/>
                    <a:lumOff val="35000"/>
                  </a:schemeClr>
                </a:solidFill>
              </a:rPr>
              <a:t> </a:t>
            </a:r>
            <a:r>
              <a:rPr lang="en-US" sz="1600" dirty="0" err="1">
                <a:solidFill>
                  <a:schemeClr val="tx1">
                    <a:lumMod val="65000"/>
                    <a:lumOff val="35000"/>
                  </a:schemeClr>
                </a:solidFill>
              </a:rPr>
              <a:t>deformacije</a:t>
            </a:r>
            <a:r>
              <a:rPr lang="en-US" sz="1600" dirty="0">
                <a:solidFill>
                  <a:schemeClr val="tx1">
                    <a:lumMod val="65000"/>
                    <a:lumOff val="35000"/>
                  </a:schemeClr>
                </a:solidFill>
              </a:rPr>
              <a:t>. </a:t>
            </a:r>
            <a:r>
              <a:rPr lang="en-US" sz="1600" dirty="0" err="1">
                <a:solidFill>
                  <a:schemeClr val="tx1">
                    <a:lumMod val="65000"/>
                    <a:lumOff val="35000"/>
                  </a:schemeClr>
                </a:solidFill>
              </a:rPr>
              <a:t>Pri</a:t>
            </a:r>
            <a:r>
              <a:rPr lang="en-US" sz="1600" dirty="0">
                <a:solidFill>
                  <a:schemeClr val="tx1">
                    <a:lumMod val="65000"/>
                    <a:lumOff val="35000"/>
                  </a:schemeClr>
                </a:solidFill>
              </a:rPr>
              <a:t> </a:t>
            </a:r>
            <a:r>
              <a:rPr lang="en-US" sz="1600" dirty="0" err="1">
                <a:solidFill>
                  <a:schemeClr val="tx1">
                    <a:lumMod val="65000"/>
                    <a:lumOff val="35000"/>
                  </a:schemeClr>
                </a:solidFill>
              </a:rPr>
              <a:t>izračunavanju</a:t>
            </a:r>
            <a:r>
              <a:rPr lang="en-US" sz="1600" dirty="0">
                <a:solidFill>
                  <a:schemeClr val="tx1">
                    <a:lumMod val="65000"/>
                    <a:lumOff val="35000"/>
                  </a:schemeClr>
                </a:solidFill>
              </a:rPr>
              <a:t> </a:t>
            </a:r>
            <a:r>
              <a:rPr lang="en-US" sz="1600" dirty="0" err="1">
                <a:solidFill>
                  <a:schemeClr val="tx1">
                    <a:lumMod val="65000"/>
                    <a:lumOff val="35000"/>
                  </a:schemeClr>
                </a:solidFill>
              </a:rPr>
              <a:t>ovog</a:t>
            </a:r>
            <a:r>
              <a:rPr lang="en-US" sz="1600" dirty="0">
                <a:solidFill>
                  <a:schemeClr val="tx1">
                    <a:lumMod val="65000"/>
                    <a:lumOff val="35000"/>
                  </a:schemeClr>
                </a:solidFill>
              </a:rPr>
              <a:t> </a:t>
            </a:r>
            <a:r>
              <a:rPr lang="en-US" sz="1600" dirty="0" err="1">
                <a:solidFill>
                  <a:schemeClr val="tx1">
                    <a:lumMod val="65000"/>
                    <a:lumOff val="35000"/>
                  </a:schemeClr>
                </a:solidFill>
              </a:rPr>
              <a:t>rada</a:t>
            </a:r>
            <a:r>
              <a:rPr lang="en-US" sz="1600" dirty="0">
                <a:solidFill>
                  <a:schemeClr val="tx1">
                    <a:lumMod val="65000"/>
                    <a:lumOff val="35000"/>
                  </a:schemeClr>
                </a:solidFill>
              </a:rPr>
              <a:t> </a:t>
            </a:r>
            <a:r>
              <a:rPr lang="en-US" sz="1600" dirty="0" err="1">
                <a:solidFill>
                  <a:schemeClr val="tx1">
                    <a:lumMod val="65000"/>
                    <a:lumOff val="35000"/>
                  </a:schemeClr>
                </a:solidFill>
              </a:rPr>
              <a:t>potrebno</a:t>
            </a:r>
            <a:r>
              <a:rPr lang="en-US" sz="1600" dirty="0">
                <a:solidFill>
                  <a:schemeClr val="tx1">
                    <a:lumMod val="65000"/>
                    <a:lumOff val="35000"/>
                  </a:schemeClr>
                </a:solidFill>
              </a:rPr>
              <a:t> je, </a:t>
            </a:r>
            <a:r>
              <a:rPr lang="en-US" sz="1600" dirty="0" err="1">
                <a:solidFill>
                  <a:schemeClr val="tx1">
                    <a:lumMod val="65000"/>
                    <a:lumOff val="35000"/>
                  </a:schemeClr>
                </a:solidFill>
              </a:rPr>
              <a:t>takođe</a:t>
            </a:r>
            <a:r>
              <a:rPr lang="en-US" sz="1600" dirty="0">
                <a:solidFill>
                  <a:schemeClr val="tx1">
                    <a:lumMod val="65000"/>
                    <a:lumOff val="35000"/>
                  </a:schemeClr>
                </a:solidFill>
              </a:rPr>
              <a:t> da se </a:t>
            </a:r>
            <a:r>
              <a:rPr lang="en-US" sz="1600" dirty="0" err="1">
                <a:solidFill>
                  <a:schemeClr val="tx1">
                    <a:lumMod val="65000"/>
                    <a:lumOff val="35000"/>
                  </a:schemeClr>
                </a:solidFill>
              </a:rPr>
              <a:t>izmerena</a:t>
            </a:r>
            <a:r>
              <a:rPr lang="en-US" sz="1600" dirty="0">
                <a:solidFill>
                  <a:schemeClr val="tx1">
                    <a:lumMod val="65000"/>
                    <a:lumOff val="35000"/>
                  </a:schemeClr>
                </a:solidFill>
              </a:rPr>
              <a:t> </a:t>
            </a:r>
            <a:r>
              <a:rPr lang="en-US" sz="1600" dirty="0" err="1">
                <a:solidFill>
                  <a:schemeClr val="tx1">
                    <a:lumMod val="65000"/>
                    <a:lumOff val="35000"/>
                  </a:schemeClr>
                </a:solidFill>
              </a:rPr>
              <a:t>površina</a:t>
            </a:r>
            <a:r>
              <a:rPr lang="en-US" sz="1600" dirty="0">
                <a:solidFill>
                  <a:schemeClr val="tx1">
                    <a:lumMod val="65000"/>
                    <a:lumOff val="35000"/>
                  </a:schemeClr>
                </a:solidFill>
              </a:rPr>
              <a:t> </a:t>
            </a:r>
            <a:r>
              <a:rPr lang="en-US" sz="1600" dirty="0" err="1">
                <a:solidFill>
                  <a:schemeClr val="tx1">
                    <a:lumMod val="65000"/>
                    <a:lumOff val="35000"/>
                  </a:schemeClr>
                </a:solidFill>
              </a:rPr>
              <a:t>pomnoži</a:t>
            </a:r>
            <a:r>
              <a:rPr lang="en-US" sz="1600" dirty="0">
                <a:solidFill>
                  <a:schemeClr val="tx1">
                    <a:lumMod val="65000"/>
                    <a:lumOff val="35000"/>
                  </a:schemeClr>
                </a:solidFill>
              </a:rPr>
              <a:t> </a:t>
            </a:r>
            <a:r>
              <a:rPr lang="en-US" sz="1600" dirty="0" err="1">
                <a:solidFill>
                  <a:schemeClr val="tx1">
                    <a:lumMod val="65000"/>
                    <a:lumOff val="35000"/>
                  </a:schemeClr>
                </a:solidFill>
              </a:rPr>
              <a:t>sa</a:t>
            </a:r>
            <a:r>
              <a:rPr lang="en-US" sz="1600" dirty="0">
                <a:solidFill>
                  <a:schemeClr val="tx1">
                    <a:lumMod val="65000"/>
                    <a:lumOff val="35000"/>
                  </a:schemeClr>
                </a:solidFill>
              </a:rPr>
              <a:t> </a:t>
            </a:r>
            <a:r>
              <a:rPr lang="en-US" sz="1600" dirty="0" err="1">
                <a:solidFill>
                  <a:schemeClr val="tx1">
                    <a:lumMod val="65000"/>
                    <a:lumOff val="35000"/>
                  </a:schemeClr>
                </a:solidFill>
              </a:rPr>
              <a:t>razmerama</a:t>
            </a:r>
            <a:r>
              <a:rPr lang="en-US" sz="1600" dirty="0">
                <a:solidFill>
                  <a:schemeClr val="tx1">
                    <a:lumMod val="65000"/>
                    <a:lumOff val="35000"/>
                  </a:schemeClr>
                </a:solidFill>
              </a:rPr>
              <a:t> </a:t>
            </a:r>
            <a:r>
              <a:rPr lang="en-US" sz="1600" dirty="0" err="1">
                <a:solidFill>
                  <a:schemeClr val="tx1">
                    <a:lumMod val="65000"/>
                    <a:lumOff val="35000"/>
                  </a:schemeClr>
                </a:solidFill>
              </a:rPr>
              <a:t>za</a:t>
            </a:r>
            <a:r>
              <a:rPr lang="en-US" sz="1600" dirty="0">
                <a:solidFill>
                  <a:schemeClr val="tx1">
                    <a:lumMod val="65000"/>
                    <a:lumOff val="35000"/>
                  </a:schemeClr>
                </a:solidFill>
              </a:rPr>
              <a:t> </a:t>
            </a:r>
            <a:r>
              <a:rPr lang="en-US" sz="1600" dirty="0" err="1">
                <a:solidFill>
                  <a:schemeClr val="tx1">
                    <a:lumMod val="65000"/>
                    <a:lumOff val="35000"/>
                  </a:schemeClr>
                </a:solidFill>
              </a:rPr>
              <a:t>silu</a:t>
            </a:r>
            <a:r>
              <a:rPr lang="en-US" sz="1600" dirty="0">
                <a:solidFill>
                  <a:schemeClr val="tx1">
                    <a:lumMod val="65000"/>
                    <a:lumOff val="35000"/>
                  </a:schemeClr>
                </a:solidFill>
              </a:rPr>
              <a:t> </a:t>
            </a:r>
            <a:r>
              <a:rPr lang="en-US" sz="1600" dirty="0" err="1">
                <a:solidFill>
                  <a:schemeClr val="tx1">
                    <a:lumMod val="65000"/>
                    <a:lumOff val="35000"/>
                  </a:schemeClr>
                </a:solidFill>
              </a:rPr>
              <a:t>i</a:t>
            </a:r>
            <a:r>
              <a:rPr lang="en-US" sz="1600" dirty="0">
                <a:solidFill>
                  <a:schemeClr val="tx1">
                    <a:lumMod val="65000"/>
                    <a:lumOff val="35000"/>
                  </a:schemeClr>
                </a:solidFill>
              </a:rPr>
              <a:t> </a:t>
            </a:r>
            <a:r>
              <a:rPr lang="en-US" sz="1600" dirty="0" err="1">
                <a:solidFill>
                  <a:schemeClr val="tx1">
                    <a:lumMod val="65000"/>
                    <a:lumOff val="35000"/>
                  </a:schemeClr>
                </a:solidFill>
              </a:rPr>
              <a:t>deformaciju</a:t>
            </a:r>
            <a:r>
              <a:rPr lang="en-US" sz="1600" dirty="0">
                <a:solidFill>
                  <a:schemeClr val="tx1">
                    <a:lumMod val="65000"/>
                    <a:lumOff val="35000"/>
                  </a:schemeClr>
                </a:solidFill>
              </a:rPr>
              <a:t>.</a:t>
            </a:r>
          </a:p>
          <a:p>
            <a:r>
              <a:rPr lang="en-US" sz="1600" dirty="0" err="1">
                <a:solidFill>
                  <a:schemeClr val="tx1">
                    <a:lumMod val="65000"/>
                    <a:lumOff val="35000"/>
                  </a:schemeClr>
                </a:solidFill>
              </a:rPr>
              <a:t>Opterećeni</a:t>
            </a:r>
            <a:r>
              <a:rPr lang="en-US" sz="1600" dirty="0">
                <a:solidFill>
                  <a:schemeClr val="tx1">
                    <a:lumMod val="65000"/>
                    <a:lumOff val="35000"/>
                  </a:schemeClr>
                </a:solidFill>
              </a:rPr>
              <a:t> </a:t>
            </a:r>
            <a:r>
              <a:rPr lang="en-US" sz="1600" dirty="0" err="1">
                <a:solidFill>
                  <a:schemeClr val="tx1">
                    <a:lumMod val="65000"/>
                    <a:lumOff val="35000"/>
                  </a:schemeClr>
                </a:solidFill>
              </a:rPr>
              <a:t>materijal</a:t>
            </a:r>
            <a:r>
              <a:rPr lang="en-US" sz="1600" dirty="0">
                <a:solidFill>
                  <a:schemeClr val="tx1">
                    <a:lumMod val="65000"/>
                    <a:lumOff val="35000"/>
                  </a:schemeClr>
                </a:solidFill>
              </a:rPr>
              <a:t> se </a:t>
            </a:r>
            <a:r>
              <a:rPr lang="en-US" sz="1600" dirty="0" err="1">
                <a:solidFill>
                  <a:schemeClr val="tx1">
                    <a:lumMod val="65000"/>
                    <a:lumOff val="35000"/>
                  </a:schemeClr>
                </a:solidFill>
              </a:rPr>
              <a:t>ponaša</a:t>
            </a:r>
            <a:r>
              <a:rPr lang="en-US" sz="1600" dirty="0">
                <a:solidFill>
                  <a:schemeClr val="tx1">
                    <a:lumMod val="65000"/>
                    <a:lumOff val="35000"/>
                  </a:schemeClr>
                </a:solidFill>
              </a:rPr>
              <a:t> </a:t>
            </a:r>
            <a:r>
              <a:rPr lang="en-US" sz="1600" dirty="0" err="1">
                <a:solidFill>
                  <a:schemeClr val="tx1">
                    <a:lumMod val="65000"/>
                    <a:lumOff val="35000"/>
                  </a:schemeClr>
                </a:solidFill>
              </a:rPr>
              <a:t>kao</a:t>
            </a:r>
            <a:r>
              <a:rPr lang="en-US" sz="1600" dirty="0">
                <a:solidFill>
                  <a:schemeClr val="tx1">
                    <a:lumMod val="65000"/>
                    <a:lumOff val="35000"/>
                  </a:schemeClr>
                </a:solidFill>
              </a:rPr>
              <a:t> </a:t>
            </a:r>
            <a:r>
              <a:rPr lang="en-US" sz="1600" dirty="0" err="1">
                <a:solidFill>
                  <a:schemeClr val="tx1">
                    <a:lumMod val="65000"/>
                    <a:lumOff val="35000"/>
                  </a:schemeClr>
                </a:solidFill>
              </a:rPr>
              <a:t>čvrsto</a:t>
            </a:r>
            <a:r>
              <a:rPr lang="en-US" sz="1600" dirty="0">
                <a:solidFill>
                  <a:schemeClr val="tx1">
                    <a:lumMod val="65000"/>
                    <a:lumOff val="35000"/>
                  </a:schemeClr>
                </a:solidFill>
              </a:rPr>
              <a:t> </a:t>
            </a:r>
            <a:r>
              <a:rPr lang="en-US" sz="1600" dirty="0" err="1">
                <a:solidFill>
                  <a:schemeClr val="tx1">
                    <a:lumMod val="65000"/>
                    <a:lumOff val="35000"/>
                  </a:schemeClr>
                </a:solidFill>
              </a:rPr>
              <a:t>telo</a:t>
            </a:r>
            <a:r>
              <a:rPr lang="en-US" sz="1600" dirty="0">
                <a:solidFill>
                  <a:schemeClr val="tx1">
                    <a:lumMod val="65000"/>
                    <a:lumOff val="35000"/>
                  </a:schemeClr>
                </a:solidFill>
              </a:rPr>
              <a:t> </a:t>
            </a:r>
            <a:r>
              <a:rPr lang="en-US" sz="1600" dirty="0" err="1">
                <a:solidFill>
                  <a:schemeClr val="tx1">
                    <a:lumMod val="65000"/>
                    <a:lumOff val="35000"/>
                  </a:schemeClr>
                </a:solidFill>
              </a:rPr>
              <a:t>sve</a:t>
            </a:r>
            <a:r>
              <a:rPr lang="en-US" sz="1600" dirty="0">
                <a:solidFill>
                  <a:schemeClr val="tx1">
                    <a:lumMod val="65000"/>
                    <a:lumOff val="35000"/>
                  </a:schemeClr>
                </a:solidFill>
              </a:rPr>
              <a:t> do momenta </a:t>
            </a:r>
            <a:r>
              <a:rPr lang="en-US" sz="1600" dirty="0" err="1">
                <a:solidFill>
                  <a:schemeClr val="tx1">
                    <a:lumMod val="65000"/>
                    <a:lumOff val="35000"/>
                  </a:schemeClr>
                </a:solidFill>
              </a:rPr>
              <a:t>dok</a:t>
            </a:r>
            <a:r>
              <a:rPr lang="en-US" sz="1600" dirty="0">
                <a:solidFill>
                  <a:schemeClr val="tx1">
                    <a:lumMod val="65000"/>
                    <a:lumOff val="35000"/>
                  </a:schemeClr>
                </a:solidFill>
              </a:rPr>
              <a:t> se ne </a:t>
            </a:r>
            <a:r>
              <a:rPr lang="en-US" sz="1600" dirty="0" err="1">
                <a:solidFill>
                  <a:schemeClr val="tx1">
                    <a:lumMod val="65000"/>
                    <a:lumOff val="35000"/>
                  </a:schemeClr>
                </a:solidFill>
              </a:rPr>
              <a:t>dostigne</a:t>
            </a:r>
            <a:r>
              <a:rPr lang="en-US" sz="1600" dirty="0">
                <a:solidFill>
                  <a:schemeClr val="tx1">
                    <a:lumMod val="65000"/>
                    <a:lumOff val="35000"/>
                  </a:schemeClr>
                </a:solidFill>
              </a:rPr>
              <a:t> </a:t>
            </a:r>
            <a:r>
              <a:rPr lang="en-US" sz="1600" dirty="0" err="1" smtClean="0">
                <a:solidFill>
                  <a:schemeClr val="tx1">
                    <a:lumMod val="65000"/>
                    <a:lumOff val="35000"/>
                  </a:schemeClr>
                </a:solidFill>
              </a:rPr>
              <a:t>granično</a:t>
            </a:r>
            <a:r>
              <a:rPr lang="sr-Latn-RS" sz="1600" dirty="0" smtClean="0">
                <a:solidFill>
                  <a:schemeClr val="tx1">
                    <a:lumMod val="65000"/>
                    <a:lumOff val="35000"/>
                  </a:schemeClr>
                </a:solidFill>
              </a:rPr>
              <a:t>  </a:t>
            </a:r>
            <a:r>
              <a:rPr lang="en-US" sz="1600" dirty="0" err="1" smtClean="0">
                <a:solidFill>
                  <a:schemeClr val="tx1">
                    <a:lumMod val="65000"/>
                    <a:lumOff val="35000"/>
                  </a:schemeClr>
                </a:solidFill>
              </a:rPr>
              <a:t>stanje</a:t>
            </a:r>
            <a:r>
              <a:rPr lang="en-US" sz="1600" dirty="0" smtClean="0">
                <a:solidFill>
                  <a:schemeClr val="tx1">
                    <a:lumMod val="65000"/>
                    <a:lumOff val="35000"/>
                  </a:schemeClr>
                </a:solidFill>
              </a:rPr>
              <a:t> </a:t>
            </a:r>
            <a:r>
              <a:rPr lang="en-US" sz="1600" dirty="0">
                <a:solidFill>
                  <a:schemeClr val="tx1">
                    <a:lumMod val="65000"/>
                    <a:lumOff val="35000"/>
                  </a:schemeClr>
                </a:solidFill>
              </a:rPr>
              <a:t>(</a:t>
            </a:r>
            <a:r>
              <a:rPr lang="en-US" sz="1600" dirty="0" err="1">
                <a:solidFill>
                  <a:schemeClr val="tx1">
                    <a:lumMod val="65000"/>
                    <a:lumOff val="35000"/>
                  </a:schemeClr>
                </a:solidFill>
              </a:rPr>
              <a:t>napon</a:t>
            </a:r>
            <a:r>
              <a:rPr lang="en-US" sz="1600" dirty="0">
                <a:solidFill>
                  <a:schemeClr val="tx1">
                    <a:lumMod val="65000"/>
                    <a:lumOff val="35000"/>
                  </a:schemeClr>
                </a:solidFill>
              </a:rPr>
              <a:t> </a:t>
            </a:r>
            <a:r>
              <a:rPr lang="en-US" sz="1600" dirty="0" err="1">
                <a:solidFill>
                  <a:schemeClr val="tx1">
                    <a:lumMod val="65000"/>
                    <a:lumOff val="35000"/>
                  </a:schemeClr>
                </a:solidFill>
              </a:rPr>
              <a:t>i</a:t>
            </a:r>
            <a:r>
              <a:rPr lang="en-US" sz="1600" dirty="0">
                <a:solidFill>
                  <a:schemeClr val="tx1">
                    <a:lumMod val="65000"/>
                    <a:lumOff val="35000"/>
                  </a:schemeClr>
                </a:solidFill>
              </a:rPr>
              <a:t> </a:t>
            </a:r>
            <a:r>
              <a:rPr lang="en-US" sz="1600" dirty="0" err="1">
                <a:solidFill>
                  <a:schemeClr val="tx1">
                    <a:lumMod val="65000"/>
                    <a:lumOff val="35000"/>
                  </a:schemeClr>
                </a:solidFill>
              </a:rPr>
              <a:t>deforamcija</a:t>
            </a:r>
            <a:r>
              <a:rPr lang="en-US" sz="1600" dirty="0">
                <a:solidFill>
                  <a:schemeClr val="tx1">
                    <a:lumMod val="65000"/>
                    <a:lumOff val="35000"/>
                  </a:schemeClr>
                </a:solidFill>
              </a:rPr>
              <a:t>) </a:t>
            </a:r>
            <a:r>
              <a:rPr lang="en-US" sz="1600" dirty="0" err="1">
                <a:solidFill>
                  <a:schemeClr val="tx1">
                    <a:lumMod val="65000"/>
                    <a:lumOff val="35000"/>
                  </a:schemeClr>
                </a:solidFill>
              </a:rPr>
              <a:t>koje</a:t>
            </a:r>
            <a:r>
              <a:rPr lang="en-US" sz="1600" dirty="0">
                <a:solidFill>
                  <a:schemeClr val="tx1">
                    <a:lumMod val="65000"/>
                    <a:lumOff val="35000"/>
                  </a:schemeClr>
                </a:solidFill>
              </a:rPr>
              <a:t> </a:t>
            </a:r>
            <a:r>
              <a:rPr lang="en-US" sz="1600" dirty="0" err="1">
                <a:solidFill>
                  <a:schemeClr val="tx1">
                    <a:lumMod val="65000"/>
                    <a:lumOff val="35000"/>
                  </a:schemeClr>
                </a:solidFill>
              </a:rPr>
              <a:t>odgovara</a:t>
            </a:r>
            <a:r>
              <a:rPr lang="en-US" sz="1600" dirty="0">
                <a:solidFill>
                  <a:schemeClr val="tx1">
                    <a:lumMod val="65000"/>
                    <a:lumOff val="35000"/>
                  </a:schemeClr>
                </a:solidFill>
              </a:rPr>
              <a:t> </a:t>
            </a:r>
            <a:r>
              <a:rPr lang="en-US" sz="1600" dirty="0" err="1">
                <a:solidFill>
                  <a:schemeClr val="tx1">
                    <a:lumMod val="65000"/>
                    <a:lumOff val="35000"/>
                  </a:schemeClr>
                </a:solidFill>
              </a:rPr>
              <a:t>tački</a:t>
            </a:r>
            <a:r>
              <a:rPr lang="en-US" sz="1600" dirty="0">
                <a:solidFill>
                  <a:schemeClr val="tx1">
                    <a:lumMod val="65000"/>
                    <a:lumOff val="35000"/>
                  </a:schemeClr>
                </a:solidFill>
              </a:rPr>
              <a:t> A. </a:t>
            </a:r>
            <a:r>
              <a:rPr lang="en-US" sz="1600" dirty="0" err="1">
                <a:solidFill>
                  <a:schemeClr val="tx1">
                    <a:lumMod val="65000"/>
                    <a:lumOff val="35000"/>
                  </a:schemeClr>
                </a:solidFill>
              </a:rPr>
              <a:t>Nakon</a:t>
            </a:r>
            <a:r>
              <a:rPr lang="en-US" sz="1600" dirty="0">
                <a:solidFill>
                  <a:schemeClr val="tx1">
                    <a:lumMod val="65000"/>
                    <a:lumOff val="35000"/>
                  </a:schemeClr>
                </a:solidFill>
              </a:rPr>
              <a:t> </a:t>
            </a:r>
            <a:r>
              <a:rPr lang="en-US" sz="1600" dirty="0" err="1">
                <a:solidFill>
                  <a:schemeClr val="tx1">
                    <a:lumMod val="65000"/>
                    <a:lumOff val="35000"/>
                  </a:schemeClr>
                </a:solidFill>
              </a:rPr>
              <a:t>dostizanja</a:t>
            </a:r>
            <a:r>
              <a:rPr lang="en-US" sz="1600" dirty="0">
                <a:solidFill>
                  <a:schemeClr val="tx1">
                    <a:lumMod val="65000"/>
                    <a:lumOff val="35000"/>
                  </a:schemeClr>
                </a:solidFill>
              </a:rPr>
              <a:t> </a:t>
            </a:r>
            <a:r>
              <a:rPr lang="en-US" sz="1600" dirty="0" err="1">
                <a:solidFill>
                  <a:schemeClr val="tx1">
                    <a:lumMod val="65000"/>
                    <a:lumOff val="35000"/>
                  </a:schemeClr>
                </a:solidFill>
              </a:rPr>
              <a:t>ove</a:t>
            </a:r>
            <a:r>
              <a:rPr lang="en-US" sz="1600" dirty="0">
                <a:solidFill>
                  <a:schemeClr val="tx1">
                    <a:lumMod val="65000"/>
                    <a:lumOff val="35000"/>
                  </a:schemeClr>
                </a:solidFill>
              </a:rPr>
              <a:t> </a:t>
            </a:r>
            <a:r>
              <a:rPr lang="en-US" sz="1600" dirty="0" err="1">
                <a:solidFill>
                  <a:schemeClr val="tx1">
                    <a:lumMod val="65000"/>
                    <a:lumOff val="35000"/>
                  </a:schemeClr>
                </a:solidFill>
              </a:rPr>
              <a:t>granice</a:t>
            </a:r>
            <a:r>
              <a:rPr lang="en-US" sz="1600" dirty="0">
                <a:solidFill>
                  <a:schemeClr val="tx1">
                    <a:lumMod val="65000"/>
                    <a:lumOff val="35000"/>
                  </a:schemeClr>
                </a:solidFill>
              </a:rPr>
              <a:t> (</a:t>
            </a:r>
            <a:r>
              <a:rPr lang="en-US" sz="1600" dirty="0" err="1">
                <a:solidFill>
                  <a:schemeClr val="tx1">
                    <a:lumMod val="65000"/>
                    <a:lumOff val="35000"/>
                  </a:schemeClr>
                </a:solidFill>
              </a:rPr>
              <a:t>odgovara</a:t>
            </a:r>
            <a:r>
              <a:rPr lang="en-US" sz="1600" dirty="0">
                <a:solidFill>
                  <a:schemeClr val="tx1">
                    <a:lumMod val="65000"/>
                    <a:lumOff val="35000"/>
                  </a:schemeClr>
                </a:solidFill>
              </a:rPr>
              <a:t> </a:t>
            </a:r>
            <a:r>
              <a:rPr lang="en-US" sz="1600" dirty="0" err="1">
                <a:solidFill>
                  <a:schemeClr val="tx1">
                    <a:lumMod val="65000"/>
                    <a:lumOff val="35000"/>
                  </a:schemeClr>
                </a:solidFill>
              </a:rPr>
              <a:t>granici</a:t>
            </a:r>
            <a:r>
              <a:rPr lang="en-US" sz="1600" dirty="0">
                <a:solidFill>
                  <a:schemeClr val="tx1">
                    <a:lumMod val="65000"/>
                    <a:lumOff val="35000"/>
                  </a:schemeClr>
                </a:solidFill>
              </a:rPr>
              <a:t> </a:t>
            </a:r>
            <a:r>
              <a:rPr lang="en-US" sz="1600" dirty="0" err="1">
                <a:solidFill>
                  <a:schemeClr val="tx1">
                    <a:lumMod val="65000"/>
                    <a:lumOff val="35000"/>
                  </a:schemeClr>
                </a:solidFill>
              </a:rPr>
              <a:t>razvlačenja</a:t>
            </a:r>
            <a:r>
              <a:rPr lang="en-US" sz="1600" dirty="0">
                <a:solidFill>
                  <a:schemeClr val="tx1">
                    <a:lumMod val="65000"/>
                    <a:lumOff val="35000"/>
                  </a:schemeClr>
                </a:solidFill>
              </a:rPr>
              <a:t> </a:t>
            </a:r>
            <a:r>
              <a:rPr lang="en-US" sz="1600" dirty="0" err="1">
                <a:solidFill>
                  <a:schemeClr val="tx1">
                    <a:lumMod val="65000"/>
                    <a:lumOff val="35000"/>
                  </a:schemeClr>
                </a:solidFill>
              </a:rPr>
              <a:t>kog</a:t>
            </a:r>
            <a:r>
              <a:rPr lang="en-US" sz="1600" dirty="0">
                <a:solidFill>
                  <a:schemeClr val="tx1">
                    <a:lumMod val="65000"/>
                    <a:lumOff val="35000"/>
                  </a:schemeClr>
                </a:solidFill>
              </a:rPr>
              <a:t> </a:t>
            </a:r>
            <a:r>
              <a:rPr lang="en-US" sz="1600" dirty="0" err="1">
                <a:solidFill>
                  <a:schemeClr val="tx1">
                    <a:lumMod val="65000"/>
                    <a:lumOff val="35000"/>
                  </a:schemeClr>
                </a:solidFill>
              </a:rPr>
              <a:t>čvrstih</a:t>
            </a:r>
            <a:r>
              <a:rPr lang="en-US" sz="1600" dirty="0">
                <a:solidFill>
                  <a:schemeClr val="tx1">
                    <a:lumMod val="65000"/>
                    <a:lumOff val="35000"/>
                  </a:schemeClr>
                </a:solidFill>
              </a:rPr>
              <a:t> </a:t>
            </a:r>
            <a:r>
              <a:rPr lang="en-US" sz="1600" dirty="0" err="1">
                <a:solidFill>
                  <a:schemeClr val="tx1">
                    <a:lumMod val="65000"/>
                    <a:lumOff val="35000"/>
                  </a:schemeClr>
                </a:solidFill>
              </a:rPr>
              <a:t>materijala</a:t>
            </a:r>
            <a:r>
              <a:rPr lang="en-US" sz="1600" dirty="0">
                <a:solidFill>
                  <a:schemeClr val="tx1">
                    <a:lumMod val="65000"/>
                    <a:lumOff val="35000"/>
                  </a:schemeClr>
                </a:solidFill>
              </a:rPr>
              <a:t>) </a:t>
            </a:r>
            <a:r>
              <a:rPr lang="en-US" sz="1600" dirty="0" err="1">
                <a:solidFill>
                  <a:schemeClr val="tx1">
                    <a:lumMod val="65000"/>
                    <a:lumOff val="35000"/>
                  </a:schemeClr>
                </a:solidFill>
              </a:rPr>
              <a:t>materijal</a:t>
            </a:r>
            <a:r>
              <a:rPr lang="en-US" sz="1600" dirty="0">
                <a:solidFill>
                  <a:schemeClr val="tx1">
                    <a:lumMod val="65000"/>
                    <a:lumOff val="35000"/>
                  </a:schemeClr>
                </a:solidFill>
              </a:rPr>
              <a:t> </a:t>
            </a:r>
            <a:r>
              <a:rPr lang="en-US" sz="1600" dirty="0" err="1">
                <a:solidFill>
                  <a:schemeClr val="tx1">
                    <a:lumMod val="65000"/>
                    <a:lumOff val="35000"/>
                  </a:schemeClr>
                </a:solidFill>
              </a:rPr>
              <a:t>počinje</a:t>
            </a:r>
            <a:r>
              <a:rPr lang="en-US" sz="1600" dirty="0">
                <a:solidFill>
                  <a:schemeClr val="tx1">
                    <a:lumMod val="65000"/>
                    <a:lumOff val="35000"/>
                  </a:schemeClr>
                </a:solidFill>
              </a:rPr>
              <a:t> da "</a:t>
            </a:r>
            <a:r>
              <a:rPr lang="en-US" sz="1600" dirty="0" err="1">
                <a:solidFill>
                  <a:schemeClr val="tx1">
                    <a:lumMod val="65000"/>
                    <a:lumOff val="35000"/>
                  </a:schemeClr>
                </a:solidFill>
              </a:rPr>
              <a:t>teče</a:t>
            </a:r>
            <a:r>
              <a:rPr lang="en-US" sz="1600" dirty="0">
                <a:solidFill>
                  <a:schemeClr val="tx1">
                    <a:lumMod val="65000"/>
                    <a:lumOff val="35000"/>
                  </a:schemeClr>
                </a:solidFill>
              </a:rPr>
              <a:t>". </a:t>
            </a:r>
            <a:r>
              <a:rPr lang="en-US" sz="1600" dirty="0" err="1">
                <a:solidFill>
                  <a:schemeClr val="tx1">
                    <a:lumMod val="65000"/>
                    <a:lumOff val="35000"/>
                  </a:schemeClr>
                </a:solidFill>
              </a:rPr>
              <a:t>Osobine</a:t>
            </a:r>
            <a:r>
              <a:rPr lang="en-US" sz="1600" dirty="0">
                <a:solidFill>
                  <a:schemeClr val="tx1">
                    <a:lumMod val="65000"/>
                    <a:lumOff val="35000"/>
                  </a:schemeClr>
                </a:solidFill>
              </a:rPr>
              <a:t> </a:t>
            </a:r>
            <a:r>
              <a:rPr lang="en-US" sz="1600" dirty="0" err="1">
                <a:solidFill>
                  <a:schemeClr val="tx1">
                    <a:lumMod val="65000"/>
                    <a:lumOff val="35000"/>
                  </a:schemeClr>
                </a:solidFill>
              </a:rPr>
              <a:t>materijala</a:t>
            </a:r>
            <a:r>
              <a:rPr lang="en-US" sz="1600" dirty="0">
                <a:solidFill>
                  <a:schemeClr val="tx1">
                    <a:lumMod val="65000"/>
                    <a:lumOff val="35000"/>
                  </a:schemeClr>
                </a:solidFill>
              </a:rPr>
              <a:t> u </a:t>
            </a:r>
            <a:r>
              <a:rPr lang="en-US" sz="1600" dirty="0" err="1">
                <a:solidFill>
                  <a:schemeClr val="tx1">
                    <a:lumMod val="65000"/>
                    <a:lumOff val="35000"/>
                  </a:schemeClr>
                </a:solidFill>
              </a:rPr>
              <a:t>oblasti</a:t>
            </a:r>
            <a:r>
              <a:rPr lang="en-US" sz="1600" dirty="0">
                <a:solidFill>
                  <a:schemeClr val="tx1">
                    <a:lumMod val="65000"/>
                    <a:lumOff val="35000"/>
                  </a:schemeClr>
                </a:solidFill>
              </a:rPr>
              <a:t> </a:t>
            </a:r>
            <a:r>
              <a:rPr lang="en-US" sz="1600" dirty="0" err="1">
                <a:solidFill>
                  <a:schemeClr val="tx1">
                    <a:lumMod val="65000"/>
                    <a:lumOff val="35000"/>
                  </a:schemeClr>
                </a:solidFill>
              </a:rPr>
              <a:t>desno</a:t>
            </a:r>
            <a:r>
              <a:rPr lang="en-US" sz="1600" dirty="0">
                <a:solidFill>
                  <a:schemeClr val="tx1">
                    <a:lumMod val="65000"/>
                    <a:lumOff val="35000"/>
                  </a:schemeClr>
                </a:solidFill>
              </a:rPr>
              <a:t> od </a:t>
            </a:r>
            <a:r>
              <a:rPr lang="en-US" sz="1600" dirty="0" err="1">
                <a:solidFill>
                  <a:schemeClr val="tx1">
                    <a:lumMod val="65000"/>
                    <a:lumOff val="35000"/>
                  </a:schemeClr>
                </a:solidFill>
              </a:rPr>
              <a:t>tačke</a:t>
            </a:r>
            <a:r>
              <a:rPr lang="en-US" sz="1600" dirty="0">
                <a:solidFill>
                  <a:schemeClr val="tx1">
                    <a:lumMod val="65000"/>
                    <a:lumOff val="35000"/>
                  </a:schemeClr>
                </a:solidFill>
              </a:rPr>
              <a:t> A </a:t>
            </a:r>
            <a:r>
              <a:rPr lang="en-US" sz="1600" dirty="0" err="1">
                <a:solidFill>
                  <a:schemeClr val="tx1">
                    <a:lumMod val="65000"/>
                    <a:lumOff val="35000"/>
                  </a:schemeClr>
                </a:solidFill>
              </a:rPr>
              <a:t>odgovaraju</a:t>
            </a:r>
            <a:r>
              <a:rPr lang="en-US" sz="1600" dirty="0">
                <a:solidFill>
                  <a:schemeClr val="tx1">
                    <a:lumMod val="65000"/>
                    <a:lumOff val="35000"/>
                  </a:schemeClr>
                </a:solidFill>
              </a:rPr>
              <a:t> </a:t>
            </a:r>
            <a:r>
              <a:rPr lang="en-US" sz="1600" dirty="0" err="1">
                <a:solidFill>
                  <a:schemeClr val="tx1">
                    <a:lumMod val="65000"/>
                    <a:lumOff val="35000"/>
                  </a:schemeClr>
                </a:solidFill>
              </a:rPr>
              <a:t>osobinama</a:t>
            </a:r>
            <a:r>
              <a:rPr lang="en-US" sz="1600" dirty="0">
                <a:solidFill>
                  <a:schemeClr val="tx1">
                    <a:lumMod val="65000"/>
                    <a:lumOff val="35000"/>
                  </a:schemeClr>
                </a:solidFill>
              </a:rPr>
              <a:t> </a:t>
            </a:r>
            <a:r>
              <a:rPr lang="en-US" sz="1600" dirty="0" err="1">
                <a:solidFill>
                  <a:schemeClr val="tx1">
                    <a:lumMod val="65000"/>
                    <a:lumOff val="35000"/>
                  </a:schemeClr>
                </a:solidFill>
              </a:rPr>
              <a:t>tečnosti</a:t>
            </a:r>
            <a:r>
              <a:rPr lang="en-US" sz="1600" dirty="0">
                <a:solidFill>
                  <a:schemeClr val="tx1">
                    <a:lumMod val="65000"/>
                    <a:lumOff val="35000"/>
                  </a:schemeClr>
                </a:solidFill>
              </a:rPr>
              <a:t>. </a:t>
            </a:r>
            <a:r>
              <a:rPr lang="en-US" sz="1600" dirty="0" err="1">
                <a:solidFill>
                  <a:schemeClr val="tx1">
                    <a:lumMod val="65000"/>
                    <a:lumOff val="35000"/>
                  </a:schemeClr>
                </a:solidFill>
              </a:rPr>
              <a:t>Zbog</a:t>
            </a:r>
            <a:r>
              <a:rPr lang="en-US" sz="1600" dirty="0">
                <a:solidFill>
                  <a:schemeClr val="tx1">
                    <a:lumMod val="65000"/>
                    <a:lumOff val="35000"/>
                  </a:schemeClr>
                </a:solidFill>
              </a:rPr>
              <a:t> toga, u </a:t>
            </a:r>
            <a:r>
              <a:rPr lang="en-US" sz="1600" dirty="0" err="1">
                <a:solidFill>
                  <a:schemeClr val="tx1">
                    <a:lumMod val="65000"/>
                    <a:lumOff val="35000"/>
                  </a:schemeClr>
                </a:solidFill>
              </a:rPr>
              <a:t>ovoj</a:t>
            </a:r>
            <a:r>
              <a:rPr lang="en-US" sz="1600" dirty="0">
                <a:solidFill>
                  <a:schemeClr val="tx1">
                    <a:lumMod val="65000"/>
                    <a:lumOff val="35000"/>
                  </a:schemeClr>
                </a:solidFill>
              </a:rPr>
              <a:t> </a:t>
            </a:r>
            <a:r>
              <a:rPr lang="en-US" sz="1600" dirty="0" err="1">
                <a:solidFill>
                  <a:schemeClr val="tx1">
                    <a:lumMod val="65000"/>
                    <a:lumOff val="35000"/>
                  </a:schemeClr>
                </a:solidFill>
              </a:rPr>
              <a:t>oblasti</a:t>
            </a:r>
            <a:r>
              <a:rPr lang="en-US" sz="1600" dirty="0">
                <a:solidFill>
                  <a:schemeClr val="tx1">
                    <a:lumMod val="65000"/>
                    <a:lumOff val="35000"/>
                  </a:schemeClr>
                </a:solidFill>
              </a:rPr>
              <a:t> </a:t>
            </a:r>
            <a:r>
              <a:rPr lang="en-US" sz="1600" dirty="0" err="1">
                <a:solidFill>
                  <a:schemeClr val="tx1">
                    <a:lumMod val="65000"/>
                    <a:lumOff val="35000"/>
                  </a:schemeClr>
                </a:solidFill>
              </a:rPr>
              <a:t>deformisanja</a:t>
            </a:r>
            <a:r>
              <a:rPr lang="en-US" sz="1600" dirty="0">
                <a:solidFill>
                  <a:schemeClr val="tx1">
                    <a:lumMod val="65000"/>
                    <a:lumOff val="35000"/>
                  </a:schemeClr>
                </a:solidFill>
              </a:rPr>
              <a:t> </a:t>
            </a:r>
            <a:r>
              <a:rPr lang="en-US" sz="1600" dirty="0" err="1">
                <a:solidFill>
                  <a:schemeClr val="tx1">
                    <a:lumMod val="65000"/>
                    <a:lumOff val="35000"/>
                  </a:schemeClr>
                </a:solidFill>
              </a:rPr>
              <a:t>materijala</a:t>
            </a:r>
            <a:r>
              <a:rPr lang="en-US" sz="1600" dirty="0">
                <a:solidFill>
                  <a:schemeClr val="tx1">
                    <a:lumMod val="65000"/>
                    <a:lumOff val="35000"/>
                  </a:schemeClr>
                </a:solidFill>
              </a:rPr>
              <a:t>, </a:t>
            </a:r>
            <a:r>
              <a:rPr lang="en-US" sz="1600" dirty="0" err="1">
                <a:solidFill>
                  <a:schemeClr val="tx1">
                    <a:lumMod val="65000"/>
                    <a:lumOff val="35000"/>
                  </a:schemeClr>
                </a:solidFill>
              </a:rPr>
              <a:t>treba</a:t>
            </a:r>
            <a:r>
              <a:rPr lang="en-US" sz="1600" dirty="0">
                <a:solidFill>
                  <a:schemeClr val="tx1">
                    <a:lumMod val="65000"/>
                    <a:lumOff val="35000"/>
                  </a:schemeClr>
                </a:solidFill>
              </a:rPr>
              <a:t> </a:t>
            </a:r>
            <a:r>
              <a:rPr lang="en-US" sz="1600" dirty="0" err="1">
                <a:solidFill>
                  <a:schemeClr val="tx1">
                    <a:lumMod val="65000"/>
                    <a:lumOff val="35000"/>
                  </a:schemeClr>
                </a:solidFill>
              </a:rPr>
              <a:t>poznavati</a:t>
            </a:r>
            <a:r>
              <a:rPr lang="en-US" sz="1600" dirty="0">
                <a:solidFill>
                  <a:schemeClr val="tx1">
                    <a:lumMod val="65000"/>
                    <a:lumOff val="35000"/>
                  </a:schemeClr>
                </a:solidFill>
              </a:rPr>
              <a:t> </a:t>
            </a:r>
            <a:r>
              <a:rPr lang="en-US" sz="1600" dirty="0" err="1">
                <a:solidFill>
                  <a:schemeClr val="tx1">
                    <a:lumMod val="65000"/>
                    <a:lumOff val="35000"/>
                  </a:schemeClr>
                </a:solidFill>
              </a:rPr>
              <a:t>reološke</a:t>
            </a:r>
            <a:r>
              <a:rPr lang="en-US" sz="1600" dirty="0">
                <a:solidFill>
                  <a:schemeClr val="tx1">
                    <a:lumMod val="65000"/>
                    <a:lumOff val="35000"/>
                  </a:schemeClr>
                </a:solidFill>
              </a:rPr>
              <a:t> </a:t>
            </a:r>
            <a:r>
              <a:rPr lang="en-US" sz="1600" dirty="0" err="1">
                <a:solidFill>
                  <a:schemeClr val="tx1">
                    <a:lumMod val="65000"/>
                    <a:lumOff val="35000"/>
                  </a:schemeClr>
                </a:solidFill>
              </a:rPr>
              <a:t>osobine</a:t>
            </a:r>
            <a:r>
              <a:rPr lang="en-US" sz="1600" dirty="0">
                <a:solidFill>
                  <a:schemeClr val="tx1">
                    <a:lumMod val="65000"/>
                    <a:lumOff val="35000"/>
                  </a:schemeClr>
                </a:solidFill>
              </a:rPr>
              <a:t>, </a:t>
            </a:r>
            <a:r>
              <a:rPr lang="en-US" sz="1600" dirty="0" err="1">
                <a:solidFill>
                  <a:schemeClr val="tx1">
                    <a:lumMod val="65000"/>
                    <a:lumOff val="35000"/>
                  </a:schemeClr>
                </a:solidFill>
              </a:rPr>
              <a:t>kao</a:t>
            </a:r>
            <a:r>
              <a:rPr lang="en-US" sz="1600" dirty="0">
                <a:solidFill>
                  <a:schemeClr val="tx1">
                    <a:lumMod val="65000"/>
                    <a:lumOff val="35000"/>
                  </a:schemeClr>
                </a:solidFill>
              </a:rPr>
              <a:t> </a:t>
            </a:r>
            <a:r>
              <a:rPr lang="en-US" sz="1600" dirty="0" err="1">
                <a:solidFill>
                  <a:schemeClr val="tx1">
                    <a:lumMod val="65000"/>
                    <a:lumOff val="35000"/>
                  </a:schemeClr>
                </a:solidFill>
              </a:rPr>
              <a:t>za</a:t>
            </a:r>
            <a:r>
              <a:rPr lang="en-US" sz="1600" dirty="0">
                <a:solidFill>
                  <a:schemeClr val="tx1">
                    <a:lumMod val="65000"/>
                    <a:lumOff val="35000"/>
                  </a:schemeClr>
                </a:solidFill>
              </a:rPr>
              <a:t> </a:t>
            </a:r>
            <a:r>
              <a:rPr lang="en-US" sz="1600" dirty="0" err="1">
                <a:solidFill>
                  <a:schemeClr val="tx1">
                    <a:lumMod val="65000"/>
                    <a:lumOff val="35000"/>
                  </a:schemeClr>
                </a:solidFill>
              </a:rPr>
              <a:t>nestišljive</a:t>
            </a:r>
            <a:r>
              <a:rPr lang="en-US" sz="1600" dirty="0">
                <a:solidFill>
                  <a:schemeClr val="tx1">
                    <a:lumMod val="65000"/>
                    <a:lumOff val="35000"/>
                  </a:schemeClr>
                </a:solidFill>
              </a:rPr>
              <a:t> (</a:t>
            </a:r>
            <a:r>
              <a:rPr lang="en-US" sz="1600" dirty="0" err="1">
                <a:solidFill>
                  <a:schemeClr val="tx1">
                    <a:lumMod val="65000"/>
                    <a:lumOff val="35000"/>
                  </a:schemeClr>
                </a:solidFill>
              </a:rPr>
              <a:t>tečne</a:t>
            </a:r>
            <a:r>
              <a:rPr lang="en-US" sz="1600" dirty="0">
                <a:solidFill>
                  <a:schemeClr val="tx1">
                    <a:lumMod val="65000"/>
                    <a:lumOff val="35000"/>
                  </a:schemeClr>
                </a:solidFill>
              </a:rPr>
              <a:t>) </a:t>
            </a:r>
            <a:r>
              <a:rPr lang="en-US" sz="1600" dirty="0" err="1">
                <a:solidFill>
                  <a:schemeClr val="tx1">
                    <a:lumMod val="65000"/>
                    <a:lumOff val="35000"/>
                  </a:schemeClr>
                </a:solidFill>
              </a:rPr>
              <a:t>fluide</a:t>
            </a:r>
            <a:r>
              <a:rPr lang="en-US" sz="1600" dirty="0">
                <a:solidFill>
                  <a:schemeClr val="tx1">
                    <a:lumMod val="65000"/>
                    <a:lumOff val="35000"/>
                  </a:schemeClr>
                </a:solidFill>
              </a:rPr>
              <a:t>. U </a:t>
            </a:r>
            <a:r>
              <a:rPr lang="en-US" sz="1600" dirty="0" err="1">
                <a:solidFill>
                  <a:schemeClr val="tx1">
                    <a:lumMod val="65000"/>
                    <a:lumOff val="35000"/>
                  </a:schemeClr>
                </a:solidFill>
              </a:rPr>
              <a:t>tački</a:t>
            </a:r>
            <a:r>
              <a:rPr lang="en-US" sz="1600" dirty="0">
                <a:solidFill>
                  <a:schemeClr val="tx1">
                    <a:lumMod val="65000"/>
                    <a:lumOff val="35000"/>
                  </a:schemeClr>
                </a:solidFill>
              </a:rPr>
              <a:t> R </a:t>
            </a:r>
            <a:r>
              <a:rPr lang="en-US" sz="1600" dirty="0" err="1">
                <a:solidFill>
                  <a:schemeClr val="tx1">
                    <a:lumMod val="65000"/>
                    <a:lumOff val="35000"/>
                  </a:schemeClr>
                </a:solidFill>
              </a:rPr>
              <a:t>dolazi</a:t>
            </a:r>
            <a:r>
              <a:rPr lang="en-US" sz="1600" dirty="0">
                <a:solidFill>
                  <a:schemeClr val="tx1">
                    <a:lumMod val="65000"/>
                    <a:lumOff val="35000"/>
                  </a:schemeClr>
                </a:solidFill>
              </a:rPr>
              <a:t> do </a:t>
            </a:r>
            <a:r>
              <a:rPr lang="en-US" sz="1600" dirty="0" err="1">
                <a:solidFill>
                  <a:schemeClr val="tx1">
                    <a:lumMod val="65000"/>
                    <a:lumOff val="35000"/>
                  </a:schemeClr>
                </a:solidFill>
              </a:rPr>
              <a:t>dezintegracije</a:t>
            </a:r>
            <a:r>
              <a:rPr lang="en-US" sz="1600" dirty="0">
                <a:solidFill>
                  <a:schemeClr val="tx1">
                    <a:lumMod val="65000"/>
                    <a:lumOff val="35000"/>
                  </a:schemeClr>
                </a:solidFill>
              </a:rPr>
              <a:t> </a:t>
            </a:r>
            <a:r>
              <a:rPr lang="en-US" sz="1600" dirty="0" err="1">
                <a:solidFill>
                  <a:schemeClr val="tx1">
                    <a:lumMod val="65000"/>
                    <a:lumOff val="35000"/>
                  </a:schemeClr>
                </a:solidFill>
              </a:rPr>
              <a:t>materijala</a:t>
            </a:r>
            <a:r>
              <a:rPr lang="en-US" sz="1600" dirty="0">
                <a:solidFill>
                  <a:schemeClr val="tx1">
                    <a:lumMod val="65000"/>
                    <a:lumOff val="35000"/>
                  </a:schemeClr>
                </a:solidFill>
              </a:rPr>
              <a:t>.</a:t>
            </a:r>
          </a:p>
        </p:txBody>
      </p:sp>
      <p:sp>
        <p:nvSpPr>
          <p:cNvPr id="7" name="Rectangle 6"/>
          <p:cNvSpPr/>
          <p:nvPr/>
        </p:nvSpPr>
        <p:spPr>
          <a:xfrm>
            <a:off x="353291" y="4419600"/>
            <a:ext cx="4572000" cy="861774"/>
          </a:xfrm>
          <a:prstGeom prst="rect">
            <a:avLst/>
          </a:prstGeom>
        </p:spPr>
        <p:txBody>
          <a:bodyPr>
            <a:spAutoFit/>
          </a:bodyPr>
          <a:lstStyle/>
          <a:p>
            <a:r>
              <a:rPr lang="en-US" sz="1600" dirty="0" err="1"/>
              <a:t>Za</a:t>
            </a:r>
            <a:r>
              <a:rPr lang="en-US" sz="1600" dirty="0"/>
              <a:t> </a:t>
            </a:r>
            <a:r>
              <a:rPr lang="en-US" sz="1600" dirty="0" err="1"/>
              <a:t>poljoprivredne</a:t>
            </a:r>
            <a:r>
              <a:rPr lang="en-US" sz="1600" dirty="0"/>
              <a:t> </a:t>
            </a:r>
            <a:r>
              <a:rPr lang="en-US" sz="1600" dirty="0" err="1"/>
              <a:t>materijale</a:t>
            </a:r>
            <a:r>
              <a:rPr lang="en-US" sz="1600" dirty="0"/>
              <a:t> </a:t>
            </a:r>
            <a:r>
              <a:rPr lang="en-US" sz="1600" dirty="0" err="1"/>
              <a:t>definiše</a:t>
            </a:r>
            <a:r>
              <a:rPr lang="en-US" sz="1600" dirty="0"/>
              <a:t> se </a:t>
            </a:r>
            <a:r>
              <a:rPr lang="en-US" sz="1600" dirty="0" err="1"/>
              <a:t>i</a:t>
            </a:r>
            <a:r>
              <a:rPr lang="en-US" sz="1600" dirty="0"/>
              <a:t> </a:t>
            </a:r>
            <a:r>
              <a:rPr lang="en-US" sz="1600" dirty="0" err="1"/>
              <a:t>stepen</a:t>
            </a:r>
            <a:r>
              <a:rPr lang="en-US" sz="1600" dirty="0"/>
              <a:t> </a:t>
            </a:r>
            <a:r>
              <a:rPr lang="en-US" sz="1600" dirty="0" err="1"/>
              <a:t>elastičnosti</a:t>
            </a:r>
            <a:r>
              <a:rPr lang="en-US" sz="1600" dirty="0"/>
              <a:t> (n</a:t>
            </a:r>
            <a:r>
              <a:rPr lang="en-US" sz="1400" dirty="0"/>
              <a:t>e</a:t>
            </a:r>
            <a:r>
              <a:rPr lang="en-US" sz="1600" dirty="0"/>
              <a:t>):</a:t>
            </a:r>
          </a:p>
          <a:p>
            <a:r>
              <a:rPr lang="en-US" dirty="0"/>
              <a:t> </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5181600"/>
            <a:ext cx="12287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542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2269</Words>
  <Application>Microsoft Office PowerPoint</Application>
  <PresentationFormat>On-screen Show (4:3)</PresentationFormat>
  <Paragraphs>150</Paragraphs>
  <Slides>15</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Microsoft Equation 3.0</vt:lpstr>
      <vt:lpstr>Biotehnički materijali</vt:lpstr>
      <vt:lpstr>Biotehnički materijali</vt:lpstr>
      <vt:lpstr>Biotehnički materijali</vt:lpstr>
      <vt:lpstr>Biotehnički materijali</vt:lpstr>
      <vt:lpstr>Biotehnički materijali</vt:lpstr>
      <vt:lpstr>Biotehnički materijali</vt:lpstr>
      <vt:lpstr>Biotehnički materijali</vt:lpstr>
      <vt:lpstr>Biotehnički materijali</vt:lpstr>
      <vt:lpstr>Biotehnički materijali</vt:lpstr>
      <vt:lpstr>Biotehnički materijali</vt:lpstr>
      <vt:lpstr>Biotehnički materijali</vt:lpstr>
      <vt:lpstr>Biotehnički materijali</vt:lpstr>
      <vt:lpstr>Biotehnički materijali</vt:lpstr>
      <vt:lpstr>Biotehnički materijali</vt:lpstr>
      <vt:lpstr>Hvala na pažnji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Biotehnički materijali</dc:title>
  <dc:creator>Vlada Pavlovic</dc:creator>
  <cp:lastModifiedBy>Vlada Pavlovic</cp:lastModifiedBy>
  <cp:revision>19</cp:revision>
  <dcterms:created xsi:type="dcterms:W3CDTF">2021-12-12T22:16:10Z</dcterms:created>
  <dcterms:modified xsi:type="dcterms:W3CDTF">2021-12-13T02:10:42Z</dcterms:modified>
</cp:coreProperties>
</file>